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66" r:id="rId8"/>
    <p:sldId id="271" r:id="rId9"/>
    <p:sldId id="267" r:id="rId10"/>
    <p:sldId id="269" r:id="rId11"/>
    <p:sldId id="272" r:id="rId12"/>
    <p:sldId id="273" r:id="rId13"/>
    <p:sldId id="274" r:id="rId14"/>
  </p:sldIdLst>
  <p:sldSz cx="12192000" cy="6858000"/>
  <p:notesSz cx="6796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Решение 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от 27.05.2016 г. №51/394 «Об утверждении отчета об исполнении бюджета Рузаевского муниципального района за 2015 год»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8624" y="81951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за 2015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25852"/>
              </p:ext>
            </p:extLst>
          </p:nvPr>
        </p:nvGraphicFramePr>
        <p:xfrm>
          <a:off x="1648213" y="2078967"/>
          <a:ext cx="10126844" cy="4448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9946">
                  <a:extLst>
                    <a:ext uri="{9D8B030D-6E8A-4147-A177-3AD203B41FA5}">
                      <a16:colId xmlns:a16="http://schemas.microsoft.com/office/drawing/2014/main" val="2460162173"/>
                    </a:ext>
                  </a:extLst>
                </a:gridCol>
                <a:gridCol w="1383449">
                  <a:extLst>
                    <a:ext uri="{9D8B030D-6E8A-4147-A177-3AD203B41FA5}">
                      <a16:colId xmlns:a16="http://schemas.microsoft.com/office/drawing/2014/main" val="3103875975"/>
                    </a:ext>
                  </a:extLst>
                </a:gridCol>
                <a:gridCol w="1383449">
                  <a:extLst>
                    <a:ext uri="{9D8B030D-6E8A-4147-A177-3AD203B41FA5}">
                      <a16:colId xmlns:a16="http://schemas.microsoft.com/office/drawing/2014/main" val="1918513747"/>
                    </a:ext>
                  </a:extLst>
                </a:gridCol>
              </a:tblGrid>
              <a:tr h="419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909" marR="7909" marT="79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897932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918 273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73587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69 522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68408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ОБОРОНА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735111"/>
                  </a:ext>
                </a:extLst>
              </a:tr>
              <a:tr h="276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70634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ЭКОНОМИКА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4571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ЖИЛИЩНО-КОММУНАЛЬНОЕ ХОЗЯЙСТВО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08763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ОБРАЗОВАНИЕ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654 869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529912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58184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36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14608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СОЦИАЛЬНАЯ ПОЛИТИКА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61 872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0961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ФИЗИЧЕСКАЯ КУЛЬТУРА И СПОРТ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38 851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19079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СРЕДСТВА МАССОВОЙ ИНФОРМАЦИИ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621630"/>
                  </a:ext>
                </a:extLst>
              </a:tr>
              <a:tr h="276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ОБСЛУЖИВАНИЕ ГОСУДАРСТВЕННОГО И МУНИЦИПАЛЬНОГО ДОЛГА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237"/>
                  </a:ext>
                </a:extLst>
              </a:tr>
              <a:tr h="4112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0192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02584" y="164413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2011-2015 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91559"/>
              </p:ext>
            </p:extLst>
          </p:nvPr>
        </p:nvGraphicFramePr>
        <p:xfrm>
          <a:off x="1923691" y="1732797"/>
          <a:ext cx="9877243" cy="4814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372">
                  <a:extLst>
                    <a:ext uri="{9D8B030D-6E8A-4147-A177-3AD203B41FA5}">
                      <a16:colId xmlns:a16="http://schemas.microsoft.com/office/drawing/2014/main" val="273947129"/>
                    </a:ext>
                  </a:extLst>
                </a:gridCol>
                <a:gridCol w="1045826">
                  <a:extLst>
                    <a:ext uri="{9D8B030D-6E8A-4147-A177-3AD203B41FA5}">
                      <a16:colId xmlns:a16="http://schemas.microsoft.com/office/drawing/2014/main" val="2741922250"/>
                    </a:ext>
                  </a:extLst>
                </a:gridCol>
                <a:gridCol w="1089902">
                  <a:extLst>
                    <a:ext uri="{9D8B030D-6E8A-4147-A177-3AD203B41FA5}">
                      <a16:colId xmlns:a16="http://schemas.microsoft.com/office/drawing/2014/main" val="1767186805"/>
                    </a:ext>
                  </a:extLst>
                </a:gridCol>
                <a:gridCol w="1141995">
                  <a:extLst>
                    <a:ext uri="{9D8B030D-6E8A-4147-A177-3AD203B41FA5}">
                      <a16:colId xmlns:a16="http://schemas.microsoft.com/office/drawing/2014/main" val="1110441260"/>
                    </a:ext>
                  </a:extLst>
                </a:gridCol>
                <a:gridCol w="901574">
                  <a:extLst>
                    <a:ext uri="{9D8B030D-6E8A-4147-A177-3AD203B41FA5}">
                      <a16:colId xmlns:a16="http://schemas.microsoft.com/office/drawing/2014/main" val="1188605612"/>
                    </a:ext>
                  </a:extLst>
                </a:gridCol>
                <a:gridCol w="901574">
                  <a:extLst>
                    <a:ext uri="{9D8B030D-6E8A-4147-A177-3AD203B41FA5}">
                      <a16:colId xmlns:a16="http://schemas.microsoft.com/office/drawing/2014/main" val="1025277661"/>
                    </a:ext>
                  </a:extLst>
                </a:gridCol>
              </a:tblGrid>
              <a:tr h="527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40248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762 360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735 732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876 466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929 811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918 273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866155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ОБЩЕГОСУДАРСТВЕННЫЕ ВОПРОСЫ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71 028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69 522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721641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ОБОРОНА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044064"/>
                  </a:ext>
                </a:extLst>
              </a:tr>
              <a:tr h="52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584739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ЭКОНОМИКА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679153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ЖИЛИЩНО-КОММУНАЛЬНОЕ ХОЗЯЙСТВО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877311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440 556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471 860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601 430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645 386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654 869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11357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885899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476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78 527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01173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СОЦИАЛЬНАЯ ПОЛИТИКА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49 178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26018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ФИЗИЧЕСКАЯ КУЛЬТУРА И СПОРТ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09030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СРЕДСТВА МАССОВОЙ ИНФОРМАЦИИ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237200"/>
                  </a:ext>
                </a:extLst>
              </a:tr>
              <a:tr h="52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ОБСЛУЖИВАНИЕ ГОСУДАРСТВЕННОГО И МУНИЦИПАЛЬНОГО ДОЛГА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8940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МЕЖБЮДЖЕТНЫЕ ТРАНСФЕРТЫ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57 450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61 432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40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224" y="237227"/>
            <a:ext cx="10018713" cy="1203385"/>
          </a:xfrm>
        </p:spPr>
        <p:txBody>
          <a:bodyPr>
            <a:noAutofit/>
          </a:bodyPr>
          <a:lstStyle/>
          <a:p>
            <a:r>
              <a:rPr lang="ru-RU" sz="3200" dirty="0"/>
              <a:t>Реализация муниципальных программ Рузаевского муниципального района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08103"/>
              </p:ext>
            </p:extLst>
          </p:nvPr>
        </p:nvGraphicFramePr>
        <p:xfrm>
          <a:off x="1717225" y="1742534"/>
          <a:ext cx="10018712" cy="475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25">
                  <a:extLst>
                    <a:ext uri="{9D8B030D-6E8A-4147-A177-3AD203B41FA5}">
                      <a16:colId xmlns:a16="http://schemas.microsoft.com/office/drawing/2014/main" val="2532569702"/>
                    </a:ext>
                  </a:extLst>
                </a:gridCol>
                <a:gridCol w="5880204">
                  <a:extLst>
                    <a:ext uri="{9D8B030D-6E8A-4147-A177-3AD203B41FA5}">
                      <a16:colId xmlns:a16="http://schemas.microsoft.com/office/drawing/2014/main" val="1989859792"/>
                    </a:ext>
                  </a:extLst>
                </a:gridCol>
                <a:gridCol w="1320913">
                  <a:extLst>
                    <a:ext uri="{9D8B030D-6E8A-4147-A177-3AD203B41FA5}">
                      <a16:colId xmlns:a16="http://schemas.microsoft.com/office/drawing/2014/main" val="899411680"/>
                    </a:ext>
                  </a:extLst>
                </a:gridCol>
                <a:gridCol w="1262325">
                  <a:extLst>
                    <a:ext uri="{9D8B030D-6E8A-4147-A177-3AD203B41FA5}">
                      <a16:colId xmlns:a16="http://schemas.microsoft.com/office/drawing/2014/main" val="3150275875"/>
                    </a:ext>
                  </a:extLst>
                </a:gridCol>
                <a:gridCol w="1022645">
                  <a:extLst>
                    <a:ext uri="{9D8B030D-6E8A-4147-A177-3AD203B41FA5}">
                      <a16:colId xmlns:a16="http://schemas.microsoft.com/office/drawing/2014/main" val="3049143802"/>
                    </a:ext>
                  </a:extLst>
                </a:gridCol>
              </a:tblGrid>
              <a:tr h="3357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016262"/>
                  </a:ext>
                </a:extLst>
              </a:tr>
              <a:tr h="226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развития образования в Рузаевском муниципальном районе на 2011-2015 годы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1137,8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1137,8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821077"/>
                  </a:ext>
                </a:extLst>
              </a:tr>
              <a:tr h="215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"Патриотическое  воспитание граждан, проживающих на территории Рузаевского муниципального района, на 2011-2015г."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750980"/>
                  </a:ext>
                </a:extLst>
              </a:tr>
              <a:tr h="291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"Комплексные меры противодействия злоупотреблению наркотиками и их незаконному обороту на 2011-2015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195408"/>
                  </a:ext>
                </a:extLst>
              </a:tr>
              <a:tr h="277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"Развитие сельского туризма на территории Рузаевского муниципального района Республики Мордовия на 2015-2018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887697"/>
                  </a:ext>
                </a:extLst>
              </a:tr>
              <a:tr h="291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"Гармонизация межнациональных и межконфессиональных отношений в Рузаевском муниципальном районе на 2014-2020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163561"/>
                  </a:ext>
                </a:extLst>
              </a:tr>
              <a:tr h="218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"Обеспечение жильем молодых семей на 2011-2015годы"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146930"/>
                  </a:ext>
                </a:extLst>
              </a:tr>
              <a:tr h="251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"Устойчивое развитие сельских территорий на 2014-2017 годы"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7438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2033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5670"/>
              </p:ext>
            </p:extLst>
          </p:nvPr>
        </p:nvGraphicFramePr>
        <p:xfrm>
          <a:off x="1717225" y="1440612"/>
          <a:ext cx="10018712" cy="3079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25">
                  <a:extLst>
                    <a:ext uri="{9D8B030D-6E8A-4147-A177-3AD203B41FA5}">
                      <a16:colId xmlns:a16="http://schemas.microsoft.com/office/drawing/2014/main" val="2532569702"/>
                    </a:ext>
                  </a:extLst>
                </a:gridCol>
                <a:gridCol w="5880204">
                  <a:extLst>
                    <a:ext uri="{9D8B030D-6E8A-4147-A177-3AD203B41FA5}">
                      <a16:colId xmlns:a16="http://schemas.microsoft.com/office/drawing/2014/main" val="1989859792"/>
                    </a:ext>
                  </a:extLst>
                </a:gridCol>
                <a:gridCol w="1320913">
                  <a:extLst>
                    <a:ext uri="{9D8B030D-6E8A-4147-A177-3AD203B41FA5}">
                      <a16:colId xmlns:a16="http://schemas.microsoft.com/office/drawing/2014/main" val="899411680"/>
                    </a:ext>
                  </a:extLst>
                </a:gridCol>
                <a:gridCol w="1262325">
                  <a:extLst>
                    <a:ext uri="{9D8B030D-6E8A-4147-A177-3AD203B41FA5}">
                      <a16:colId xmlns:a16="http://schemas.microsoft.com/office/drawing/2014/main" val="3150275875"/>
                    </a:ext>
                  </a:extLst>
                </a:gridCol>
                <a:gridCol w="1022645">
                  <a:extLst>
                    <a:ext uri="{9D8B030D-6E8A-4147-A177-3AD203B41FA5}">
                      <a16:colId xmlns:a16="http://schemas.microsoft.com/office/drawing/2014/main" val="3049143802"/>
                    </a:ext>
                  </a:extLst>
                </a:gridCol>
              </a:tblGrid>
              <a:tr h="4063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016262"/>
                  </a:ext>
                </a:extLst>
              </a:tr>
              <a:tr h="594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Комплексная программа профилактики правонарушений Рузаевского муниципального района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660789"/>
                  </a:ext>
                </a:extLst>
              </a:tr>
              <a:tr h="889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Рузаевского муниципального района "Развитие муниципальной службы в Рузаевском муниципальном районе на 2015-2018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578920"/>
                  </a:ext>
                </a:extLst>
              </a:tr>
              <a:tr h="594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Рузаевского муниципального района "Старшее поколение" на 2015-2018 годы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333863"/>
                  </a:ext>
                </a:extLst>
              </a:tr>
              <a:tr h="594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Рузаевского муниципального района  "Доступная среда" на 2015-2018 годы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00337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3464" y="1071280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4102" y="517282"/>
            <a:ext cx="155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346219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Рузаевский муниципальный район в 2015 году</a:t>
            </a:r>
            <a:br>
              <a:rPr lang="ru-RU" sz="2400" dirty="0"/>
            </a:br>
            <a:r>
              <a:rPr lang="ru-RU" sz="2400" dirty="0"/>
              <a:t>(Основные показатели социально-экономического развития)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68272"/>
              </p:ext>
            </p:extLst>
          </p:nvPr>
        </p:nvGraphicFramePr>
        <p:xfrm>
          <a:off x="1751731" y="1457866"/>
          <a:ext cx="10018712" cy="5000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4178">
                  <a:extLst>
                    <a:ext uri="{9D8B030D-6E8A-4147-A177-3AD203B41FA5}">
                      <a16:colId xmlns:a16="http://schemas.microsoft.com/office/drawing/2014/main" val="863921016"/>
                    </a:ext>
                  </a:extLst>
                </a:gridCol>
                <a:gridCol w="1135204">
                  <a:extLst>
                    <a:ext uri="{9D8B030D-6E8A-4147-A177-3AD203B41FA5}">
                      <a16:colId xmlns:a16="http://schemas.microsoft.com/office/drawing/2014/main" val="2059680153"/>
                    </a:ext>
                  </a:extLst>
                </a:gridCol>
                <a:gridCol w="1443110">
                  <a:extLst>
                    <a:ext uri="{9D8B030D-6E8A-4147-A177-3AD203B41FA5}">
                      <a16:colId xmlns:a16="http://schemas.microsoft.com/office/drawing/2014/main" val="1424831444"/>
                    </a:ext>
                  </a:extLst>
                </a:gridCol>
                <a:gridCol w="1443110">
                  <a:extLst>
                    <a:ext uri="{9D8B030D-6E8A-4147-A177-3AD203B41FA5}">
                      <a16:colId xmlns:a16="http://schemas.microsoft.com/office/drawing/2014/main" val="3016060231"/>
                    </a:ext>
                  </a:extLst>
                </a:gridCol>
                <a:gridCol w="1443110">
                  <a:extLst>
                    <a:ext uri="{9D8B030D-6E8A-4147-A177-3AD203B41FA5}">
                      <a16:colId xmlns:a16="http://schemas.microsoft.com/office/drawing/2014/main" val="1787539549"/>
                    </a:ext>
                  </a:extLst>
                </a:gridCol>
              </a:tblGrid>
              <a:tr h="37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 (отчет)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 (отчет)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 (отчет)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067622"/>
                  </a:ext>
                </a:extLst>
              </a:tr>
              <a:tr h="1167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по видам экономической деятельности: «обрабатывающие производства», «производство и распределение электроэнергии, газа и воды»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16 709 861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11 839 206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7 686 536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301753"/>
                  </a:ext>
                </a:extLst>
              </a:tr>
              <a:tr h="375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закупок скота и птицы от сельхозтоваропроизводителей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1681,9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521405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закупок молока от сельхозтоваропроизводителей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28 280,40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29 453,50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899243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оборота розничной торговли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3 861 610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4 254 964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4 816 246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57981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реализации водки и ликероводочных изделий производства Республики Мордовия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декалитр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39 374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250424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оплаты труда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4 763 989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5 021 370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4 808 370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52439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прибыльных предприятий - 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409 265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854 504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190342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 том числе прибыль прибыльных СПХ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203 436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393 441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22850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введенного жилья с учетом индивидуального строительства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853619"/>
                  </a:ext>
                </a:extLst>
              </a:tr>
              <a:tr h="396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ИПЦ (Индекс потребительских цен)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7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366624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Исполнение бюджета Рузаевского муниципального района с 2011-15 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64375"/>
              </p:ext>
            </p:extLst>
          </p:nvPr>
        </p:nvGraphicFramePr>
        <p:xfrm>
          <a:off x="1889185" y="1984075"/>
          <a:ext cx="9808235" cy="4002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7297">
                  <a:extLst>
                    <a:ext uri="{9D8B030D-6E8A-4147-A177-3AD203B41FA5}">
                      <a16:colId xmlns:a16="http://schemas.microsoft.com/office/drawing/2014/main" val="972667180"/>
                    </a:ext>
                  </a:extLst>
                </a:gridCol>
                <a:gridCol w="1147446">
                  <a:extLst>
                    <a:ext uri="{9D8B030D-6E8A-4147-A177-3AD203B41FA5}">
                      <a16:colId xmlns:a16="http://schemas.microsoft.com/office/drawing/2014/main" val="536699496"/>
                    </a:ext>
                  </a:extLst>
                </a:gridCol>
                <a:gridCol w="1195805">
                  <a:extLst>
                    <a:ext uri="{9D8B030D-6E8A-4147-A177-3AD203B41FA5}">
                      <a16:colId xmlns:a16="http://schemas.microsoft.com/office/drawing/2014/main" val="2730291136"/>
                    </a:ext>
                  </a:extLst>
                </a:gridCol>
                <a:gridCol w="1072707">
                  <a:extLst>
                    <a:ext uri="{9D8B030D-6E8A-4147-A177-3AD203B41FA5}">
                      <a16:colId xmlns:a16="http://schemas.microsoft.com/office/drawing/2014/main" val="604834025"/>
                    </a:ext>
                  </a:extLst>
                </a:gridCol>
                <a:gridCol w="989175">
                  <a:extLst>
                    <a:ext uri="{9D8B030D-6E8A-4147-A177-3AD203B41FA5}">
                      <a16:colId xmlns:a16="http://schemas.microsoft.com/office/drawing/2014/main" val="3888674980"/>
                    </a:ext>
                  </a:extLst>
                </a:gridCol>
                <a:gridCol w="1195805">
                  <a:extLst>
                    <a:ext uri="{9D8B030D-6E8A-4147-A177-3AD203B41FA5}">
                      <a16:colId xmlns:a16="http://schemas.microsoft.com/office/drawing/2014/main" val="847676623"/>
                    </a:ext>
                  </a:extLst>
                </a:gridCol>
              </a:tblGrid>
              <a:tr h="1015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229798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803 921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647 329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864 732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894 427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826 537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961153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218 970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231 456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179 516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050009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584 950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415 873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629 387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717 617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647 021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150361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762 360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735 732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876 466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929 811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918 273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241377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41 561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-88 402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-11 734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-35 384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-91 736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6558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24947" y="1587262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2015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053070"/>
              </p:ext>
            </p:extLst>
          </p:nvPr>
        </p:nvGraphicFramePr>
        <p:xfrm>
          <a:off x="2087593" y="1423358"/>
          <a:ext cx="9221638" cy="5244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6528">
                  <a:extLst>
                    <a:ext uri="{9D8B030D-6E8A-4147-A177-3AD203B41FA5}">
                      <a16:colId xmlns:a16="http://schemas.microsoft.com/office/drawing/2014/main" val="4007491677"/>
                    </a:ext>
                  </a:extLst>
                </a:gridCol>
                <a:gridCol w="1108370">
                  <a:extLst>
                    <a:ext uri="{9D8B030D-6E8A-4147-A177-3AD203B41FA5}">
                      <a16:colId xmlns:a16="http://schemas.microsoft.com/office/drawing/2014/main" val="1492665436"/>
                    </a:ext>
                  </a:extLst>
                </a:gridCol>
                <a:gridCol w="1108370">
                  <a:extLst>
                    <a:ext uri="{9D8B030D-6E8A-4147-A177-3AD203B41FA5}">
                      <a16:colId xmlns:a16="http://schemas.microsoft.com/office/drawing/2014/main" val="1590474999"/>
                    </a:ext>
                  </a:extLst>
                </a:gridCol>
                <a:gridCol w="1108370">
                  <a:extLst>
                    <a:ext uri="{9D8B030D-6E8A-4147-A177-3AD203B41FA5}">
                      <a16:colId xmlns:a16="http://schemas.microsoft.com/office/drawing/2014/main" val="282342029"/>
                    </a:ext>
                  </a:extLst>
                </a:gridCol>
              </a:tblGrid>
              <a:tr h="667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ВСЕГО,%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НН,%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750175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826 537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58263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179 516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941200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099414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Акцизы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095966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ЕНВД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91157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Единый сельскохозяйственный налог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671202"/>
                  </a:ext>
                </a:extLst>
              </a:tr>
              <a:tr h="5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088535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Государственная пошлина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970407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использования имущества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504143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222336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Штрафы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268831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572532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207 347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503989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437 320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828073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Иные межбюджетные трансферты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70679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6757" y="97127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бюджета Рузаевского муниципального района Республики Мордовия, 2011-2015 гг.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1202" y="798748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45555"/>
              </p:ext>
            </p:extLst>
          </p:nvPr>
        </p:nvGraphicFramePr>
        <p:xfrm>
          <a:off x="1725851" y="1190448"/>
          <a:ext cx="10057827" cy="5372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4063">
                  <a:extLst>
                    <a:ext uri="{9D8B030D-6E8A-4147-A177-3AD203B41FA5}">
                      <a16:colId xmlns:a16="http://schemas.microsoft.com/office/drawing/2014/main" val="2319650074"/>
                    </a:ext>
                  </a:extLst>
                </a:gridCol>
                <a:gridCol w="1064946">
                  <a:extLst>
                    <a:ext uri="{9D8B030D-6E8A-4147-A177-3AD203B41FA5}">
                      <a16:colId xmlns:a16="http://schemas.microsoft.com/office/drawing/2014/main" val="3344279526"/>
                    </a:ext>
                  </a:extLst>
                </a:gridCol>
                <a:gridCol w="1109829">
                  <a:extLst>
                    <a:ext uri="{9D8B030D-6E8A-4147-A177-3AD203B41FA5}">
                      <a16:colId xmlns:a16="http://schemas.microsoft.com/office/drawing/2014/main" val="4088166224"/>
                    </a:ext>
                  </a:extLst>
                </a:gridCol>
                <a:gridCol w="1162873">
                  <a:extLst>
                    <a:ext uri="{9D8B030D-6E8A-4147-A177-3AD203B41FA5}">
                      <a16:colId xmlns:a16="http://schemas.microsoft.com/office/drawing/2014/main" val="745978067"/>
                    </a:ext>
                  </a:extLst>
                </a:gridCol>
                <a:gridCol w="918058">
                  <a:extLst>
                    <a:ext uri="{9D8B030D-6E8A-4147-A177-3AD203B41FA5}">
                      <a16:colId xmlns:a16="http://schemas.microsoft.com/office/drawing/2014/main" val="3827940067"/>
                    </a:ext>
                  </a:extLst>
                </a:gridCol>
                <a:gridCol w="918058">
                  <a:extLst>
                    <a:ext uri="{9D8B030D-6E8A-4147-A177-3AD203B41FA5}">
                      <a16:colId xmlns:a16="http://schemas.microsoft.com/office/drawing/2014/main" val="3395098003"/>
                    </a:ext>
                  </a:extLst>
                </a:gridCol>
              </a:tblGrid>
              <a:tr h="597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201727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803 921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647 329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864 732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894 427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826 537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463888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218 970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231 456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235 345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179 516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67822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157 654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180 385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123 725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031059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Акцизы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663940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ЕНВД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821759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Единый сельскохозяйственный налог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084859"/>
                  </a:ext>
                </a:extLst>
              </a:tr>
              <a:tr h="615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137503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Государственная пошлина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556506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использования имущества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10 276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6 926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00738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363284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Штрафы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949535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584 950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415 873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629 387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717 617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0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84622"/>
              </p:ext>
            </p:extLst>
          </p:nvPr>
        </p:nvGraphicFramePr>
        <p:xfrm>
          <a:off x="1854678" y="1473799"/>
          <a:ext cx="9855379" cy="484073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855379">
                  <a:extLst>
                    <a:ext uri="{9D8B030D-6E8A-4147-A177-3AD203B41FA5}">
                      <a16:colId xmlns:a16="http://schemas.microsoft.com/office/drawing/2014/main" val="3904245701"/>
                    </a:ext>
                  </a:extLst>
                </a:gridCol>
              </a:tblGrid>
              <a:tr h="440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78278664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"РЖД"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5368727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8329396"/>
                  </a:ext>
                </a:extLst>
              </a:tr>
              <a:tr h="493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ЗАКРЫТОЕ АКЦИОНЕРНОЕ ОБЩЕСТВО "РУЗАЕВСКИИ СТЕКОЛЬНЫЙ ЗАВОД"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797391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"Рузаевская МБ"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837919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"Авангард"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9278817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"Строительное предприятие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Мордовстрой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093813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"Детский сад " Радуга" комбинированного вида"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339868"/>
                  </a:ext>
                </a:extLst>
              </a:tr>
              <a:tr h="387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"Рузаевский завод керамических изделий"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60266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84045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Мордовэлектротеплосеть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554</TotalTime>
  <Words>1467</Words>
  <Application>Microsoft Office PowerPoint</Application>
  <PresentationFormat>Широкоэкранный</PresentationFormat>
  <Paragraphs>500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Рузаевский муниципальный район в 2015 году (Основные показатели социально-экономического развития)</vt:lpstr>
      <vt:lpstr>Исполнение бюджета Рузаевского муниципального района с 2011-15 гг.</vt:lpstr>
      <vt:lpstr>Структура доходов бюджета Рузаевского муниципального района Республики Мордовия 2015 года</vt:lpstr>
      <vt:lpstr>Презентация PowerPoint</vt:lpstr>
      <vt:lpstr>Крупнейшие налогоплательщики Рузаевского муниципального района</vt:lpstr>
      <vt:lpstr>Функциональная структура расходов бюджета Рузаевского муниципального района за 2015 год</vt:lpstr>
      <vt:lpstr>Структура расходов бюджета Рузаевского муниципального района с 2011-2015 гг.</vt:lpstr>
      <vt:lpstr>Реализация муниципальных программ Рузаевского муниципального района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Виталий Федорович Ерофеев</cp:lastModifiedBy>
  <cp:revision>50</cp:revision>
  <cp:lastPrinted>2016-03-30T05:28:19Z</cp:lastPrinted>
  <dcterms:created xsi:type="dcterms:W3CDTF">2016-03-24T08:59:20Z</dcterms:created>
  <dcterms:modified xsi:type="dcterms:W3CDTF">2017-03-31T06:16:38Z</dcterms:modified>
</cp:coreProperties>
</file>