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35"/>
  </p:notesMasterIdLst>
  <p:sldIdLst>
    <p:sldId id="257" r:id="rId2"/>
    <p:sldId id="275" r:id="rId3"/>
    <p:sldId id="270" r:id="rId4"/>
    <p:sldId id="276" r:id="rId5"/>
    <p:sldId id="277" r:id="rId6"/>
    <p:sldId id="278" r:id="rId7"/>
    <p:sldId id="279" r:id="rId8"/>
    <p:sldId id="280" r:id="rId9"/>
    <p:sldId id="281" r:id="rId10"/>
    <p:sldId id="282" r:id="rId11"/>
    <p:sldId id="283" r:id="rId12"/>
    <p:sldId id="317" r:id="rId13"/>
    <p:sldId id="284" r:id="rId14"/>
    <p:sldId id="285" r:id="rId15"/>
    <p:sldId id="286" r:id="rId16"/>
    <p:sldId id="287" r:id="rId17"/>
    <p:sldId id="288" r:id="rId18"/>
    <p:sldId id="289" r:id="rId19"/>
    <p:sldId id="306" r:id="rId20"/>
    <p:sldId id="307" r:id="rId21"/>
    <p:sldId id="308" r:id="rId22"/>
    <p:sldId id="290" r:id="rId23"/>
    <p:sldId id="309" r:id="rId24"/>
    <p:sldId id="310" r:id="rId25"/>
    <p:sldId id="311" r:id="rId26"/>
    <p:sldId id="314" r:id="rId27"/>
    <p:sldId id="319" r:id="rId28"/>
    <p:sldId id="301" r:id="rId29"/>
    <p:sldId id="312" r:id="rId30"/>
    <p:sldId id="313" r:id="rId31"/>
    <p:sldId id="320" r:id="rId32"/>
    <p:sldId id="315" r:id="rId33"/>
    <p:sldId id="316" r:id="rId34"/>
  </p:sldIdLst>
  <p:sldSz cx="9144000" cy="5143500" type="screen16x9"/>
  <p:notesSz cx="9928225" cy="6797675"/>
  <p:defaultTextStyle>
    <a:defPPr>
      <a:defRPr lang="ru-RU"/>
    </a:defPPr>
    <a:lvl1pPr marL="0" algn="l" defTabSz="715609" rtl="0" eaLnBrk="1" latinLnBrk="0" hangingPunct="1">
      <a:defRPr sz="1400" kern="1200">
        <a:solidFill>
          <a:schemeClr val="tx1"/>
        </a:solidFill>
        <a:latin typeface="+mn-lt"/>
        <a:ea typeface="+mn-ea"/>
        <a:cs typeface="+mn-cs"/>
      </a:defRPr>
    </a:lvl1pPr>
    <a:lvl2pPr marL="357805" algn="l" defTabSz="715609" rtl="0" eaLnBrk="1" latinLnBrk="0" hangingPunct="1">
      <a:defRPr sz="1400" kern="1200">
        <a:solidFill>
          <a:schemeClr val="tx1"/>
        </a:solidFill>
        <a:latin typeface="+mn-lt"/>
        <a:ea typeface="+mn-ea"/>
        <a:cs typeface="+mn-cs"/>
      </a:defRPr>
    </a:lvl2pPr>
    <a:lvl3pPr marL="715609" algn="l" defTabSz="715609" rtl="0" eaLnBrk="1" latinLnBrk="0" hangingPunct="1">
      <a:defRPr sz="1400" kern="1200">
        <a:solidFill>
          <a:schemeClr val="tx1"/>
        </a:solidFill>
        <a:latin typeface="+mn-lt"/>
        <a:ea typeface="+mn-ea"/>
        <a:cs typeface="+mn-cs"/>
      </a:defRPr>
    </a:lvl3pPr>
    <a:lvl4pPr marL="1073414" algn="l" defTabSz="715609" rtl="0" eaLnBrk="1" latinLnBrk="0" hangingPunct="1">
      <a:defRPr sz="1400" kern="1200">
        <a:solidFill>
          <a:schemeClr val="tx1"/>
        </a:solidFill>
        <a:latin typeface="+mn-lt"/>
        <a:ea typeface="+mn-ea"/>
        <a:cs typeface="+mn-cs"/>
      </a:defRPr>
    </a:lvl4pPr>
    <a:lvl5pPr marL="1431219" algn="l" defTabSz="715609" rtl="0" eaLnBrk="1" latinLnBrk="0" hangingPunct="1">
      <a:defRPr sz="1400" kern="1200">
        <a:solidFill>
          <a:schemeClr val="tx1"/>
        </a:solidFill>
        <a:latin typeface="+mn-lt"/>
        <a:ea typeface="+mn-ea"/>
        <a:cs typeface="+mn-cs"/>
      </a:defRPr>
    </a:lvl5pPr>
    <a:lvl6pPr marL="1789024" algn="l" defTabSz="715609" rtl="0" eaLnBrk="1" latinLnBrk="0" hangingPunct="1">
      <a:defRPr sz="1400" kern="1200">
        <a:solidFill>
          <a:schemeClr val="tx1"/>
        </a:solidFill>
        <a:latin typeface="+mn-lt"/>
        <a:ea typeface="+mn-ea"/>
        <a:cs typeface="+mn-cs"/>
      </a:defRPr>
    </a:lvl6pPr>
    <a:lvl7pPr marL="2146828" algn="l" defTabSz="715609" rtl="0" eaLnBrk="1" latinLnBrk="0" hangingPunct="1">
      <a:defRPr sz="1400" kern="1200">
        <a:solidFill>
          <a:schemeClr val="tx1"/>
        </a:solidFill>
        <a:latin typeface="+mn-lt"/>
        <a:ea typeface="+mn-ea"/>
        <a:cs typeface="+mn-cs"/>
      </a:defRPr>
    </a:lvl7pPr>
    <a:lvl8pPr marL="2504633" algn="l" defTabSz="715609" rtl="0" eaLnBrk="1" latinLnBrk="0" hangingPunct="1">
      <a:defRPr sz="1400" kern="1200">
        <a:solidFill>
          <a:schemeClr val="tx1"/>
        </a:solidFill>
        <a:latin typeface="+mn-lt"/>
        <a:ea typeface="+mn-ea"/>
        <a:cs typeface="+mn-cs"/>
      </a:defRPr>
    </a:lvl8pPr>
    <a:lvl9pPr marL="2862438" algn="l" defTabSz="715609" rtl="0" eaLnBrk="1" latinLnBrk="0" hangingPunct="1">
      <a:defRPr sz="14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66"/>
    <a:srgbClr val="003399"/>
    <a:srgbClr val="1A75B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349" autoAdjust="0"/>
  </p:normalViewPr>
  <p:slideViewPr>
    <p:cSldViewPr>
      <p:cViewPr>
        <p:scale>
          <a:sx n="106" d="100"/>
          <a:sy n="106" d="100"/>
        </p:scale>
        <p:origin x="-150" y="-582"/>
      </p:cViewPr>
      <p:guideLst>
        <p:guide orient="horz" pos="1959"/>
        <p:guide pos="1847"/>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4302330" cy="339598"/>
          </a:xfrm>
          <a:prstGeom prst="rect">
            <a:avLst/>
          </a:prstGeom>
        </p:spPr>
        <p:txBody>
          <a:bodyPr vert="horz" lIns="83768" tIns="41884" rIns="83768" bIns="41884" rtlCol="0"/>
          <a:lstStyle>
            <a:lvl1pPr algn="l">
              <a:defRPr sz="1100"/>
            </a:lvl1pPr>
          </a:lstStyle>
          <a:p>
            <a:endParaRPr lang="ru-RU"/>
          </a:p>
        </p:txBody>
      </p:sp>
      <p:sp>
        <p:nvSpPr>
          <p:cNvPr id="3" name="Дата 2"/>
          <p:cNvSpPr>
            <a:spLocks noGrp="1"/>
          </p:cNvSpPr>
          <p:nvPr>
            <p:ph type="dt" idx="1"/>
          </p:nvPr>
        </p:nvSpPr>
        <p:spPr>
          <a:xfrm>
            <a:off x="5624423" y="1"/>
            <a:ext cx="4300855" cy="339598"/>
          </a:xfrm>
          <a:prstGeom prst="rect">
            <a:avLst/>
          </a:prstGeom>
        </p:spPr>
        <p:txBody>
          <a:bodyPr vert="horz" lIns="83768" tIns="41884" rIns="83768" bIns="41884" rtlCol="0"/>
          <a:lstStyle>
            <a:lvl1pPr algn="r">
              <a:defRPr sz="1100"/>
            </a:lvl1pPr>
          </a:lstStyle>
          <a:p>
            <a:fld id="{E4E8E075-A5AC-4781-893D-E73904675E06}" type="datetimeFigureOut">
              <a:rPr lang="ru-RU" smtClean="0"/>
              <a:pPr/>
              <a:t>04.12.2019</a:t>
            </a:fld>
            <a:endParaRPr lang="ru-RU"/>
          </a:p>
        </p:txBody>
      </p:sp>
      <p:sp>
        <p:nvSpPr>
          <p:cNvPr id="4" name="Образ слайда 3"/>
          <p:cNvSpPr>
            <a:spLocks noGrp="1" noRot="1" noChangeAspect="1"/>
          </p:cNvSpPr>
          <p:nvPr>
            <p:ph type="sldImg" idx="2"/>
          </p:nvPr>
        </p:nvSpPr>
        <p:spPr>
          <a:xfrm>
            <a:off x="2697163" y="509588"/>
            <a:ext cx="4533900" cy="2549525"/>
          </a:xfrm>
          <a:prstGeom prst="rect">
            <a:avLst/>
          </a:prstGeom>
          <a:noFill/>
          <a:ln w="12700">
            <a:solidFill>
              <a:prstClr val="black"/>
            </a:solidFill>
          </a:ln>
        </p:spPr>
        <p:txBody>
          <a:bodyPr vert="horz" lIns="83768" tIns="41884" rIns="83768" bIns="41884" rtlCol="0" anchor="ctr"/>
          <a:lstStyle/>
          <a:p>
            <a:endParaRPr lang="ru-RU"/>
          </a:p>
        </p:txBody>
      </p:sp>
      <p:sp>
        <p:nvSpPr>
          <p:cNvPr id="5" name="Заметки 4"/>
          <p:cNvSpPr>
            <a:spLocks noGrp="1"/>
          </p:cNvSpPr>
          <p:nvPr>
            <p:ph type="body" sz="quarter" idx="3"/>
          </p:nvPr>
        </p:nvSpPr>
        <p:spPr>
          <a:xfrm>
            <a:off x="993412" y="3229039"/>
            <a:ext cx="7941401" cy="3059239"/>
          </a:xfrm>
          <a:prstGeom prst="rect">
            <a:avLst/>
          </a:prstGeom>
        </p:spPr>
        <p:txBody>
          <a:bodyPr vert="horz" lIns="83768" tIns="41884" rIns="83768" bIns="41884"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6456651"/>
            <a:ext cx="4302330" cy="339598"/>
          </a:xfrm>
          <a:prstGeom prst="rect">
            <a:avLst/>
          </a:prstGeom>
        </p:spPr>
        <p:txBody>
          <a:bodyPr vert="horz" lIns="83768" tIns="41884" rIns="83768" bIns="41884" rtlCol="0" anchor="b"/>
          <a:lstStyle>
            <a:lvl1pPr algn="l">
              <a:defRPr sz="1100"/>
            </a:lvl1pPr>
          </a:lstStyle>
          <a:p>
            <a:endParaRPr lang="ru-RU"/>
          </a:p>
        </p:txBody>
      </p:sp>
      <p:sp>
        <p:nvSpPr>
          <p:cNvPr id="7" name="Номер слайда 6"/>
          <p:cNvSpPr>
            <a:spLocks noGrp="1"/>
          </p:cNvSpPr>
          <p:nvPr>
            <p:ph type="sldNum" sz="quarter" idx="5"/>
          </p:nvPr>
        </p:nvSpPr>
        <p:spPr>
          <a:xfrm>
            <a:off x="5624423" y="6456651"/>
            <a:ext cx="4300855" cy="339598"/>
          </a:xfrm>
          <a:prstGeom prst="rect">
            <a:avLst/>
          </a:prstGeom>
        </p:spPr>
        <p:txBody>
          <a:bodyPr vert="horz" lIns="83768" tIns="41884" rIns="83768" bIns="41884" rtlCol="0" anchor="b"/>
          <a:lstStyle>
            <a:lvl1pPr algn="r">
              <a:defRPr sz="1100"/>
            </a:lvl1pPr>
          </a:lstStyle>
          <a:p>
            <a:fld id="{18DCD7BE-A3B5-47A2-9C37-014177A5C467}"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715609" rtl="0" eaLnBrk="1" latinLnBrk="0" hangingPunct="1">
      <a:defRPr sz="900" kern="1200">
        <a:solidFill>
          <a:schemeClr val="tx1"/>
        </a:solidFill>
        <a:latin typeface="+mn-lt"/>
        <a:ea typeface="+mn-ea"/>
        <a:cs typeface="+mn-cs"/>
      </a:defRPr>
    </a:lvl1pPr>
    <a:lvl2pPr marL="357805" algn="l" defTabSz="715609" rtl="0" eaLnBrk="1" latinLnBrk="0" hangingPunct="1">
      <a:defRPr sz="900" kern="1200">
        <a:solidFill>
          <a:schemeClr val="tx1"/>
        </a:solidFill>
        <a:latin typeface="+mn-lt"/>
        <a:ea typeface="+mn-ea"/>
        <a:cs typeface="+mn-cs"/>
      </a:defRPr>
    </a:lvl2pPr>
    <a:lvl3pPr marL="715609" algn="l" defTabSz="715609" rtl="0" eaLnBrk="1" latinLnBrk="0" hangingPunct="1">
      <a:defRPr sz="900" kern="1200">
        <a:solidFill>
          <a:schemeClr val="tx1"/>
        </a:solidFill>
        <a:latin typeface="+mn-lt"/>
        <a:ea typeface="+mn-ea"/>
        <a:cs typeface="+mn-cs"/>
      </a:defRPr>
    </a:lvl3pPr>
    <a:lvl4pPr marL="1073414" algn="l" defTabSz="715609" rtl="0" eaLnBrk="1" latinLnBrk="0" hangingPunct="1">
      <a:defRPr sz="900" kern="1200">
        <a:solidFill>
          <a:schemeClr val="tx1"/>
        </a:solidFill>
        <a:latin typeface="+mn-lt"/>
        <a:ea typeface="+mn-ea"/>
        <a:cs typeface="+mn-cs"/>
      </a:defRPr>
    </a:lvl4pPr>
    <a:lvl5pPr marL="1431219" algn="l" defTabSz="715609" rtl="0" eaLnBrk="1" latinLnBrk="0" hangingPunct="1">
      <a:defRPr sz="900" kern="1200">
        <a:solidFill>
          <a:schemeClr val="tx1"/>
        </a:solidFill>
        <a:latin typeface="+mn-lt"/>
        <a:ea typeface="+mn-ea"/>
        <a:cs typeface="+mn-cs"/>
      </a:defRPr>
    </a:lvl5pPr>
    <a:lvl6pPr marL="1789024" algn="l" defTabSz="715609" rtl="0" eaLnBrk="1" latinLnBrk="0" hangingPunct="1">
      <a:defRPr sz="900" kern="1200">
        <a:solidFill>
          <a:schemeClr val="tx1"/>
        </a:solidFill>
        <a:latin typeface="+mn-lt"/>
        <a:ea typeface="+mn-ea"/>
        <a:cs typeface="+mn-cs"/>
      </a:defRPr>
    </a:lvl6pPr>
    <a:lvl7pPr marL="2146828" algn="l" defTabSz="715609" rtl="0" eaLnBrk="1" latinLnBrk="0" hangingPunct="1">
      <a:defRPr sz="900" kern="1200">
        <a:solidFill>
          <a:schemeClr val="tx1"/>
        </a:solidFill>
        <a:latin typeface="+mn-lt"/>
        <a:ea typeface="+mn-ea"/>
        <a:cs typeface="+mn-cs"/>
      </a:defRPr>
    </a:lvl7pPr>
    <a:lvl8pPr marL="2504633" algn="l" defTabSz="715609" rtl="0" eaLnBrk="1" latinLnBrk="0" hangingPunct="1">
      <a:defRPr sz="900" kern="1200">
        <a:solidFill>
          <a:schemeClr val="tx1"/>
        </a:solidFill>
        <a:latin typeface="+mn-lt"/>
        <a:ea typeface="+mn-ea"/>
        <a:cs typeface="+mn-cs"/>
      </a:defRPr>
    </a:lvl8pPr>
    <a:lvl9pPr marL="2862438" algn="l" defTabSz="715609"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14</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28</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15</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16</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17</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18</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20</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21</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22</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697163" y="509588"/>
            <a:ext cx="4533900" cy="2549525"/>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8DCD7BE-A3B5-47A2-9C37-014177A5C467}" type="slidenum">
              <a:rPr lang="ru-RU" smtClean="0"/>
              <a:pPr/>
              <a:t>23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4"/>
            <a:ext cx="7772400" cy="3539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0360"/>
            <a:ext cx="6400800" cy="353943"/>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256105" y="885321"/>
            <a:ext cx="6631788" cy="276999"/>
          </a:xfrm>
        </p:spPr>
        <p:txBody>
          <a:bodyPr lIns="0" tIns="0" rIns="0" bIns="0"/>
          <a:lstStyle>
            <a:lvl1pPr>
              <a:defRPr sz="1800" b="1" i="0">
                <a:solidFill>
                  <a:srgbClr val="EC008C"/>
                </a:solidFill>
                <a:latin typeface="Yu Gothic UI"/>
                <a:cs typeface="Yu Gothic UI"/>
              </a:defRPr>
            </a:lvl1pPr>
          </a:lstStyle>
          <a:p>
            <a:endParaRPr/>
          </a:p>
        </p:txBody>
      </p:sp>
      <p:sp>
        <p:nvSpPr>
          <p:cNvPr id="3" name="Holder 3"/>
          <p:cNvSpPr>
            <a:spLocks noGrp="1"/>
          </p:cNvSpPr>
          <p:nvPr>
            <p:ph type="body" idx="1"/>
          </p:nvPr>
        </p:nvSpPr>
        <p:spPr>
          <a:xfrm>
            <a:off x="268988" y="1501350"/>
            <a:ext cx="8606024" cy="276999"/>
          </a:xfrm>
        </p:spPr>
        <p:txBody>
          <a:bodyPr lIns="0" tIns="0" rIns="0" bIns="0"/>
          <a:lstStyle>
            <a:lvl1pPr>
              <a:defRPr sz="1800" b="1" i="0">
                <a:solidFill>
                  <a:schemeClr val="bg1"/>
                </a:solidFill>
                <a:latin typeface="Yu Gothic UI"/>
                <a:cs typeface="Yu Gothic U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37666" y="1575543"/>
            <a:ext cx="2810400" cy="3384759"/>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3227376" y="1566025"/>
            <a:ext cx="2824106" cy="1697225"/>
          </a:xfrm>
          <a:custGeom>
            <a:avLst/>
            <a:gdLst/>
            <a:ahLst/>
            <a:cxnLst/>
            <a:rect l="l" t="t" r="r" b="b"/>
            <a:pathLst>
              <a:path w="3302634" h="2495550">
                <a:moveTo>
                  <a:pt x="3302508" y="2495423"/>
                </a:moveTo>
                <a:lnTo>
                  <a:pt x="0" y="2495423"/>
                </a:lnTo>
                <a:lnTo>
                  <a:pt x="0" y="0"/>
                </a:lnTo>
                <a:lnTo>
                  <a:pt x="3302508" y="0"/>
                </a:lnTo>
                <a:lnTo>
                  <a:pt x="3302508" y="2495423"/>
                </a:lnTo>
                <a:close/>
              </a:path>
            </a:pathLst>
          </a:custGeom>
          <a:solidFill>
            <a:srgbClr val="A7A9AC">
              <a:alpha val="31999"/>
            </a:srgbClr>
          </a:solidFill>
        </p:spPr>
        <p:txBody>
          <a:bodyPr wrap="square" lIns="0" tIns="0" rIns="0" bIns="0" rtlCol="0"/>
          <a:lstStyle/>
          <a:p>
            <a:endParaRPr/>
          </a:p>
        </p:txBody>
      </p:sp>
      <p:sp>
        <p:nvSpPr>
          <p:cNvPr id="18" name="bk object 18"/>
          <p:cNvSpPr/>
          <p:nvPr/>
        </p:nvSpPr>
        <p:spPr>
          <a:xfrm>
            <a:off x="6051373" y="1566025"/>
            <a:ext cx="2824106" cy="1697225"/>
          </a:xfrm>
          <a:custGeom>
            <a:avLst/>
            <a:gdLst/>
            <a:ahLst/>
            <a:cxnLst/>
            <a:rect l="l" t="t" r="r" b="b"/>
            <a:pathLst>
              <a:path w="3302634" h="2495550">
                <a:moveTo>
                  <a:pt x="3302508" y="2495423"/>
                </a:moveTo>
                <a:lnTo>
                  <a:pt x="0" y="2495423"/>
                </a:lnTo>
                <a:lnTo>
                  <a:pt x="0" y="0"/>
                </a:lnTo>
                <a:lnTo>
                  <a:pt x="3302508" y="0"/>
                </a:lnTo>
                <a:lnTo>
                  <a:pt x="3302508" y="2495423"/>
                </a:lnTo>
                <a:close/>
              </a:path>
            </a:pathLst>
          </a:custGeom>
          <a:solidFill>
            <a:srgbClr val="A7A9AC">
              <a:alpha val="17919"/>
            </a:srgbClr>
          </a:solidFill>
        </p:spPr>
        <p:txBody>
          <a:bodyPr wrap="square" lIns="0" tIns="0" rIns="0" bIns="0" rtlCol="0"/>
          <a:lstStyle/>
          <a:p>
            <a:endParaRPr/>
          </a:p>
        </p:txBody>
      </p:sp>
      <p:sp>
        <p:nvSpPr>
          <p:cNvPr id="19" name="bk object 19"/>
          <p:cNvSpPr/>
          <p:nvPr/>
        </p:nvSpPr>
        <p:spPr>
          <a:xfrm>
            <a:off x="3227376" y="3263164"/>
            <a:ext cx="2824106" cy="1697225"/>
          </a:xfrm>
          <a:custGeom>
            <a:avLst/>
            <a:gdLst/>
            <a:ahLst/>
            <a:cxnLst/>
            <a:rect l="l" t="t" r="r" b="b"/>
            <a:pathLst>
              <a:path w="3302634" h="2495550">
                <a:moveTo>
                  <a:pt x="3302508" y="2495423"/>
                </a:moveTo>
                <a:lnTo>
                  <a:pt x="0" y="2495423"/>
                </a:lnTo>
                <a:lnTo>
                  <a:pt x="0" y="0"/>
                </a:lnTo>
                <a:lnTo>
                  <a:pt x="3302508" y="0"/>
                </a:lnTo>
                <a:lnTo>
                  <a:pt x="3302508" y="2495423"/>
                </a:lnTo>
                <a:close/>
              </a:path>
            </a:pathLst>
          </a:custGeom>
          <a:solidFill>
            <a:srgbClr val="A7A9AC">
              <a:alpha val="17919"/>
            </a:srgbClr>
          </a:solidFill>
        </p:spPr>
        <p:txBody>
          <a:bodyPr wrap="square" lIns="0" tIns="0" rIns="0" bIns="0" rtlCol="0"/>
          <a:lstStyle/>
          <a:p>
            <a:endParaRPr/>
          </a:p>
        </p:txBody>
      </p:sp>
      <p:sp>
        <p:nvSpPr>
          <p:cNvPr id="20" name="bk object 20"/>
          <p:cNvSpPr/>
          <p:nvPr/>
        </p:nvSpPr>
        <p:spPr>
          <a:xfrm>
            <a:off x="6051373" y="3263164"/>
            <a:ext cx="2824106" cy="1697225"/>
          </a:xfrm>
          <a:custGeom>
            <a:avLst/>
            <a:gdLst/>
            <a:ahLst/>
            <a:cxnLst/>
            <a:rect l="l" t="t" r="r" b="b"/>
            <a:pathLst>
              <a:path w="3302634" h="2495550">
                <a:moveTo>
                  <a:pt x="3302508" y="2495423"/>
                </a:moveTo>
                <a:lnTo>
                  <a:pt x="0" y="2495423"/>
                </a:lnTo>
                <a:lnTo>
                  <a:pt x="0" y="0"/>
                </a:lnTo>
                <a:lnTo>
                  <a:pt x="3302508" y="0"/>
                </a:lnTo>
                <a:lnTo>
                  <a:pt x="3302508" y="2495423"/>
                </a:lnTo>
                <a:close/>
              </a:path>
            </a:pathLst>
          </a:custGeom>
          <a:solidFill>
            <a:srgbClr val="A7A9AC">
              <a:alpha val="31999"/>
            </a:srgbClr>
          </a:solidFill>
        </p:spPr>
        <p:txBody>
          <a:bodyPr wrap="square" lIns="0" tIns="0" rIns="0" bIns="0" rtlCol="0"/>
          <a:lstStyle/>
          <a:p>
            <a:endParaRPr/>
          </a:p>
        </p:txBody>
      </p:sp>
      <p:sp>
        <p:nvSpPr>
          <p:cNvPr id="2" name="Holder 2"/>
          <p:cNvSpPr>
            <a:spLocks noGrp="1"/>
          </p:cNvSpPr>
          <p:nvPr>
            <p:ph type="title"/>
          </p:nvPr>
        </p:nvSpPr>
        <p:spPr>
          <a:xfrm>
            <a:off x="1256105" y="885321"/>
            <a:ext cx="6631788" cy="276999"/>
          </a:xfrm>
        </p:spPr>
        <p:txBody>
          <a:bodyPr lIns="0" tIns="0" rIns="0" bIns="0"/>
          <a:lstStyle>
            <a:lvl1pPr>
              <a:defRPr sz="1800" b="1" i="0">
                <a:solidFill>
                  <a:srgbClr val="EC008C"/>
                </a:solidFill>
                <a:latin typeface="Yu Gothic UI"/>
                <a:cs typeface="Yu Gothic UI"/>
              </a:defRPr>
            </a:lvl1pPr>
          </a:lstStyle>
          <a:p>
            <a:endParaRPr/>
          </a:p>
        </p:txBody>
      </p:sp>
      <p:sp>
        <p:nvSpPr>
          <p:cNvPr id="3" name="Holder 3"/>
          <p:cNvSpPr>
            <a:spLocks noGrp="1"/>
          </p:cNvSpPr>
          <p:nvPr>
            <p:ph sz="half" idx="2"/>
          </p:nvPr>
        </p:nvSpPr>
        <p:spPr>
          <a:xfrm>
            <a:off x="457200" y="1183005"/>
            <a:ext cx="3977640" cy="353943"/>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53943"/>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49179" y="2404074"/>
            <a:ext cx="8644447" cy="2585570"/>
          </a:xfrm>
          <a:custGeom>
            <a:avLst/>
            <a:gdLst/>
            <a:ahLst/>
            <a:cxnLst/>
            <a:rect l="l" t="t" r="r" b="b"/>
            <a:pathLst>
              <a:path w="10109200" h="3801745">
                <a:moveTo>
                  <a:pt x="0" y="0"/>
                </a:moveTo>
                <a:lnTo>
                  <a:pt x="10109200" y="0"/>
                </a:lnTo>
                <a:lnTo>
                  <a:pt x="10109200" y="3801122"/>
                </a:lnTo>
                <a:lnTo>
                  <a:pt x="0" y="3801122"/>
                </a:lnTo>
                <a:lnTo>
                  <a:pt x="0" y="0"/>
                </a:lnTo>
                <a:close/>
              </a:path>
            </a:pathLst>
          </a:custGeom>
          <a:solidFill>
            <a:srgbClr val="537CAD"/>
          </a:solidFill>
        </p:spPr>
        <p:txBody>
          <a:bodyPr wrap="square" lIns="0" tIns="0" rIns="0" bIns="0" rtlCol="0"/>
          <a:lstStyle/>
          <a:p>
            <a:endParaRPr/>
          </a:p>
        </p:txBody>
      </p:sp>
      <p:sp>
        <p:nvSpPr>
          <p:cNvPr id="2" name="Holder 2"/>
          <p:cNvSpPr>
            <a:spLocks noGrp="1"/>
          </p:cNvSpPr>
          <p:nvPr>
            <p:ph type="title"/>
          </p:nvPr>
        </p:nvSpPr>
        <p:spPr>
          <a:xfrm>
            <a:off x="1256105" y="885321"/>
            <a:ext cx="6631788" cy="276999"/>
          </a:xfrm>
        </p:spPr>
        <p:txBody>
          <a:bodyPr lIns="0" tIns="0" rIns="0" bIns="0"/>
          <a:lstStyle>
            <a:lvl1pPr>
              <a:defRPr sz="1800" b="1" i="0">
                <a:solidFill>
                  <a:srgbClr val="EC008C"/>
                </a:solidFill>
                <a:latin typeface="Yu Gothic UI"/>
                <a:cs typeface="Yu Gothic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00809" y="748792"/>
            <a:ext cx="2873518" cy="4249110"/>
          </a:xfrm>
          <a:custGeom>
            <a:avLst/>
            <a:gdLst/>
            <a:ahLst/>
            <a:cxnLst/>
            <a:rect l="l" t="t" r="r" b="b"/>
            <a:pathLst>
              <a:path w="3360420" h="6247765">
                <a:moveTo>
                  <a:pt x="0" y="0"/>
                </a:moveTo>
                <a:lnTo>
                  <a:pt x="3359950" y="0"/>
                </a:lnTo>
                <a:lnTo>
                  <a:pt x="3359950" y="6247523"/>
                </a:lnTo>
                <a:lnTo>
                  <a:pt x="0" y="6247523"/>
                </a:lnTo>
                <a:lnTo>
                  <a:pt x="0" y="0"/>
                </a:lnTo>
                <a:close/>
              </a:path>
            </a:pathLst>
          </a:custGeom>
          <a:solidFill>
            <a:srgbClr val="00717B">
              <a:alpha val="58000"/>
            </a:srgbClr>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256105" y="885321"/>
            <a:ext cx="6631788" cy="353943"/>
          </a:xfrm>
          <a:prstGeom prst="rect">
            <a:avLst/>
          </a:prstGeom>
        </p:spPr>
        <p:txBody>
          <a:bodyPr wrap="square" lIns="0" tIns="0" rIns="0" bIns="0">
            <a:spAutoFit/>
          </a:bodyPr>
          <a:lstStyle>
            <a:lvl1pPr>
              <a:defRPr sz="2300" b="1" i="0">
                <a:solidFill>
                  <a:srgbClr val="EC008C"/>
                </a:solidFill>
                <a:latin typeface="Yu Gothic UI"/>
                <a:cs typeface="Yu Gothic UI"/>
              </a:defRPr>
            </a:lvl1pPr>
          </a:lstStyle>
          <a:p>
            <a:endParaRPr/>
          </a:p>
        </p:txBody>
      </p:sp>
      <p:sp>
        <p:nvSpPr>
          <p:cNvPr id="3" name="Holder 3"/>
          <p:cNvSpPr>
            <a:spLocks noGrp="1"/>
          </p:cNvSpPr>
          <p:nvPr>
            <p:ph type="body" idx="1"/>
          </p:nvPr>
        </p:nvSpPr>
        <p:spPr>
          <a:xfrm>
            <a:off x="268988" y="1501350"/>
            <a:ext cx="8606024" cy="353943"/>
          </a:xfrm>
          <a:prstGeom prst="rect">
            <a:avLst/>
          </a:prstGeom>
        </p:spPr>
        <p:txBody>
          <a:bodyPr wrap="square" lIns="0" tIns="0" rIns="0" bIns="0">
            <a:spAutoFit/>
          </a:bodyPr>
          <a:lstStyle>
            <a:lvl1pPr>
              <a:defRPr sz="2300" b="1" i="0">
                <a:solidFill>
                  <a:schemeClr val="bg1"/>
                </a:solidFill>
                <a:latin typeface="Yu Gothic UI"/>
                <a:cs typeface="Yu Gothic UI"/>
              </a:defRPr>
            </a:lvl1pPr>
          </a:lstStyle>
          <a:p>
            <a:endParaRPr/>
          </a:p>
        </p:txBody>
      </p:sp>
      <p:sp>
        <p:nvSpPr>
          <p:cNvPr id="4" name="Holder 4"/>
          <p:cNvSpPr>
            <a:spLocks noGrp="1"/>
          </p:cNvSpPr>
          <p:nvPr>
            <p:ph type="ftr" sz="quarter" idx="5"/>
          </p:nvPr>
        </p:nvSpPr>
        <p:spPr>
          <a:xfrm>
            <a:off x="3108960" y="4783454"/>
            <a:ext cx="2926080" cy="215444"/>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4"/>
            <a:ext cx="2103120" cy="215444"/>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12/4/2019</a:t>
            </a:fld>
            <a:endParaRPr lang="en-US"/>
          </a:p>
        </p:txBody>
      </p:sp>
      <p:sp>
        <p:nvSpPr>
          <p:cNvPr id="6" name="Holder 6"/>
          <p:cNvSpPr>
            <a:spLocks noGrp="1"/>
          </p:cNvSpPr>
          <p:nvPr>
            <p:ph type="sldNum" sz="quarter" idx="7"/>
          </p:nvPr>
        </p:nvSpPr>
        <p:spPr>
          <a:xfrm>
            <a:off x="6583680" y="4783454"/>
            <a:ext cx="2103120" cy="215444"/>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57805">
        <a:defRPr>
          <a:latin typeface="+mn-lt"/>
          <a:ea typeface="+mn-ea"/>
          <a:cs typeface="+mn-cs"/>
        </a:defRPr>
      </a:lvl2pPr>
      <a:lvl3pPr marL="715609">
        <a:defRPr>
          <a:latin typeface="+mn-lt"/>
          <a:ea typeface="+mn-ea"/>
          <a:cs typeface="+mn-cs"/>
        </a:defRPr>
      </a:lvl3pPr>
      <a:lvl4pPr marL="1073414">
        <a:defRPr>
          <a:latin typeface="+mn-lt"/>
          <a:ea typeface="+mn-ea"/>
          <a:cs typeface="+mn-cs"/>
        </a:defRPr>
      </a:lvl4pPr>
      <a:lvl5pPr marL="1431219">
        <a:defRPr>
          <a:latin typeface="+mn-lt"/>
          <a:ea typeface="+mn-ea"/>
          <a:cs typeface="+mn-cs"/>
        </a:defRPr>
      </a:lvl5pPr>
      <a:lvl6pPr marL="1789024">
        <a:defRPr>
          <a:latin typeface="+mn-lt"/>
          <a:ea typeface="+mn-ea"/>
          <a:cs typeface="+mn-cs"/>
        </a:defRPr>
      </a:lvl6pPr>
      <a:lvl7pPr marL="2146828">
        <a:defRPr>
          <a:latin typeface="+mn-lt"/>
          <a:ea typeface="+mn-ea"/>
          <a:cs typeface="+mn-cs"/>
        </a:defRPr>
      </a:lvl7pPr>
      <a:lvl8pPr marL="2504633">
        <a:defRPr>
          <a:latin typeface="+mn-lt"/>
          <a:ea typeface="+mn-ea"/>
          <a:cs typeface="+mn-cs"/>
        </a:defRPr>
      </a:lvl8pPr>
      <a:lvl9pPr marL="2862438">
        <a:defRPr>
          <a:latin typeface="+mn-lt"/>
          <a:ea typeface="+mn-ea"/>
          <a:cs typeface="+mn-cs"/>
        </a:defRPr>
      </a:lvl9pPr>
    </p:bodyStyle>
    <p:otherStyle>
      <a:lvl1pPr marL="0">
        <a:defRPr>
          <a:latin typeface="+mn-lt"/>
          <a:ea typeface="+mn-ea"/>
          <a:cs typeface="+mn-cs"/>
        </a:defRPr>
      </a:lvl1pPr>
      <a:lvl2pPr marL="357805">
        <a:defRPr>
          <a:latin typeface="+mn-lt"/>
          <a:ea typeface="+mn-ea"/>
          <a:cs typeface="+mn-cs"/>
        </a:defRPr>
      </a:lvl2pPr>
      <a:lvl3pPr marL="715609">
        <a:defRPr>
          <a:latin typeface="+mn-lt"/>
          <a:ea typeface="+mn-ea"/>
          <a:cs typeface="+mn-cs"/>
        </a:defRPr>
      </a:lvl3pPr>
      <a:lvl4pPr marL="1073414">
        <a:defRPr>
          <a:latin typeface="+mn-lt"/>
          <a:ea typeface="+mn-ea"/>
          <a:cs typeface="+mn-cs"/>
        </a:defRPr>
      </a:lvl4pPr>
      <a:lvl5pPr marL="1431219">
        <a:defRPr>
          <a:latin typeface="+mn-lt"/>
          <a:ea typeface="+mn-ea"/>
          <a:cs typeface="+mn-cs"/>
        </a:defRPr>
      </a:lvl5pPr>
      <a:lvl6pPr marL="1789024">
        <a:defRPr>
          <a:latin typeface="+mn-lt"/>
          <a:ea typeface="+mn-ea"/>
          <a:cs typeface="+mn-cs"/>
        </a:defRPr>
      </a:lvl6pPr>
      <a:lvl7pPr marL="2146828">
        <a:defRPr>
          <a:latin typeface="+mn-lt"/>
          <a:ea typeface="+mn-ea"/>
          <a:cs typeface="+mn-cs"/>
        </a:defRPr>
      </a:lvl7pPr>
      <a:lvl8pPr marL="2504633">
        <a:defRPr>
          <a:latin typeface="+mn-lt"/>
          <a:ea typeface="+mn-ea"/>
          <a:cs typeface="+mn-cs"/>
        </a:defRPr>
      </a:lvl8pPr>
      <a:lvl9pPr marL="286243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429000" y="4327264"/>
            <a:ext cx="5538527" cy="606686"/>
          </a:xfrm>
          <a:prstGeom prst="rect">
            <a:avLst/>
          </a:prstGeom>
          <a:solidFill>
            <a:srgbClr val="537CAD"/>
          </a:solidFill>
        </p:spPr>
        <p:txBody>
          <a:bodyPr vert="horz" wrap="square" lIns="0" tIns="143619" rIns="0" bIns="0" rtlCol="0">
            <a:spAutoFit/>
          </a:bodyPr>
          <a:lstStyle/>
          <a:p>
            <a:pPr marL="283759" algn="ctr">
              <a:spcBef>
                <a:spcPts val="1131"/>
              </a:spcBef>
            </a:pPr>
            <a:r>
              <a:rPr lang="ru-RU" sz="1500" kern="1200" cap="all" spc="70" dirty="0" smtClean="0">
                <a:solidFill>
                  <a:srgbClr val="FFFFFF"/>
                </a:solidFill>
                <a:latin typeface="Calibri"/>
                <a:cs typeface="Calibri"/>
              </a:rPr>
              <a:t>                                                    04 декабря 2019 г.</a:t>
            </a:r>
            <a:r>
              <a:rPr lang="en-US" sz="1500" kern="1200" cap="all" spc="70" dirty="0" smtClean="0">
                <a:solidFill>
                  <a:srgbClr val="FFFFFF"/>
                </a:solidFill>
                <a:latin typeface="Calibri"/>
                <a:cs typeface="Calibri"/>
              </a:rPr>
              <a:t/>
            </a:r>
            <a:br>
              <a:rPr lang="en-US" sz="1500" kern="1200" cap="all" spc="70" dirty="0" smtClean="0">
                <a:solidFill>
                  <a:srgbClr val="FFFFFF"/>
                </a:solidFill>
                <a:latin typeface="Calibri"/>
                <a:cs typeface="Calibri"/>
              </a:rPr>
            </a:br>
            <a:endParaRPr sz="1500" kern="1200" cap="all" spc="70" dirty="0">
              <a:solidFill>
                <a:srgbClr val="FFFFFF"/>
              </a:solidFill>
              <a:latin typeface="Calibri"/>
              <a:cs typeface="Calibri"/>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2" name="Прямоугольник 1"/>
          <p:cNvSpPr/>
          <p:nvPr/>
        </p:nvSpPr>
        <p:spPr>
          <a:xfrm>
            <a:off x="584019" y="1158846"/>
            <a:ext cx="8144893" cy="456980"/>
          </a:xfrm>
          <a:prstGeom prst="rect">
            <a:avLst/>
          </a:prstGeom>
        </p:spPr>
        <p:txBody>
          <a:bodyPr wrap="square" lIns="71561" tIns="35780" rIns="71561" bIns="35780">
            <a:spAutoFit/>
          </a:bodyPr>
          <a:lstStyle/>
          <a:p>
            <a:pPr lvl="0"/>
            <a:endParaRPr lang="ru-RU" sz="2500" dirty="0"/>
          </a:p>
        </p:txBody>
      </p:sp>
      <p:sp>
        <p:nvSpPr>
          <p:cNvPr id="83" name="object 45"/>
          <p:cNvSpPr/>
          <p:nvPr/>
        </p:nvSpPr>
        <p:spPr>
          <a:xfrm>
            <a:off x="1900475" y="1599936"/>
            <a:ext cx="960011" cy="687096"/>
          </a:xfrm>
          <a:custGeom>
            <a:avLst/>
            <a:gdLst/>
            <a:ahLst/>
            <a:cxnLst/>
            <a:rect l="l" t="t" r="r" b="b"/>
            <a:pathLst>
              <a:path w="1122679" h="1010285">
                <a:moveTo>
                  <a:pt x="445477" y="187439"/>
                </a:moveTo>
                <a:lnTo>
                  <a:pt x="0" y="0"/>
                </a:lnTo>
                <a:lnTo>
                  <a:pt x="0" y="757072"/>
                </a:lnTo>
                <a:lnTo>
                  <a:pt x="564756" y="1010234"/>
                </a:lnTo>
                <a:lnTo>
                  <a:pt x="564756" y="240995"/>
                </a:lnTo>
                <a:lnTo>
                  <a:pt x="1122222" y="0"/>
                </a:lnTo>
                <a:lnTo>
                  <a:pt x="1122222" y="108775"/>
                </a:lnTo>
              </a:path>
            </a:pathLst>
          </a:custGeom>
          <a:ln w="58102">
            <a:solidFill>
              <a:srgbClr val="1B75BC"/>
            </a:solidFill>
          </a:ln>
        </p:spPr>
        <p:txBody>
          <a:bodyPr wrap="square" lIns="0" tIns="0" rIns="0" bIns="0" rtlCol="0"/>
          <a:lstStyle/>
          <a:p>
            <a:endParaRPr/>
          </a:p>
        </p:txBody>
      </p:sp>
      <p:sp>
        <p:nvSpPr>
          <p:cNvPr id="87" name="object 46"/>
          <p:cNvSpPr/>
          <p:nvPr/>
        </p:nvSpPr>
        <p:spPr>
          <a:xfrm>
            <a:off x="1987897" y="1543648"/>
            <a:ext cx="801457" cy="136037"/>
          </a:xfrm>
          <a:custGeom>
            <a:avLst/>
            <a:gdLst/>
            <a:ahLst/>
            <a:cxnLst/>
            <a:rect l="l" t="t" r="r" b="b"/>
            <a:pathLst>
              <a:path w="937260" h="200025">
                <a:moveTo>
                  <a:pt x="0" y="4864"/>
                </a:moveTo>
                <a:lnTo>
                  <a:pt x="457657" y="199605"/>
                </a:lnTo>
                <a:lnTo>
                  <a:pt x="937209" y="0"/>
                </a:lnTo>
              </a:path>
            </a:pathLst>
          </a:custGeom>
          <a:ln w="58102">
            <a:solidFill>
              <a:srgbClr val="1B75BC"/>
            </a:solidFill>
          </a:ln>
        </p:spPr>
        <p:txBody>
          <a:bodyPr wrap="square" lIns="0" tIns="0" rIns="0" bIns="0" rtlCol="0"/>
          <a:lstStyle/>
          <a:p>
            <a:endParaRPr/>
          </a:p>
        </p:txBody>
      </p:sp>
      <p:sp>
        <p:nvSpPr>
          <p:cNvPr id="88" name="object 47"/>
          <p:cNvSpPr/>
          <p:nvPr/>
        </p:nvSpPr>
        <p:spPr>
          <a:xfrm>
            <a:off x="2469641" y="226842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89" name="object 48"/>
          <p:cNvSpPr/>
          <p:nvPr/>
        </p:nvSpPr>
        <p:spPr>
          <a:xfrm>
            <a:off x="2469641" y="219286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0" name="object 49"/>
          <p:cNvSpPr/>
          <p:nvPr/>
        </p:nvSpPr>
        <p:spPr>
          <a:xfrm>
            <a:off x="2469641" y="21173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1" name="object 50"/>
          <p:cNvSpPr/>
          <p:nvPr/>
        </p:nvSpPr>
        <p:spPr>
          <a:xfrm>
            <a:off x="2469641" y="204175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2" name="object 51"/>
          <p:cNvSpPr/>
          <p:nvPr/>
        </p:nvSpPr>
        <p:spPr>
          <a:xfrm>
            <a:off x="2469641" y="196620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3" name="object 52"/>
          <p:cNvSpPr/>
          <p:nvPr/>
        </p:nvSpPr>
        <p:spPr>
          <a:xfrm>
            <a:off x="2469641" y="189064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4" name="object 53"/>
          <p:cNvSpPr/>
          <p:nvPr/>
        </p:nvSpPr>
        <p:spPr>
          <a:xfrm>
            <a:off x="2469641" y="181509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5" name="object 54"/>
          <p:cNvSpPr/>
          <p:nvPr/>
        </p:nvSpPr>
        <p:spPr>
          <a:xfrm>
            <a:off x="2543010" y="224137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6" name="object 55"/>
          <p:cNvSpPr/>
          <p:nvPr/>
        </p:nvSpPr>
        <p:spPr>
          <a:xfrm>
            <a:off x="2543010" y="21658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7" name="object 56"/>
          <p:cNvSpPr/>
          <p:nvPr/>
        </p:nvSpPr>
        <p:spPr>
          <a:xfrm>
            <a:off x="2543010" y="209026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8" name="object 57"/>
          <p:cNvSpPr/>
          <p:nvPr/>
        </p:nvSpPr>
        <p:spPr>
          <a:xfrm>
            <a:off x="2543010" y="201470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9" name="object 58"/>
          <p:cNvSpPr/>
          <p:nvPr/>
        </p:nvSpPr>
        <p:spPr>
          <a:xfrm>
            <a:off x="2543010" y="193915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0" name="object 59"/>
          <p:cNvSpPr/>
          <p:nvPr/>
        </p:nvSpPr>
        <p:spPr>
          <a:xfrm>
            <a:off x="2543010" y="186359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1" name="object 60"/>
          <p:cNvSpPr/>
          <p:nvPr/>
        </p:nvSpPr>
        <p:spPr>
          <a:xfrm>
            <a:off x="2543010" y="178803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2" name="object 61"/>
          <p:cNvSpPr/>
          <p:nvPr/>
        </p:nvSpPr>
        <p:spPr>
          <a:xfrm>
            <a:off x="3159068" y="201428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3" name="object 62"/>
          <p:cNvSpPr/>
          <p:nvPr/>
        </p:nvSpPr>
        <p:spPr>
          <a:xfrm>
            <a:off x="2616379" y="21387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4" name="object 63"/>
          <p:cNvSpPr/>
          <p:nvPr/>
        </p:nvSpPr>
        <p:spPr>
          <a:xfrm>
            <a:off x="2616379" y="20632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5" name="object 64"/>
          <p:cNvSpPr/>
          <p:nvPr/>
        </p:nvSpPr>
        <p:spPr>
          <a:xfrm>
            <a:off x="2616379" y="19876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6" name="object 65"/>
          <p:cNvSpPr/>
          <p:nvPr/>
        </p:nvSpPr>
        <p:spPr>
          <a:xfrm>
            <a:off x="2616379" y="191210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7" name="object 66"/>
          <p:cNvSpPr/>
          <p:nvPr/>
        </p:nvSpPr>
        <p:spPr>
          <a:xfrm>
            <a:off x="3311215" y="158041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8" name="object 67"/>
          <p:cNvSpPr/>
          <p:nvPr/>
        </p:nvSpPr>
        <p:spPr>
          <a:xfrm>
            <a:off x="2616379" y="176099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9" name="object 68"/>
          <p:cNvSpPr/>
          <p:nvPr/>
        </p:nvSpPr>
        <p:spPr>
          <a:xfrm>
            <a:off x="2689737" y="218728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0" name="object 69"/>
          <p:cNvSpPr/>
          <p:nvPr/>
        </p:nvSpPr>
        <p:spPr>
          <a:xfrm>
            <a:off x="2689737" y="211173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1" name="object 70"/>
          <p:cNvSpPr/>
          <p:nvPr/>
        </p:nvSpPr>
        <p:spPr>
          <a:xfrm>
            <a:off x="2689737" y="203618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2" name="object 71"/>
          <p:cNvSpPr/>
          <p:nvPr/>
        </p:nvSpPr>
        <p:spPr>
          <a:xfrm>
            <a:off x="3091769" y="181242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3" name="object 72"/>
          <p:cNvSpPr/>
          <p:nvPr/>
        </p:nvSpPr>
        <p:spPr>
          <a:xfrm>
            <a:off x="2689737" y="188506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4" name="object 73"/>
          <p:cNvSpPr/>
          <p:nvPr/>
        </p:nvSpPr>
        <p:spPr>
          <a:xfrm>
            <a:off x="2689737" y="180951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5" name="object 74"/>
          <p:cNvSpPr/>
          <p:nvPr/>
        </p:nvSpPr>
        <p:spPr>
          <a:xfrm>
            <a:off x="2689737" y="173395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6" name="object 75"/>
          <p:cNvSpPr/>
          <p:nvPr/>
        </p:nvSpPr>
        <p:spPr>
          <a:xfrm>
            <a:off x="3012210" y="20684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7" name="object 76"/>
          <p:cNvSpPr/>
          <p:nvPr/>
        </p:nvSpPr>
        <p:spPr>
          <a:xfrm>
            <a:off x="2763107" y="208468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8" name="object 77"/>
          <p:cNvSpPr/>
          <p:nvPr/>
        </p:nvSpPr>
        <p:spPr>
          <a:xfrm>
            <a:off x="2763107" y="200912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9" name="object 78"/>
          <p:cNvSpPr/>
          <p:nvPr/>
        </p:nvSpPr>
        <p:spPr>
          <a:xfrm>
            <a:off x="2763107" y="193357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0" name="object 79"/>
          <p:cNvSpPr/>
          <p:nvPr/>
        </p:nvSpPr>
        <p:spPr>
          <a:xfrm>
            <a:off x="3225216" y="16876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1" name="object 80"/>
          <p:cNvSpPr/>
          <p:nvPr/>
        </p:nvSpPr>
        <p:spPr>
          <a:xfrm>
            <a:off x="2763107" y="178246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2" name="object 81"/>
          <p:cNvSpPr/>
          <p:nvPr/>
        </p:nvSpPr>
        <p:spPr>
          <a:xfrm>
            <a:off x="2763107" y="17069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3" name="object 82"/>
          <p:cNvSpPr/>
          <p:nvPr/>
        </p:nvSpPr>
        <p:spPr>
          <a:xfrm>
            <a:off x="2836476" y="213320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4" name="object 83"/>
          <p:cNvSpPr/>
          <p:nvPr/>
        </p:nvSpPr>
        <p:spPr>
          <a:xfrm>
            <a:off x="2836476" y="205764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5" name="object 84"/>
          <p:cNvSpPr/>
          <p:nvPr/>
        </p:nvSpPr>
        <p:spPr>
          <a:xfrm>
            <a:off x="2993651" y="192414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6" name="object 85"/>
          <p:cNvSpPr/>
          <p:nvPr/>
        </p:nvSpPr>
        <p:spPr>
          <a:xfrm>
            <a:off x="2836476" y="19065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7" name="object 86"/>
          <p:cNvSpPr/>
          <p:nvPr/>
        </p:nvSpPr>
        <p:spPr>
          <a:xfrm>
            <a:off x="2990686" y="17741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8" name="object 87"/>
          <p:cNvSpPr/>
          <p:nvPr/>
        </p:nvSpPr>
        <p:spPr>
          <a:xfrm>
            <a:off x="3109568" y="165474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9" name="object 88"/>
          <p:cNvSpPr/>
          <p:nvPr/>
        </p:nvSpPr>
        <p:spPr>
          <a:xfrm>
            <a:off x="3047288" y="16021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0" name="object 89"/>
          <p:cNvSpPr/>
          <p:nvPr/>
        </p:nvSpPr>
        <p:spPr>
          <a:xfrm>
            <a:off x="2909845" y="210615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1" name="object 90"/>
          <p:cNvSpPr/>
          <p:nvPr/>
        </p:nvSpPr>
        <p:spPr>
          <a:xfrm>
            <a:off x="3069985" y="19715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2" name="object 91"/>
          <p:cNvSpPr/>
          <p:nvPr/>
        </p:nvSpPr>
        <p:spPr>
          <a:xfrm>
            <a:off x="2909845" y="195504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3" name="object 92"/>
          <p:cNvSpPr/>
          <p:nvPr/>
        </p:nvSpPr>
        <p:spPr>
          <a:xfrm>
            <a:off x="2909845" y="187948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4" name="object 93"/>
          <p:cNvSpPr/>
          <p:nvPr/>
        </p:nvSpPr>
        <p:spPr>
          <a:xfrm>
            <a:off x="2909845" y="180393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5" name="object 94"/>
          <p:cNvSpPr/>
          <p:nvPr/>
        </p:nvSpPr>
        <p:spPr>
          <a:xfrm>
            <a:off x="2986950" y="16999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6" name="object 95"/>
          <p:cNvSpPr/>
          <p:nvPr/>
        </p:nvSpPr>
        <p:spPr>
          <a:xfrm>
            <a:off x="2909845" y="165281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7" name="Прямоугольник 136">
            <a:extLst>
              <a:ext uri="{FF2B5EF4-FFF2-40B4-BE49-F238E27FC236}">
                <a16:creationId xmlns="" xmlns:a16="http://schemas.microsoft.com/office/drawing/2014/main" id="{BE7A2E08-F603-4C0B-A711-2F0371CBC16D}"/>
              </a:ext>
            </a:extLst>
          </p:cNvPr>
          <p:cNvSpPr/>
          <p:nvPr/>
        </p:nvSpPr>
        <p:spPr>
          <a:xfrm>
            <a:off x="4208488" y="1276158"/>
            <a:ext cx="4096242" cy="657034"/>
          </a:xfrm>
          <a:prstGeom prst="rect">
            <a:avLst/>
          </a:prstGeom>
        </p:spPr>
        <p:txBody>
          <a:bodyPr wrap="none" lIns="71561" tIns="35780" rIns="71561" bIns="35780">
            <a:spAutoFit/>
          </a:bodyPr>
          <a:lstStyle/>
          <a:p>
            <a:r>
              <a:rPr lang="ru-RU" sz="3800" b="1" spc="70" dirty="0">
                <a:solidFill>
                  <a:srgbClr val="1A75BD"/>
                </a:solidFill>
                <a:latin typeface="Arial Nova Cond" panose="020B0604020202020204" pitchFamily="34" charset="0"/>
                <a:cs typeface="Calibri"/>
              </a:rPr>
              <a:t>ЭЛЕКТРОННАЯ </a:t>
            </a:r>
            <a:endParaRPr lang="ru-RU" sz="3800" b="1" spc="70" dirty="0">
              <a:solidFill>
                <a:srgbClr val="1A75BD"/>
              </a:solidFill>
              <a:latin typeface="Arial Nova Cond" panose="020B0604020202020204" pitchFamily="34" charset="0"/>
            </a:endParaRPr>
          </a:p>
        </p:txBody>
      </p:sp>
      <p:sp>
        <p:nvSpPr>
          <p:cNvPr id="138" name="Прямоугольник 137">
            <a:extLst>
              <a:ext uri="{FF2B5EF4-FFF2-40B4-BE49-F238E27FC236}">
                <a16:creationId xmlns="" xmlns:a16="http://schemas.microsoft.com/office/drawing/2014/main" id="{0BD07397-2B27-42A3-8F70-08591205A78D}"/>
              </a:ext>
            </a:extLst>
          </p:cNvPr>
          <p:cNvSpPr/>
          <p:nvPr/>
        </p:nvSpPr>
        <p:spPr>
          <a:xfrm>
            <a:off x="4246620" y="1846218"/>
            <a:ext cx="3447988" cy="549313"/>
          </a:xfrm>
          <a:prstGeom prst="rect">
            <a:avLst/>
          </a:prstGeom>
        </p:spPr>
        <p:txBody>
          <a:bodyPr wrap="none" lIns="71561" tIns="35780" rIns="71561" bIns="35780">
            <a:spAutoFit/>
          </a:bodyPr>
          <a:lstStyle/>
          <a:p>
            <a:r>
              <a:rPr lang="ru-RU" sz="3100" spc="39" dirty="0">
                <a:solidFill>
                  <a:srgbClr val="1A75BD"/>
                </a:solidFill>
                <a:latin typeface="Arial Narrow" panose="020B0606020202030204" pitchFamily="34" charset="0"/>
                <a:cs typeface="Calibri"/>
              </a:rPr>
              <a:t>ТРУДОВАЯ КНИЖКА</a:t>
            </a:r>
            <a:endParaRPr lang="ru-RU" sz="3100" spc="39" dirty="0">
              <a:solidFill>
                <a:srgbClr val="1A75BD"/>
              </a:solidFill>
              <a:latin typeface="Arial Narrow" panose="020B0606020202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791352"/>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ПЕРЕХОД НА ВЕДЕНИЕ СВЕДЕНИЙ О ТРУДОВОЙ ДЕЯТЕЛЬНОСТИ В ЭЛЕКТРОННОМ ВИДЕ </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271497" y="1224335"/>
            <a:ext cx="8731325" cy="3334690"/>
          </a:xfrm>
          <a:prstGeom prst="rect">
            <a:avLst/>
          </a:prstGeom>
        </p:spPr>
        <p:txBody>
          <a:bodyPr wrap="square" lIns="71561" tIns="35780" rIns="71561" bIns="35780">
            <a:spAutoFit/>
          </a:bodyPr>
          <a:lstStyle/>
          <a:p>
            <a:pPr algn="just">
              <a:defRPr/>
            </a:pPr>
            <a:r>
              <a:rPr lang="ru-RU" sz="1600" b="1" dirty="0" smtClean="0">
                <a:solidFill>
                  <a:srgbClr val="FF0000"/>
                </a:solidFill>
                <a:latin typeface="Times New Roman" pitchFamily="18" charset="0"/>
                <a:cs typeface="Times New Roman" pitchFamily="18" charset="0"/>
              </a:rPr>
              <a:t>Мероприятия работодателей в целях реализации норм Трудового кодекса РФ : </a:t>
            </a:r>
          </a:p>
          <a:p>
            <a:pPr algn="just">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Формирование сведений о трудовой деятельности лиц, впервые поступающих на работу после 31 декабря 2020 года, осуществляется в электронном виде, а трудовые книжки на указанных лиц не оформляются</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Форму сведений о трудовой деятельности, которую работодатель представляет работнику за период работы у данного работодателя, а также форму сведений из информационных ресурсов ПФР утверждает федеральный орган исполнительной власти, осуществляющий функции по выработке и реализации государственной политики и нормативно-правовому регулированию в сфере труда, по согласованию с ПФР</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Форму представления работодателем сведений о трудовой деятельности для хранения в информационных ресурсах ПФР устанавливает Пенсионный фонд Российской Федерации по согласованию с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труда.</a:t>
            </a:r>
          </a:p>
          <a:p>
            <a:pPr marL="268354" indent="-268354" algn="just">
              <a:defRPr/>
            </a:pPr>
            <a:endParaRPr lang="ru-RU" altLang="ru-RU"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129926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84214"/>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71497" y="1075704"/>
            <a:ext cx="8731325" cy="3396246"/>
          </a:xfrm>
          <a:prstGeom prst="rect">
            <a:avLst/>
          </a:prstGeom>
        </p:spPr>
        <p:txBody>
          <a:bodyPr wrap="square" lIns="71561" tIns="35780" rIns="71561" bIns="35780">
            <a:spAutoFit/>
          </a:bodyPr>
          <a:lstStyle/>
          <a:p>
            <a:pPr algn="ctr" defTabSz="626158">
              <a:spcAft>
                <a:spcPct val="35000"/>
              </a:spcAft>
              <a:defRPr/>
            </a:pPr>
            <a:r>
              <a:rPr lang="ru-RU" sz="2000" b="1" dirty="0" smtClean="0">
                <a:solidFill>
                  <a:srgbClr val="FF0000"/>
                </a:solidFill>
                <a:latin typeface="Times New Roman" panose="02020603050405020304" pitchFamily="18" charset="0"/>
                <a:cs typeface="Times New Roman" panose="02020603050405020304" pitchFamily="18" charset="0"/>
              </a:rPr>
              <a:t>Индивидуальный лицевой счет дополняется разделом –</a:t>
            </a:r>
          </a:p>
          <a:p>
            <a:pPr algn="ctr" defTabSz="626158">
              <a:spcAft>
                <a:spcPct val="35000"/>
              </a:spcAft>
              <a:defRPr/>
            </a:pPr>
            <a:r>
              <a:rPr lang="ru-RU" sz="2000" b="1" dirty="0" smtClean="0">
                <a:solidFill>
                  <a:srgbClr val="FF0000"/>
                </a:solidFill>
                <a:latin typeface="Times New Roman" panose="02020603050405020304" pitchFamily="18" charset="0"/>
                <a:cs typeface="Times New Roman" panose="02020603050405020304" pitchFamily="18" charset="0"/>
              </a:rPr>
              <a:t> «Сведения о трудовой деятельности» </a:t>
            </a:r>
          </a:p>
          <a:p>
            <a:pPr algn="just" defTabSz="626158">
              <a:spcAft>
                <a:spcPct val="35000"/>
              </a:spcAft>
              <a:defRPr/>
            </a:pPr>
            <a:r>
              <a:rPr lang="ru-RU" altLang="ru-RU" sz="1800" dirty="0" smtClean="0">
                <a:solidFill>
                  <a:srgbClr val="002060"/>
                </a:solidFill>
                <a:latin typeface="Times New Roman" pitchFamily="18" charset="0"/>
                <a:cs typeface="Times New Roman" pitchFamily="18" charset="0"/>
              </a:rPr>
              <a:t>Раздел «Сведения о трудовой деятельности» - раздел индивидуального лицевого счета, в котором содержатся сведения о трудовой деятельности и трудовом стаже зарегистрированного лица, его приеме на работу, переводах на другую постоянную работу и об увольнении. В целях настоящего Федерального закона в части формирования сведений о трудовой деятельности под трудовой деятельностью понимаются периоды работы по трудовому договору, периоды замещения государственных и муниципальных должностей, должностей государственной гражданской и муниципальной службы, а также в отношении отдельных категорий зарегистрированных лиц иные периоды профессиональной служебной деятельности </a:t>
            </a:r>
          </a:p>
        </p:txBody>
      </p:sp>
    </p:spTree>
    <p:extLst>
      <p:ext uri="{BB962C8B-B14F-4D97-AF65-F5344CB8AC3E}">
        <p14:creationId xmlns:p14="http://schemas.microsoft.com/office/powerpoint/2010/main" xmlns="" val="4129926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84214"/>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71497" y="1075704"/>
            <a:ext cx="8731325" cy="3937932"/>
          </a:xfrm>
          <a:prstGeom prst="rect">
            <a:avLst/>
          </a:prstGeom>
        </p:spPr>
        <p:txBody>
          <a:bodyPr wrap="square" lIns="71561" tIns="35780" rIns="71561" bIns="35780">
            <a:spAutoFit/>
          </a:bodyPr>
          <a:lstStyle/>
          <a:p>
            <a:pPr algn="ctr" defTabSz="626158">
              <a:spcAft>
                <a:spcPct val="35000"/>
              </a:spcAft>
              <a:defRPr/>
            </a:pPr>
            <a:r>
              <a:rPr lang="ru-RU" sz="1600" b="1" dirty="0" smtClean="0">
                <a:solidFill>
                  <a:srgbClr val="FF0000"/>
                </a:solidFill>
                <a:latin typeface="Times New Roman" panose="02020603050405020304" pitchFamily="18" charset="0"/>
                <a:cs typeface="Times New Roman" panose="02020603050405020304" pitchFamily="18" charset="0"/>
              </a:rPr>
              <a:t>В разделе Сведения о трудовой деятельности указываются  (пункт 2.1 статьи 6):</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Место работы – наименование страхователя, сведения об изменении наименования страхователя, основание изменения его наименования (реквизиты приказов (распоряжений), иных решений и документов, подтверждающих изменение наименования страхователя)</a:t>
            </a:r>
            <a:r>
              <a:rPr lang="en-US" altLang="ru-RU" sz="1600" dirty="0" smtClean="0">
                <a:solidFill>
                  <a:srgbClr val="002060"/>
                </a:solidFill>
                <a:latin typeface="Times New Roman" pitchFamily="18" charset="0"/>
                <a:cs typeface="Times New Roman" pitchFamily="18" charset="0"/>
              </a:rPr>
              <a:t>;</a:t>
            </a:r>
            <a:endParaRPr lang="ru-RU" altLang="ru-RU" sz="16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Сведения о выполняемой работе и периодах работы –  сведения о приеме на работу, с указанием структурного подразделения,  трудовая функция (должность в соответствии со штатным расписанием, профессии, специальности  с указанием квалификации, конкретный вид поручаемой работнику работы);</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Сведения о переводах на другую постоянную работу;</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Сведения об увольнении, основаниях и о причинах прекращения трудовых отношений</a:t>
            </a:r>
            <a:r>
              <a:rPr lang="en-US" altLang="ru-RU" sz="1600" dirty="0" smtClean="0">
                <a:solidFill>
                  <a:srgbClr val="002060"/>
                </a:solidFill>
                <a:latin typeface="Times New Roman" pitchFamily="18" charset="0"/>
                <a:cs typeface="Times New Roman" pitchFamily="18" charset="0"/>
              </a:rPr>
              <a:t>;</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Реквизиты приказов (распоряжений), иных решений или документов, подтверждающих оформление трудовых отношений</a:t>
            </a:r>
            <a:r>
              <a:rPr lang="en-US" altLang="ru-RU" sz="1600" dirty="0" smtClean="0">
                <a:solidFill>
                  <a:srgbClr val="002060"/>
                </a:solidFill>
                <a:latin typeface="Times New Roman" pitchFamily="18" charset="0"/>
                <a:cs typeface="Times New Roman" pitchFamily="18" charset="0"/>
              </a:rPr>
              <a:t>;</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Информация о подаче зарегистрированным лицом заявления о продолжении ведения работодателем трудовой    книжки на бумажном носителе либо о предоставлении ему сведений о трудовой деятельности в электронном виде; </a:t>
            </a:r>
          </a:p>
        </p:txBody>
      </p:sp>
    </p:spTree>
    <p:extLst>
      <p:ext uri="{BB962C8B-B14F-4D97-AF65-F5344CB8AC3E}">
        <p14:creationId xmlns:p14="http://schemas.microsoft.com/office/powerpoint/2010/main" xmlns="" val="4129926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141178" y="1123950"/>
            <a:ext cx="8861644" cy="3854833"/>
          </a:xfrm>
          <a:prstGeom prst="rect">
            <a:avLst/>
          </a:prstGeom>
        </p:spPr>
        <p:txBody>
          <a:bodyPr wrap="square" lIns="71561" tIns="35780" rIns="71561" bIns="35780">
            <a:spAutoFit/>
          </a:bodyPr>
          <a:lstStyle/>
          <a:p>
            <a:pPr algn="just" defTabSz="626158">
              <a:spcAft>
                <a:spcPct val="35000"/>
              </a:spcAft>
              <a:defRPr/>
            </a:pPr>
            <a:r>
              <a:rPr lang="ru-RU" sz="1600" b="1" dirty="0" smtClean="0">
                <a:solidFill>
                  <a:srgbClr val="FF0000"/>
                </a:solidFill>
                <a:latin typeface="Times New Roman" panose="02020603050405020304" pitchFamily="18" charset="0"/>
                <a:cs typeface="Times New Roman" panose="02020603050405020304" pitchFamily="18" charset="0"/>
              </a:rPr>
              <a:t>Представление страхователем в органы ПФР  Сведений о трудовой деятельности               (п.2.4. ст.11 Федерального закона №27- ФЗ):</a:t>
            </a: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Страхователь представляет о работающих у него зарегистрированных лицах в случаях приема на работу, переводов на другую постоянную работу и увольнения, подачи заявления о продолжении ведения работодателем трудовой книжки на бумажном носителе либо о предоставлении ему сведений о трудовой деятельности в электронном виде следующие сведения</a:t>
            </a:r>
            <a:r>
              <a:rPr lang="en-US" altLang="ru-RU" sz="1600" dirty="0" smtClean="0">
                <a:solidFill>
                  <a:srgbClr val="002060"/>
                </a:solidFill>
                <a:latin typeface="Times New Roman" pitchFamily="18" charset="0"/>
                <a:cs typeface="Times New Roman" pitchFamily="18" charset="0"/>
              </a:rPr>
              <a:t>:</a:t>
            </a:r>
          </a:p>
          <a:p>
            <a:pPr marL="268354" lvl="1" indent="-268354" algn="just">
              <a:lnSpc>
                <a:spcPct val="90000"/>
              </a:lnSpc>
              <a:spcAft>
                <a:spcPct val="35000"/>
              </a:spcAft>
              <a:defRPr/>
            </a:pPr>
            <a:r>
              <a:rPr lang="ru-RU" altLang="ru-RU" sz="1600" dirty="0" smtClean="0">
                <a:solidFill>
                  <a:srgbClr val="002060"/>
                </a:solidFill>
                <a:latin typeface="Times New Roman" pitchFamily="18" charset="0"/>
                <a:cs typeface="Times New Roman" pitchFamily="18" charset="0"/>
              </a:rPr>
              <a:t>      - страховой номер индивидуального лицевого счета</a:t>
            </a:r>
            <a:r>
              <a:rPr lang="en-US" altLang="ru-RU" sz="1600" dirty="0" smtClean="0">
                <a:solidFill>
                  <a:srgbClr val="002060"/>
                </a:solidFill>
                <a:latin typeface="Times New Roman" pitchFamily="18" charset="0"/>
                <a:cs typeface="Times New Roman" pitchFamily="18" charset="0"/>
              </a:rPr>
              <a:t>;</a:t>
            </a:r>
            <a:endParaRPr lang="ru-RU" altLang="ru-RU" sz="1600" dirty="0" smtClean="0">
              <a:solidFill>
                <a:srgbClr val="002060"/>
              </a:solidFill>
              <a:latin typeface="Times New Roman" pitchFamily="18" charset="0"/>
              <a:cs typeface="Times New Roman" pitchFamily="18" charset="0"/>
            </a:endParaRPr>
          </a:p>
          <a:p>
            <a:pPr marL="268354" lvl="1" indent="-268354" algn="just">
              <a:lnSpc>
                <a:spcPct val="90000"/>
              </a:lnSpc>
              <a:spcAft>
                <a:spcPct val="35000"/>
              </a:spcAft>
              <a:defRPr/>
            </a:pPr>
            <a:r>
              <a:rPr lang="ru-RU" altLang="ru-RU" sz="1600" dirty="0" smtClean="0">
                <a:solidFill>
                  <a:srgbClr val="002060"/>
                </a:solidFill>
                <a:latin typeface="Times New Roman" pitchFamily="18" charset="0"/>
                <a:cs typeface="Times New Roman" pitchFamily="18" charset="0"/>
              </a:rPr>
              <a:t>      - фамилия, имя, отчество</a:t>
            </a:r>
            <a:r>
              <a:rPr lang="en-US" altLang="ru-RU" sz="1600" dirty="0" smtClean="0">
                <a:solidFill>
                  <a:srgbClr val="002060"/>
                </a:solidFill>
                <a:latin typeface="Times New Roman" pitchFamily="18" charset="0"/>
                <a:cs typeface="Times New Roman" pitchFamily="18" charset="0"/>
              </a:rPr>
              <a:t>;</a:t>
            </a:r>
            <a:endParaRPr lang="ru-RU" altLang="ru-RU" sz="1600" dirty="0" smtClean="0">
              <a:solidFill>
                <a:srgbClr val="002060"/>
              </a:solidFill>
              <a:latin typeface="Times New Roman" pitchFamily="18" charset="0"/>
              <a:cs typeface="Times New Roman" pitchFamily="18" charset="0"/>
            </a:endParaRPr>
          </a:p>
          <a:p>
            <a:pPr marL="268354" lvl="1" indent="-268354" algn="just">
              <a:lnSpc>
                <a:spcPct val="90000"/>
              </a:lnSpc>
              <a:spcAft>
                <a:spcPct val="35000"/>
              </a:spcAft>
              <a:defRPr/>
            </a:pPr>
            <a:r>
              <a:rPr lang="ru-RU" altLang="ru-RU" sz="1600" dirty="0" smtClean="0">
                <a:solidFill>
                  <a:srgbClr val="002060"/>
                </a:solidFill>
                <a:latin typeface="Times New Roman" pitchFamily="18" charset="0"/>
                <a:cs typeface="Times New Roman" pitchFamily="18" charset="0"/>
              </a:rPr>
              <a:t>      - сведения о трудовой деятельности лица, предусмотренные п.2.1. статьи 6 Федерального закона №27-ФЗ (наименование страхователя, регистрационный номер, прием на работу, перевод на другую работу, увольнение, реквизиты приказов, распоряжений, факт подачи зарегистрированным лицом заявления)</a:t>
            </a:r>
          </a:p>
          <a:p>
            <a:pPr lvl="1" algn="just">
              <a:buNone/>
              <a:defRPr/>
            </a:pPr>
            <a:endParaRPr lang="ru-RU" altLang="ru-RU" sz="1300" dirty="0" smtClean="0">
              <a:solidFill>
                <a:srgbClr val="002060"/>
              </a:solidFill>
              <a:latin typeface="Times New Roman" pitchFamily="18" charset="0"/>
              <a:cs typeface="Times New Roman" pitchFamily="18" charset="0"/>
            </a:endParaRPr>
          </a:p>
          <a:p>
            <a:pPr algn="ctr" defTabSz="626158">
              <a:lnSpc>
                <a:spcPct val="90000"/>
              </a:lnSpc>
              <a:spcAft>
                <a:spcPct val="35000"/>
              </a:spcAft>
              <a:defRPr/>
            </a:pPr>
            <a:r>
              <a:rPr lang="ru-RU" altLang="ru-RU" sz="1600" b="1" dirty="0" smtClean="0">
                <a:solidFill>
                  <a:srgbClr val="FF0000"/>
                </a:solidFill>
                <a:latin typeface="Times New Roman" pitchFamily="18" charset="0"/>
                <a:cs typeface="Times New Roman" pitchFamily="18" charset="0"/>
              </a:rPr>
              <a:t>Формы сведений о трудовой деятельности утверждаются Пенсионным фондом РФ</a:t>
            </a:r>
          </a:p>
        </p:txBody>
      </p:sp>
    </p:spTree>
    <p:extLst>
      <p:ext uri="{BB962C8B-B14F-4D97-AF65-F5344CB8AC3E}">
        <p14:creationId xmlns:p14="http://schemas.microsoft.com/office/powerpoint/2010/main" xmlns="" val="4129926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06337" y="1047750"/>
            <a:ext cx="8796485" cy="3844830"/>
          </a:xfrm>
          <a:prstGeom prst="rect">
            <a:avLst/>
          </a:prstGeom>
        </p:spPr>
        <p:txBody>
          <a:bodyPr wrap="square" lIns="71561" tIns="35780" rIns="71561" bIns="35780">
            <a:spAutoFit/>
          </a:bodyPr>
          <a:lstStyle/>
          <a:p>
            <a:pPr algn="ctr" defTabSz="626158">
              <a:lnSpc>
                <a:spcPct val="90000"/>
              </a:lnSpc>
              <a:spcAft>
                <a:spcPct val="35000"/>
              </a:spcAft>
              <a:defRPr/>
            </a:pPr>
            <a:r>
              <a:rPr lang="ru-RU" sz="1500" b="1" dirty="0" smtClean="0">
                <a:solidFill>
                  <a:srgbClr val="FF0000"/>
                </a:solidFill>
                <a:latin typeface="Times New Roman" panose="02020603050405020304" pitchFamily="18" charset="0"/>
                <a:cs typeface="Times New Roman" panose="02020603050405020304" pitchFamily="18" charset="0"/>
              </a:rPr>
              <a:t>Сроки представления в ПФР страхователями сведений о трудовой </a:t>
            </a:r>
            <a:r>
              <a:rPr lang="ru-RU" sz="1500" b="1" dirty="0" smtClean="0">
                <a:solidFill>
                  <a:srgbClr val="FF0000"/>
                </a:solidFill>
                <a:latin typeface="Times New Roman" panose="02020603050405020304" pitchFamily="18" charset="0"/>
                <a:cs typeface="Times New Roman" panose="02020603050405020304" pitchFamily="18" charset="0"/>
              </a:rPr>
              <a:t>деятельности</a:t>
            </a:r>
            <a:r>
              <a:rPr lang="en-US" sz="1500" b="1" dirty="0" smtClean="0">
                <a:solidFill>
                  <a:srgbClr val="FF0000"/>
                </a:solidFill>
                <a:latin typeface="Times New Roman" panose="02020603050405020304" pitchFamily="18" charset="0"/>
                <a:cs typeface="Times New Roman" panose="02020603050405020304" pitchFamily="18" charset="0"/>
              </a:rPr>
              <a:t> (</a:t>
            </a:r>
            <a:r>
              <a:rPr lang="ru-RU" sz="1500" b="1" dirty="0" smtClean="0">
                <a:solidFill>
                  <a:srgbClr val="FF0000"/>
                </a:solidFill>
                <a:latin typeface="Times New Roman" panose="02020603050405020304" pitchFamily="18" charset="0"/>
                <a:cs typeface="Times New Roman" panose="02020603050405020304" pitchFamily="18" charset="0"/>
              </a:rPr>
              <a:t>п.2.5 ст.11)</a:t>
            </a:r>
            <a:endParaRPr lang="ru-RU" sz="1500" b="1" dirty="0" smtClean="0">
              <a:solidFill>
                <a:srgbClr val="FF0000"/>
              </a:solidFill>
              <a:latin typeface="Times New Roman" panose="02020603050405020304" pitchFamily="18" charset="0"/>
              <a:cs typeface="Times New Roman" panose="02020603050405020304" pitchFamily="18" charset="0"/>
            </a:endParaRPr>
          </a:p>
          <a:p>
            <a:pPr algn="just">
              <a:buNone/>
            </a:pPr>
            <a:r>
              <a:rPr lang="ru-RU" sz="1500" b="1" dirty="0" smtClean="0">
                <a:solidFill>
                  <a:schemeClr val="tx2"/>
                </a:solidFill>
                <a:latin typeface="Times New Roman" panose="02020603050405020304" pitchFamily="18" charset="0"/>
                <a:cs typeface="Times New Roman" panose="02020603050405020304" pitchFamily="18" charset="0"/>
              </a:rPr>
              <a:t>      </a:t>
            </a:r>
            <a:r>
              <a:rPr lang="ru-RU" sz="1500" b="1" dirty="0" smtClean="0">
                <a:solidFill>
                  <a:srgbClr val="FF0000"/>
                </a:solidFill>
                <a:latin typeface="Times New Roman" panose="02020603050405020304" pitchFamily="18" charset="0"/>
                <a:cs typeface="Times New Roman" panose="02020603050405020304" pitchFamily="18" charset="0"/>
              </a:rPr>
              <a:t>С 1 января 2020 года</a:t>
            </a:r>
            <a:r>
              <a:rPr lang="en-US" sz="1500" b="1" dirty="0" smtClean="0">
                <a:solidFill>
                  <a:srgbClr val="FF0000"/>
                </a:solidFill>
                <a:latin typeface="Times New Roman" panose="02020603050405020304" pitchFamily="18" charset="0"/>
                <a:cs typeface="Times New Roman" panose="02020603050405020304" pitchFamily="18" charset="0"/>
              </a:rPr>
              <a:t>!</a:t>
            </a:r>
            <a:r>
              <a:rPr lang="ru-RU" sz="1500" b="1" dirty="0" smtClean="0">
                <a:solidFill>
                  <a:srgbClr val="FF0000"/>
                </a:solidFill>
                <a:latin typeface="Times New Roman" panose="02020603050405020304" pitchFamily="18" charset="0"/>
                <a:cs typeface="Times New Roman" panose="02020603050405020304" pitchFamily="18" charset="0"/>
              </a:rPr>
              <a:t> </a:t>
            </a:r>
            <a:r>
              <a:rPr lang="ru-RU" sz="1500" dirty="0" smtClean="0">
                <a:solidFill>
                  <a:srgbClr val="FF0000"/>
                </a:solidFill>
                <a:latin typeface="Times New Roman" panose="02020603050405020304" pitchFamily="18" charset="0"/>
                <a:cs typeface="Times New Roman" panose="02020603050405020304" pitchFamily="18" charset="0"/>
              </a:rPr>
              <a:t> </a:t>
            </a:r>
          </a:p>
          <a:p>
            <a:pPr marL="268354" indent="-268354" algn="just">
              <a:lnSpc>
                <a:spcPct val="90000"/>
              </a:lnSpc>
              <a:spcAft>
                <a:spcPct val="35000"/>
              </a:spcAft>
              <a:buFont typeface="Wingdings" panose="05000000000000000000" pitchFamily="2" charset="2"/>
              <a:buChar char="ü"/>
              <a:defRPr/>
            </a:pPr>
            <a:r>
              <a:rPr lang="ru-RU" altLang="ru-RU" sz="1300" b="1" dirty="0" smtClean="0">
                <a:solidFill>
                  <a:srgbClr val="002060"/>
                </a:solidFill>
                <a:latin typeface="Times New Roman" pitchFamily="18" charset="0"/>
                <a:cs typeface="Times New Roman" pitchFamily="18" charset="0"/>
              </a:rPr>
              <a:t>не позднее 15-го числа месяца</a:t>
            </a:r>
            <a:r>
              <a:rPr lang="ru-RU" altLang="ru-RU" sz="1300" dirty="0" smtClean="0">
                <a:solidFill>
                  <a:srgbClr val="002060"/>
                </a:solidFill>
                <a:latin typeface="Times New Roman" pitchFamily="18" charset="0"/>
                <a:cs typeface="Times New Roman" pitchFamily="18" charset="0"/>
              </a:rPr>
              <a:t>, следующего за месяцем, в котором имели место случаи, указанные в пункте 2.4. ст.11 (прием на работу, перевод на другую постоянную работу, увольнение, подача зарегистрированным лицом заявления о продолжении ведения работодателем трудовой книжки на бумажном носителе либо о предоставлении ему сведений о трудовой деятельности в электронном виде);</a:t>
            </a: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При представлении указанных сведений впервые в отношении зарегистрированного лица страхователь одновременно представляет сведения о его трудовой деятельности по состоянию на 1 января 2020 года у данного страхователя</a:t>
            </a:r>
            <a:r>
              <a:rPr lang="en-US" altLang="ru-RU" sz="1300" dirty="0" smtClean="0">
                <a:solidFill>
                  <a:srgbClr val="002060"/>
                </a:solidFill>
                <a:latin typeface="Times New Roman" pitchFamily="18" charset="0"/>
                <a:cs typeface="Times New Roman" pitchFamily="18" charset="0"/>
              </a:rPr>
              <a:t>;</a:t>
            </a: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При отсутствии у зарегистрированного лица случаев, указанных в пункте 2.4. ст.11, сведения о трудовой деятельности  по состоянию на 1 января 2020 года у данного страхователя на такое зарегистрированное лицо представляются </a:t>
            </a:r>
            <a:r>
              <a:rPr lang="ru-RU" altLang="ru-RU" sz="1300" b="1" dirty="0" smtClean="0">
                <a:solidFill>
                  <a:srgbClr val="002060"/>
                </a:solidFill>
                <a:latin typeface="Times New Roman" pitchFamily="18" charset="0"/>
                <a:cs typeface="Times New Roman" pitchFamily="18" charset="0"/>
              </a:rPr>
              <a:t>не позднее 15 февраля 2021 года</a:t>
            </a:r>
          </a:p>
          <a:p>
            <a:pPr algn="just">
              <a:buNone/>
            </a:pPr>
            <a:r>
              <a:rPr lang="ru-RU" dirty="0" smtClean="0">
                <a:solidFill>
                  <a:schemeClr val="tx2"/>
                </a:solidFill>
                <a:latin typeface="Times New Roman" panose="02020603050405020304" pitchFamily="18" charset="0"/>
                <a:cs typeface="Times New Roman" panose="02020603050405020304" pitchFamily="18" charset="0"/>
              </a:rPr>
              <a:t>      </a:t>
            </a:r>
            <a:r>
              <a:rPr lang="ru-RU" sz="1500" b="1" dirty="0" smtClean="0">
                <a:solidFill>
                  <a:srgbClr val="FF0000"/>
                </a:solidFill>
                <a:latin typeface="Times New Roman" panose="02020603050405020304" pitchFamily="18" charset="0"/>
                <a:cs typeface="Times New Roman" panose="02020603050405020304" pitchFamily="18" charset="0"/>
              </a:rPr>
              <a:t>С 1 января 2021 года</a:t>
            </a:r>
            <a:r>
              <a:rPr lang="en-US" sz="1500" b="1" dirty="0" smtClean="0">
                <a:solidFill>
                  <a:srgbClr val="FF0000"/>
                </a:solidFill>
                <a:latin typeface="Times New Roman" panose="02020603050405020304" pitchFamily="18" charset="0"/>
                <a:cs typeface="Times New Roman" panose="02020603050405020304" pitchFamily="18" charset="0"/>
              </a:rPr>
              <a:t>!</a:t>
            </a:r>
            <a:r>
              <a:rPr lang="ru-RU" sz="1500" b="1" dirty="0" smtClean="0">
                <a:solidFill>
                  <a:srgbClr val="FF0000"/>
                </a:solidFill>
                <a:latin typeface="Times New Roman" panose="02020603050405020304" pitchFamily="18" charset="0"/>
                <a:cs typeface="Times New Roman" panose="02020603050405020304" pitchFamily="18" charset="0"/>
              </a:rPr>
              <a:t>  </a:t>
            </a:r>
            <a:endParaRPr lang="en-US" sz="1500" b="1" dirty="0" smtClean="0">
              <a:solidFill>
                <a:srgbClr val="FF0000"/>
              </a:solidFill>
              <a:latin typeface="Times New Roman" panose="02020603050405020304" pitchFamily="18" charset="0"/>
              <a:cs typeface="Times New Roman" panose="02020603050405020304" pitchFamily="18" charset="0"/>
            </a:endParaRPr>
          </a:p>
          <a:p>
            <a:pPr marL="268354" indent="-268354" algn="just">
              <a:lnSpc>
                <a:spcPct val="90000"/>
              </a:lnSpc>
              <a:spcAft>
                <a:spcPct val="35000"/>
              </a:spcAft>
              <a:buFont typeface="Wingdings" panose="05000000000000000000" pitchFamily="2" charset="2"/>
              <a:buChar char="ü"/>
              <a:defRPr/>
            </a:pPr>
            <a:r>
              <a:rPr lang="ru-RU" altLang="ru-RU" sz="1300" b="1" dirty="0" smtClean="0">
                <a:solidFill>
                  <a:srgbClr val="002060"/>
                </a:solidFill>
                <a:latin typeface="Times New Roman" pitchFamily="18" charset="0"/>
                <a:cs typeface="Times New Roman" pitchFamily="18" charset="0"/>
              </a:rPr>
              <a:t>не позднее 15-го числа месяца, </a:t>
            </a:r>
            <a:r>
              <a:rPr lang="ru-RU" altLang="ru-RU" sz="1300" dirty="0" smtClean="0">
                <a:solidFill>
                  <a:srgbClr val="002060"/>
                </a:solidFill>
                <a:latin typeface="Times New Roman" pitchFamily="18" charset="0"/>
                <a:cs typeface="Times New Roman" pitchFamily="18" charset="0"/>
              </a:rPr>
              <a:t>следующего за месяцем, в котором имели место перевод на другую постоянную работу или подача зарегистрированным лицом заявления о продолжении ведения работодателем трудовой книжки на бумажном носителе либо о предоставлении ему сведений о трудовой деятельности в электронном виде;</a:t>
            </a: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в случаях приема на работу и увольнения зарегистрированного лица - </a:t>
            </a:r>
            <a:r>
              <a:rPr lang="ru-RU" altLang="ru-RU" sz="1300" b="1" dirty="0" smtClean="0">
                <a:solidFill>
                  <a:srgbClr val="002060"/>
                </a:solidFill>
                <a:latin typeface="Times New Roman" pitchFamily="18" charset="0"/>
                <a:cs typeface="Times New Roman" pitchFamily="18" charset="0"/>
              </a:rPr>
              <a:t>не позднее рабочего дня, следующего за днем издания соответствующего приказа (распоряжения), </a:t>
            </a:r>
            <a:r>
              <a:rPr lang="ru-RU" altLang="ru-RU" sz="1300" dirty="0" smtClean="0">
                <a:solidFill>
                  <a:srgbClr val="002060"/>
                </a:solidFill>
                <a:latin typeface="Times New Roman" pitchFamily="18" charset="0"/>
                <a:cs typeface="Times New Roman" pitchFamily="18" charset="0"/>
              </a:rPr>
              <a:t>иных решений или документов, подтверждающих оформление трудовых отношений</a:t>
            </a:r>
            <a:r>
              <a:rPr lang="en-US" altLang="ru-RU" sz="1300" dirty="0" smtClean="0">
                <a:solidFill>
                  <a:srgbClr val="002060"/>
                </a:solidFill>
                <a:latin typeface="Times New Roman" pitchFamily="18" charset="0"/>
                <a:cs typeface="Times New Roman" pitchFamily="18" charset="0"/>
              </a:rPr>
              <a:t>;</a:t>
            </a:r>
            <a:endParaRPr lang="ru-RU" altLang="ru-RU" sz="13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129926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7" name="Прямоугольник 86"/>
          <p:cNvSpPr/>
          <p:nvPr/>
        </p:nvSpPr>
        <p:spPr>
          <a:xfrm>
            <a:off x="401815" y="1123950"/>
            <a:ext cx="8601007" cy="3913310"/>
          </a:xfrm>
          <a:prstGeom prst="rect">
            <a:avLst/>
          </a:prstGeom>
        </p:spPr>
        <p:txBody>
          <a:bodyPr wrap="square" lIns="71561" tIns="35780" rIns="71561" bIns="35780">
            <a:spAutoFit/>
          </a:bodyPr>
          <a:lstStyle/>
          <a:p>
            <a:pPr algn="ctr" defTabSz="626158">
              <a:lnSpc>
                <a:spcPct val="90000"/>
              </a:lnSpc>
              <a:spcAft>
                <a:spcPct val="35000"/>
              </a:spcAft>
              <a:defRPr/>
            </a:pPr>
            <a:r>
              <a:rPr lang="ru-RU" sz="1600" b="1" dirty="0" smtClean="0">
                <a:solidFill>
                  <a:srgbClr val="FF0000"/>
                </a:solidFill>
                <a:latin typeface="Times New Roman" panose="02020603050405020304" pitchFamily="18" charset="0"/>
                <a:cs typeface="Times New Roman" panose="02020603050405020304" pitchFamily="18" charset="0"/>
              </a:rPr>
              <a:t>Правила представления в ПФР </a:t>
            </a:r>
            <a:r>
              <a:rPr lang="ru-RU" sz="1600" b="1" dirty="0" smtClean="0">
                <a:solidFill>
                  <a:srgbClr val="FF0000"/>
                </a:solidFill>
                <a:latin typeface="Times New Roman" panose="02020603050405020304" pitchFamily="18" charset="0"/>
                <a:cs typeface="Times New Roman" panose="02020603050405020304" pitchFamily="18" charset="0"/>
              </a:rPr>
              <a:t>страхователями </a:t>
            </a:r>
            <a:r>
              <a:rPr lang="ru-RU" sz="1600" b="1" dirty="0" smtClean="0">
                <a:solidFill>
                  <a:srgbClr val="FF0000"/>
                </a:solidFill>
                <a:latin typeface="Times New Roman" panose="02020603050405020304" pitchFamily="18" charset="0"/>
                <a:cs typeface="Times New Roman" panose="02020603050405020304" pitchFamily="18" charset="0"/>
              </a:rPr>
              <a:t>сведений о трудовой </a:t>
            </a:r>
            <a:r>
              <a:rPr lang="ru-RU" sz="1600" b="1" dirty="0" smtClean="0">
                <a:solidFill>
                  <a:srgbClr val="FF0000"/>
                </a:solidFill>
                <a:latin typeface="Times New Roman" panose="02020603050405020304" pitchFamily="18" charset="0"/>
                <a:cs typeface="Times New Roman" panose="02020603050405020304" pitchFamily="18" charset="0"/>
              </a:rPr>
              <a:t>деятельности </a:t>
            </a:r>
            <a:r>
              <a:rPr lang="ru-RU" sz="1100" b="1" dirty="0" smtClean="0">
                <a:solidFill>
                  <a:srgbClr val="FF0000"/>
                </a:solidFill>
                <a:latin typeface="Times New Roman" panose="02020603050405020304" pitchFamily="18" charset="0"/>
                <a:cs typeface="Times New Roman" panose="02020603050405020304" pitchFamily="18" charset="0"/>
              </a:rPr>
              <a:t>(п.2.6 ст.11)</a:t>
            </a:r>
            <a:endParaRPr lang="ru-RU" sz="1100" b="1" dirty="0" smtClean="0">
              <a:solidFill>
                <a:srgbClr val="FF0000"/>
              </a:solidFill>
              <a:latin typeface="Times New Roman" panose="02020603050405020304" pitchFamily="18" charset="0"/>
              <a:cs typeface="Times New Roman" panose="02020603050405020304" pitchFamily="18" charset="0"/>
            </a:endParaRPr>
          </a:p>
          <a:p>
            <a:pPr algn="ctr" defTabSz="626158">
              <a:lnSpc>
                <a:spcPct val="90000"/>
              </a:lnSpc>
              <a:spcAft>
                <a:spcPct val="35000"/>
              </a:spcAft>
              <a:defRPr/>
            </a:pPr>
            <a:endParaRPr lang="ru-RU" sz="1600" b="1" dirty="0" smtClean="0">
              <a:solidFill>
                <a:srgbClr val="FF0000"/>
              </a:solidFill>
              <a:latin typeface="Times New Roman" panose="02020603050405020304" pitchFamily="18" charset="0"/>
              <a:cs typeface="Times New Roman" panose="02020603050405020304" pitchFamily="18" charset="0"/>
            </a:endParaRP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Страхователь в случае, если численность работающих у него зарегистрированных лиц за предшествующий отчетный период – месяц составляет 25 и более лиц, представляет сведения о трудовой деятельности в форме электронного документа, подписанного усиленной квалифицированной электронной подписью. В таком же порядке сведения могут представляться страхователем, численность работающих зарегистрированных лиц у которого за предшествующий отчетный период - месяц составляет менее 25 лиц;</a:t>
            </a:r>
          </a:p>
          <a:p>
            <a:pPr marL="268354" indent="-268354">
              <a:lnSpc>
                <a:spcPct val="90000"/>
              </a:lnSpc>
              <a:spcAft>
                <a:spcPct val="35000"/>
              </a:spcAft>
              <a:buFont typeface="Wingdings" panose="05000000000000000000" pitchFamily="2" charset="2"/>
              <a:buChar char="ü"/>
              <a:defRPr/>
            </a:pPr>
            <a:endParaRPr lang="ru-RU" altLang="ru-RU" sz="16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sz="1600" dirty="0" smtClean="0">
                <a:solidFill>
                  <a:srgbClr val="002060"/>
                </a:solidFill>
                <a:latin typeface="Times New Roman" pitchFamily="18" charset="0"/>
                <a:cs typeface="Times New Roman" pitchFamily="18" charset="0"/>
              </a:rPr>
              <a:t>Формирование сведений о трудовой деятельности в форме электронного документа осуществляется страхователем</a:t>
            </a:r>
            <a:r>
              <a:rPr lang="en-US" altLang="ru-RU" sz="1600" dirty="0" smtClean="0">
                <a:solidFill>
                  <a:srgbClr val="002060"/>
                </a:solidFill>
                <a:latin typeface="Times New Roman" pitchFamily="18" charset="0"/>
                <a:cs typeface="Times New Roman" pitchFamily="18" charset="0"/>
              </a:rPr>
              <a:t>:</a:t>
            </a:r>
          </a:p>
          <a:p>
            <a:pPr marL="268354" lvl="1" indent="-268354" algn="just">
              <a:lnSpc>
                <a:spcPct val="90000"/>
              </a:lnSpc>
              <a:spcAft>
                <a:spcPct val="35000"/>
              </a:spcAft>
              <a:defRPr/>
            </a:pPr>
            <a:r>
              <a:rPr lang="ru-RU" altLang="ru-RU" sz="1600" dirty="0" smtClean="0">
                <a:solidFill>
                  <a:srgbClr val="002060"/>
                </a:solidFill>
                <a:latin typeface="Times New Roman" pitchFamily="18" charset="0"/>
                <a:cs typeface="Times New Roman" pitchFamily="18" charset="0"/>
              </a:rPr>
              <a:t>      - с использованием своих программно-технических средств, применяемых им для автоматизации своей деятельности;</a:t>
            </a:r>
          </a:p>
          <a:p>
            <a:pPr marL="268354" lvl="1" indent="-268354" algn="just">
              <a:lnSpc>
                <a:spcPct val="90000"/>
              </a:lnSpc>
              <a:spcAft>
                <a:spcPct val="35000"/>
              </a:spcAft>
              <a:defRPr/>
            </a:pPr>
            <a:r>
              <a:rPr lang="ru-RU" altLang="ru-RU" sz="1600" dirty="0" smtClean="0">
                <a:solidFill>
                  <a:srgbClr val="002060"/>
                </a:solidFill>
                <a:latin typeface="Times New Roman" pitchFamily="18" charset="0"/>
                <a:cs typeface="Times New Roman" pitchFamily="18" charset="0"/>
              </a:rPr>
              <a:t>      - или с использованием электронного сервиса, предоставленного  ПФР на безвозмездной основе. </a:t>
            </a:r>
          </a:p>
        </p:txBody>
      </p:sp>
    </p:spTree>
    <p:extLst>
      <p:ext uri="{BB962C8B-B14F-4D97-AF65-F5344CB8AC3E}">
        <p14:creationId xmlns:p14="http://schemas.microsoft.com/office/powerpoint/2010/main" xmlns="" val="4129926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71497" y="1120687"/>
            <a:ext cx="8731325" cy="3881763"/>
          </a:xfrm>
          <a:prstGeom prst="rect">
            <a:avLst/>
          </a:prstGeom>
        </p:spPr>
        <p:txBody>
          <a:bodyPr wrap="square" lIns="71561" tIns="35780" rIns="71561" bIns="35780">
            <a:spAutoFit/>
          </a:bodyPr>
          <a:lstStyle/>
          <a:p>
            <a:pPr algn="just" defTabSz="626158">
              <a:lnSpc>
                <a:spcPct val="90000"/>
              </a:lnSpc>
              <a:spcAft>
                <a:spcPct val="35000"/>
              </a:spcAft>
              <a:defRPr/>
            </a:pPr>
            <a:r>
              <a:rPr lang="ru-RU" sz="1500" b="1" dirty="0" smtClean="0">
                <a:solidFill>
                  <a:srgbClr val="FF0000"/>
                </a:solidFill>
                <a:latin typeface="Times New Roman" panose="02020603050405020304" pitchFamily="18" charset="0"/>
                <a:cs typeface="Times New Roman" panose="02020603050405020304" pitchFamily="18" charset="0"/>
              </a:rPr>
              <a:t>Особенности представления в ПФР страхователями сведений о трудовой </a:t>
            </a:r>
            <a:r>
              <a:rPr lang="ru-RU" sz="1500" b="1" dirty="0" smtClean="0">
                <a:solidFill>
                  <a:srgbClr val="FF0000"/>
                </a:solidFill>
                <a:latin typeface="Times New Roman" panose="02020603050405020304" pitchFamily="18" charset="0"/>
                <a:cs typeface="Times New Roman" panose="02020603050405020304" pitchFamily="18" charset="0"/>
              </a:rPr>
              <a:t>деятельности (п.2.6 ст.11).</a:t>
            </a:r>
            <a:endParaRPr lang="ru-RU" sz="1500" b="1" dirty="0" smtClean="0">
              <a:solidFill>
                <a:srgbClr val="FF0000"/>
              </a:solidFill>
              <a:latin typeface="Times New Roman" panose="02020603050405020304" pitchFamily="18" charset="0"/>
              <a:cs typeface="Times New Roman" panose="02020603050405020304" pitchFamily="18" charset="0"/>
            </a:endParaRPr>
          </a:p>
          <a:p>
            <a:pPr marL="268354" indent="-268354" algn="just">
              <a:lnSpc>
                <a:spcPct val="90000"/>
              </a:lnSpc>
              <a:spcAft>
                <a:spcPct val="35000"/>
              </a:spcAf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Представление сведений о трудовой деятельности государственными органами в отношении отдельных категорий зарегистрированных лиц устанавливаются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труда, по согласованию с федеральными органами исполнительной власти, осуществляющими функции по выработке и реализации государственной политики и нормативно-правовому регулированию в установленной сфере деятельности, иными федеральными </a:t>
            </a:r>
            <a:r>
              <a:rPr lang="ru-RU" altLang="ru-RU" dirty="0" err="1" smtClean="0">
                <a:solidFill>
                  <a:srgbClr val="002060"/>
                </a:solidFill>
                <a:latin typeface="Times New Roman" pitchFamily="18" charset="0"/>
                <a:cs typeface="Times New Roman" pitchFamily="18" charset="0"/>
              </a:rPr>
              <a:t>гос</a:t>
            </a:r>
            <a:r>
              <a:rPr lang="ru-RU" altLang="ru-RU" dirty="0" smtClean="0">
                <a:solidFill>
                  <a:srgbClr val="002060"/>
                </a:solidFill>
                <a:latin typeface="Times New Roman" pitchFamily="18" charset="0"/>
                <a:cs typeface="Times New Roman" pitchFamily="18" charset="0"/>
              </a:rPr>
              <a:t>. органами и ПФР.</a:t>
            </a:r>
            <a:endParaRPr lang="en-US" altLang="ru-RU"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Сведения о трудовой деятельности, составляющие в соответствии с законодательством Российской Федерации государственную тайну, и документы, содержащие такие сведения, представлению в органы Пенсионного фонда Российской Федерации не подлежат. </a:t>
            </a:r>
          </a:p>
          <a:p>
            <a:pPr algn="just">
              <a:buNone/>
            </a:pPr>
            <a:r>
              <a:rPr lang="ru-RU" altLang="ru-RU" sz="1500" b="1" dirty="0" smtClean="0">
                <a:solidFill>
                  <a:srgbClr val="FF0000"/>
                </a:solidFill>
                <a:latin typeface="Times New Roman" pitchFamily="18" charset="0"/>
                <a:cs typeface="Times New Roman" pitchFamily="18" charset="0"/>
              </a:rPr>
              <a:t>Обязанности органов ПФР (</a:t>
            </a:r>
            <a:r>
              <a:rPr lang="ru-RU" altLang="ru-RU" sz="1500" b="1" dirty="0" smtClean="0">
                <a:solidFill>
                  <a:srgbClr val="FF0000"/>
                </a:solidFill>
                <a:latin typeface="Times New Roman" pitchFamily="18" charset="0"/>
                <a:cs typeface="Times New Roman" pitchFamily="18" charset="0"/>
              </a:rPr>
              <a:t>ст.16).</a:t>
            </a:r>
            <a:endParaRPr lang="ru-RU" altLang="ru-RU" sz="1500" b="1" dirty="0" smtClean="0">
              <a:solidFill>
                <a:srgbClr val="FF0000"/>
              </a:solidFill>
              <a:latin typeface="Times New Roman" pitchFamily="18" charset="0"/>
              <a:cs typeface="Times New Roman" pitchFamily="18" charset="0"/>
            </a:endParaRPr>
          </a:p>
          <a:p>
            <a:pPr algn="just">
              <a:buNone/>
            </a:pPr>
            <a:endParaRPr lang="ru-RU" altLang="ru-RU" b="1" dirty="0" smtClean="0">
              <a:solidFill>
                <a:srgbClr val="FF000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Дополнены обязанностью предоставлять зарегистрированному лицу бесплатно сведения содержащиеся в разделе «Сведения о трудовой деятельности» по форме, утверждаемой уполномоченным Правительством Российской Федерации федеральным органом исполнительной власти, при личном обращении зарегистрированного лица в территориальный орган Пенсионного фонда Российской Федерации или в форме электронного документа, порядок оформления которого устанавливается Правительством Российской Федерации, с использованием единого портала государственных и муниципальных услуг;</a:t>
            </a:r>
          </a:p>
        </p:txBody>
      </p:sp>
    </p:spTree>
    <p:extLst>
      <p:ext uri="{BB962C8B-B14F-4D97-AF65-F5344CB8AC3E}">
        <p14:creationId xmlns:p14="http://schemas.microsoft.com/office/powerpoint/2010/main" xmlns="" val="4129926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22130"/>
          </a:xfrm>
          <a:prstGeom prst="rect">
            <a:avLst/>
          </a:prstGeom>
          <a:solidFill>
            <a:srgbClr val="537CAD"/>
          </a:solidFill>
        </p:spPr>
        <p:txBody>
          <a:bodyPr vert="horz" wrap="square" lIns="0" tIns="143619" rIns="0" bIns="0" rtlCol="0">
            <a:spAutoFit/>
          </a:bodyPr>
          <a:lstStyle/>
          <a:p>
            <a:pPr marL="283759" rtl="0">
              <a:spcBef>
                <a:spcPts val="1131"/>
              </a:spcBef>
            </a:pPr>
            <a:r>
              <a:rPr lang="ru-RU" sz="1100" kern="1200" cap="all" spc="70" dirty="0" smtClean="0">
                <a:solidFill>
                  <a:srgbClr val="FFFFFF"/>
                </a:solidFill>
                <a:latin typeface="Times New Roman" pitchFamily="18" charset="0"/>
                <a:cs typeface="Times New Roman" pitchFamily="18" charset="0"/>
              </a:rPr>
              <a:t>НОРМЫ ФЕДЕРАЛЬНОГО ЗАКОНА ОТ 1 АПРЕЛЯ 1996 ГОДА №27—ФЗ «ОБ ИНДИВИДУАЛЬНОМ (ПЕРСОНИФИЦИРОВАННОМ) УЧЕТЕ В СИСТЕМЕ ОБЯЗАТЕЛЬНОГО ПЕНСИОННОГО СТРАХОВАНИЯ»</a:t>
            </a:r>
            <a:br>
              <a:rPr lang="ru-RU" sz="1100" kern="1200" cap="all" spc="70" dirty="0" smtClean="0">
                <a:solidFill>
                  <a:srgbClr val="FFFFFF"/>
                </a:solidFill>
                <a:latin typeface="Times New Roman" pitchFamily="18" charset="0"/>
                <a:cs typeface="Times New Roman" pitchFamily="18" charset="0"/>
              </a:rPr>
            </a:br>
            <a:endParaRPr sz="11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7" name="Прямоугольник 86"/>
          <p:cNvSpPr/>
          <p:nvPr/>
        </p:nvSpPr>
        <p:spPr>
          <a:xfrm>
            <a:off x="336656" y="1047750"/>
            <a:ext cx="8666166" cy="3934855"/>
          </a:xfrm>
          <a:prstGeom prst="rect">
            <a:avLst/>
          </a:prstGeom>
        </p:spPr>
        <p:txBody>
          <a:bodyPr wrap="square" lIns="71561" tIns="35780" rIns="71561" bIns="35780">
            <a:spAutoFit/>
          </a:bodyPr>
          <a:lstStyle/>
          <a:p>
            <a:pPr algn="ctr" defTabSz="626158">
              <a:lnSpc>
                <a:spcPct val="90000"/>
              </a:lnSpc>
              <a:spcAft>
                <a:spcPct val="35000"/>
              </a:spcAft>
              <a:defRPr/>
            </a:pPr>
            <a:r>
              <a:rPr lang="ru-RU" sz="2200" b="1" dirty="0" smtClean="0">
                <a:solidFill>
                  <a:srgbClr val="FF0000"/>
                </a:solidFill>
                <a:latin typeface="Times New Roman" pitchFamily="18" charset="0"/>
                <a:cs typeface="Times New Roman" pitchFamily="18" charset="0"/>
              </a:rPr>
              <a:t>Ответственность страхователя.</a:t>
            </a:r>
          </a:p>
          <a:p>
            <a:pPr marL="268354" indent="-268354" algn="just">
              <a:lnSpc>
                <a:spcPct val="90000"/>
              </a:lnSpc>
              <a:spcAft>
                <a:spcPct val="35000"/>
              </a:spcAft>
              <a:buFont typeface="Wingdings" panose="05000000000000000000" pitchFamily="2" charset="2"/>
              <a:buChar char="ü"/>
              <a:defRPr/>
            </a:pPr>
            <a:r>
              <a:rPr lang="ru-RU" altLang="ru-RU" sz="1500" dirty="0" smtClean="0">
                <a:solidFill>
                  <a:srgbClr val="002060"/>
                </a:solidFill>
                <a:latin typeface="Times New Roman" pitchFamily="18" charset="0"/>
                <a:cs typeface="Times New Roman" pitchFamily="18" charset="0"/>
              </a:rPr>
              <a:t>ПФР обязан направлять в Роструд и его территориальным органам (государственным инспекциям труда) в электронной форме с использованием СМЭВ информацию о непредставлении страхователем в установленный срок либо представлении неполных и (или) недостоверных сведений о трудовой деятельности, в течение пяти рабочих дней со дня выявления указанного </a:t>
            </a:r>
            <a:r>
              <a:rPr lang="ru-RU" altLang="ru-RU" sz="1500" dirty="0" smtClean="0">
                <a:solidFill>
                  <a:srgbClr val="002060"/>
                </a:solidFill>
                <a:latin typeface="Times New Roman" pitchFamily="18" charset="0"/>
                <a:cs typeface="Times New Roman" pitchFamily="18" charset="0"/>
              </a:rPr>
              <a:t>нарушения (ст.16).</a:t>
            </a:r>
            <a:endParaRPr lang="ru-RU" altLang="ru-RU" sz="15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endParaRPr lang="en-US" altLang="ru-RU" sz="15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sz="1500" dirty="0" smtClean="0">
                <a:solidFill>
                  <a:srgbClr val="002060"/>
                </a:solidFill>
                <a:latin typeface="Times New Roman" pitchFamily="18" charset="0"/>
                <a:cs typeface="Times New Roman" pitchFamily="18" charset="0"/>
              </a:rPr>
              <a:t>За непредставление в установленный срок либо представлении неполных и (или) недостоверных сведений о трудовой деятельности страхователь или его должностное лицо привлекается к административной ответственности за нарушение трудового законодательства и иных нормативных правовых актов, содержащих нормы трудового </a:t>
            </a:r>
            <a:r>
              <a:rPr lang="ru-RU" altLang="ru-RU" sz="1500" dirty="0" smtClean="0">
                <a:solidFill>
                  <a:srgbClr val="002060"/>
                </a:solidFill>
                <a:latin typeface="Times New Roman" pitchFamily="18" charset="0"/>
                <a:cs typeface="Times New Roman" pitchFamily="18" charset="0"/>
              </a:rPr>
              <a:t>права (ст.17).</a:t>
            </a:r>
            <a:endParaRPr lang="ru-RU" altLang="ru-RU" sz="15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endParaRPr lang="ru-RU" altLang="ru-RU" sz="1500" dirty="0" smtClean="0">
              <a:solidFill>
                <a:srgbClr val="002060"/>
              </a:solidFill>
              <a:latin typeface="Times New Roman" pitchFamily="18" charset="0"/>
              <a:cs typeface="Times New Roman" pitchFamily="18" charset="0"/>
            </a:endParaRPr>
          </a:p>
          <a:p>
            <a:pPr marL="268354" indent="-268354" algn="just">
              <a:lnSpc>
                <a:spcPct val="90000"/>
              </a:lnSpc>
              <a:spcAft>
                <a:spcPct val="35000"/>
              </a:spcAft>
              <a:buFont typeface="Wingdings" panose="05000000000000000000" pitchFamily="2" charset="2"/>
              <a:buChar char="ü"/>
              <a:defRPr/>
            </a:pPr>
            <a:r>
              <a:rPr lang="ru-RU" altLang="ru-RU" sz="1500" dirty="0" smtClean="0">
                <a:solidFill>
                  <a:srgbClr val="002060"/>
                </a:solidFill>
                <a:latin typeface="Times New Roman" pitchFamily="18" charset="0"/>
                <a:cs typeface="Times New Roman" pitchFamily="18" charset="0"/>
              </a:rPr>
              <a:t> Административная ответственность применяется в случае неоднократного в течение календарного года совершения данного правонарушения и влечет предупреждение должностных лиц (норма законопроекта «О внесении изменений в КоАП», внесен в  Государственную Думу РФ, по состоянию на 04.12.19 не рассматривался). </a:t>
            </a:r>
            <a:endParaRPr lang="ru-RU" altLang="ru-RU" sz="13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129926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83685"/>
          </a:xfrm>
          <a:prstGeom prst="rect">
            <a:avLst/>
          </a:prstGeom>
          <a:solidFill>
            <a:srgbClr val="537CAD"/>
          </a:solidFill>
        </p:spPr>
        <p:txBody>
          <a:bodyPr vert="horz" wrap="square" lIns="0" tIns="143619" rIns="0" bIns="0" rtlCol="0">
            <a:spAutoFit/>
          </a:bodyPr>
          <a:lstStyle/>
          <a:p>
            <a:pPr marL="283759" rtl="0">
              <a:spcBef>
                <a:spcPts val="1131"/>
              </a:spcBef>
            </a:pPr>
            <a:r>
              <a:rPr lang="ru-RU" sz="1600" kern="1200" cap="all" spc="70" dirty="0" smtClean="0">
                <a:solidFill>
                  <a:srgbClr val="FFFFFF"/>
                </a:solidFill>
                <a:latin typeface="Times New Roman" pitchFamily="18" charset="0"/>
                <a:cs typeface="Times New Roman" pitchFamily="18" charset="0"/>
              </a:rPr>
              <a:t>ПРЕИМУЩЕСТВА ВЕДЕНИЯ СВЕДЕНИЙ О ТРУДОВОЙ ДЕЯТЕЛЬНОСТИ В ЭЛЕКТРОННОМ ВИДЕ И ИХ ИСПОЛЬЗОВАНИЕ</a:t>
            </a:r>
            <a:endParaRPr sz="16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304801" y="1224516"/>
            <a:ext cx="8698022" cy="3802511"/>
          </a:xfrm>
          <a:prstGeom prst="rect">
            <a:avLst/>
          </a:prstGeom>
        </p:spPr>
        <p:txBody>
          <a:bodyPr wrap="square" lIns="71561" tIns="35780" rIns="71561" bIns="35780">
            <a:spAutoFit/>
          </a:bodyPr>
          <a:lstStyle/>
          <a:p>
            <a:pPr marL="268354" indent="-268354" algn="just">
              <a:spcBef>
                <a:spcPct val="20000"/>
              </a:spcBef>
              <a:spcAft>
                <a:spcPts val="939"/>
              </a:spcAft>
              <a:buFont typeface="Wingdings" panose="05000000000000000000" pitchFamily="2" charset="2"/>
              <a:buChar char="ü"/>
              <a:defRPr/>
            </a:pPr>
            <a:r>
              <a:rPr lang="ru-RU" altLang="ru-RU" sz="1800" u="sng" dirty="0" smtClean="0">
                <a:solidFill>
                  <a:schemeClr val="tx2"/>
                </a:solidFill>
                <a:latin typeface="Times New Roman" pitchFamily="18" charset="0"/>
                <a:cs typeface="Times New Roman" pitchFamily="18" charset="0"/>
              </a:rPr>
              <a:t>сохранность</a:t>
            </a:r>
            <a:r>
              <a:rPr lang="ru-RU" altLang="ru-RU" sz="1800" dirty="0" smtClean="0">
                <a:solidFill>
                  <a:schemeClr val="tx2"/>
                </a:solidFill>
                <a:latin typeface="Times New Roman" pitchFamily="18" charset="0"/>
                <a:cs typeface="Times New Roman" pitchFamily="18" charset="0"/>
              </a:rPr>
              <a:t> персональных данных  в информационной системе Пенсионного фонда и  возможность в любое время ознакомиться со сведениями о трудовой деятельности</a:t>
            </a:r>
            <a:endParaRPr lang="en-US" altLang="ru-RU" sz="1800" dirty="0" smtClean="0">
              <a:solidFill>
                <a:schemeClr val="tx2"/>
              </a:solidFill>
              <a:latin typeface="Times New Roman" pitchFamily="18" charset="0"/>
              <a:cs typeface="Times New Roman" pitchFamily="18" charset="0"/>
            </a:endParaRPr>
          </a:p>
          <a:p>
            <a:pPr marL="268354" indent="-268354" algn="just">
              <a:spcBef>
                <a:spcPct val="20000"/>
              </a:spcBef>
              <a:spcAft>
                <a:spcPts val="939"/>
              </a:spcAft>
              <a:buFont typeface="Wingdings" panose="05000000000000000000" pitchFamily="2" charset="2"/>
              <a:buChar char="ü"/>
              <a:defRPr/>
            </a:pPr>
            <a:r>
              <a:rPr lang="ru-RU" altLang="ru-RU" sz="1800" dirty="0" smtClean="0">
                <a:solidFill>
                  <a:schemeClr val="tx2"/>
                </a:solidFill>
                <a:latin typeface="Times New Roman" pitchFamily="18" charset="0"/>
                <a:cs typeface="Times New Roman" pitchFamily="18" charset="0"/>
              </a:rPr>
              <a:t>снижение издержек работника и работодателя  при трудоустройстве за счет </a:t>
            </a:r>
            <a:r>
              <a:rPr lang="ru-RU" altLang="ru-RU" sz="1800" u="sng" dirty="0" smtClean="0">
                <a:solidFill>
                  <a:schemeClr val="tx2"/>
                </a:solidFill>
                <a:latin typeface="Times New Roman" pitchFamily="18" charset="0"/>
                <a:cs typeface="Times New Roman" pitchFamily="18" charset="0"/>
              </a:rPr>
              <a:t>удобства и скорости получения информации</a:t>
            </a:r>
          </a:p>
          <a:p>
            <a:pPr marL="268354" indent="-268354" algn="just">
              <a:spcBef>
                <a:spcPct val="20000"/>
              </a:spcBef>
              <a:spcAft>
                <a:spcPts val="939"/>
              </a:spcAft>
              <a:buFont typeface="Wingdings" panose="05000000000000000000" pitchFamily="2" charset="2"/>
              <a:buChar char="ü"/>
              <a:defRPr/>
            </a:pPr>
            <a:r>
              <a:rPr lang="ru-RU" altLang="ru-RU" sz="1800" u="sng" dirty="0" smtClean="0">
                <a:solidFill>
                  <a:schemeClr val="tx2"/>
                </a:solidFill>
                <a:latin typeface="Times New Roman" pitchFamily="18" charset="0"/>
                <a:cs typeface="Times New Roman" pitchFamily="18" charset="0"/>
              </a:rPr>
              <a:t>дополнительные возможности</a:t>
            </a:r>
            <a:r>
              <a:rPr lang="ru-RU" altLang="ru-RU" sz="1800" dirty="0" smtClean="0">
                <a:solidFill>
                  <a:schemeClr val="tx2"/>
                </a:solidFill>
                <a:latin typeface="Times New Roman" pitchFamily="18" charset="0"/>
                <a:cs typeface="Times New Roman" pitchFamily="18" charset="0"/>
              </a:rPr>
              <a:t> трудоустройства </a:t>
            </a:r>
            <a:r>
              <a:rPr lang="ru-RU" altLang="ru-RU" sz="1800" u="sng" dirty="0" smtClean="0">
                <a:solidFill>
                  <a:schemeClr val="tx2"/>
                </a:solidFill>
                <a:latin typeface="Times New Roman" pitchFamily="18" charset="0"/>
                <a:cs typeface="Times New Roman" pitchFamily="18" charset="0"/>
              </a:rPr>
              <a:t>для удаленных работников </a:t>
            </a:r>
            <a:r>
              <a:rPr lang="ru-RU" altLang="ru-RU" sz="1800" dirty="0" smtClean="0">
                <a:solidFill>
                  <a:schemeClr val="tx2"/>
                </a:solidFill>
                <a:latin typeface="Times New Roman" pitchFamily="18" charset="0"/>
                <a:cs typeface="Times New Roman" pitchFamily="18" charset="0"/>
              </a:rPr>
              <a:t>за счет простоты взаимодействия с  работодателем</a:t>
            </a:r>
          </a:p>
          <a:p>
            <a:pPr marL="268354" indent="-268354" algn="just">
              <a:spcBef>
                <a:spcPct val="20000"/>
              </a:spcBef>
              <a:spcAft>
                <a:spcPts val="939"/>
              </a:spcAft>
              <a:buFont typeface="Wingdings" panose="05000000000000000000" pitchFamily="2" charset="2"/>
              <a:buChar char="ü"/>
              <a:defRPr/>
            </a:pPr>
            <a:r>
              <a:rPr lang="ru-RU" altLang="ru-RU" sz="1800" u="sng" dirty="0" smtClean="0">
                <a:solidFill>
                  <a:schemeClr val="tx2"/>
                </a:solidFill>
                <a:latin typeface="Times New Roman" pitchFamily="18" charset="0"/>
                <a:cs typeface="Times New Roman" pitchFamily="18" charset="0"/>
              </a:rPr>
              <a:t>дистанционное оформление пенсий </a:t>
            </a:r>
            <a:r>
              <a:rPr lang="ru-RU" altLang="ru-RU" sz="1800" dirty="0" smtClean="0">
                <a:solidFill>
                  <a:schemeClr val="tx2"/>
                </a:solidFill>
                <a:latin typeface="Times New Roman" pitchFamily="18" charset="0"/>
                <a:cs typeface="Times New Roman" pitchFamily="18" charset="0"/>
              </a:rPr>
              <a:t>по данным индивидуального лицевого счета без дополнительного документального подтверждения</a:t>
            </a:r>
          </a:p>
          <a:p>
            <a:pPr marL="268354" indent="-268354" algn="just">
              <a:spcBef>
                <a:spcPct val="20000"/>
              </a:spcBef>
              <a:spcAft>
                <a:spcPts val="939"/>
              </a:spcAft>
              <a:buFont typeface="Wingdings" panose="05000000000000000000" pitchFamily="2" charset="2"/>
              <a:buChar char="ü"/>
              <a:defRPr/>
            </a:pPr>
            <a:r>
              <a:rPr lang="ru-RU" altLang="ru-RU" sz="1800" dirty="0" smtClean="0">
                <a:solidFill>
                  <a:schemeClr val="tx2"/>
                </a:solidFill>
                <a:latin typeface="Times New Roman" pitchFamily="18" charset="0"/>
                <a:cs typeface="Times New Roman" pitchFamily="18" charset="0"/>
              </a:rPr>
              <a:t>при обращении гражданина за государственными и муниципальными услугами он </a:t>
            </a:r>
            <a:r>
              <a:rPr lang="ru-RU" altLang="ru-RU" sz="1800" u="sng" dirty="0" smtClean="0">
                <a:solidFill>
                  <a:schemeClr val="tx2"/>
                </a:solidFill>
                <a:latin typeface="Times New Roman" pitchFamily="18" charset="0"/>
                <a:cs typeface="Times New Roman" pitchFamily="18" charset="0"/>
              </a:rPr>
              <a:t>освобождается от обязанности предоставлять сведения о трудовой  деятельности </a:t>
            </a:r>
            <a:endParaRPr lang="ru-RU"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29926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981200" y="4311131"/>
            <a:ext cx="6986327" cy="699019"/>
          </a:xfrm>
          <a:prstGeom prst="rect">
            <a:avLst/>
          </a:prstGeom>
          <a:solidFill>
            <a:srgbClr val="537CAD"/>
          </a:solidFill>
        </p:spPr>
        <p:txBody>
          <a:bodyPr vert="horz" wrap="square" lIns="0" tIns="143619" rIns="0" bIns="0" rtlCol="0">
            <a:spAutoFit/>
          </a:bodyPr>
          <a:lstStyle/>
          <a:p>
            <a:pPr marL="283759" algn="l">
              <a:spcBef>
                <a:spcPts val="1131"/>
              </a:spcBef>
            </a:pPr>
            <a:r>
              <a:rPr lang="ru-RU" sz="1500" kern="1200" cap="all" spc="70" dirty="0" smtClean="0">
                <a:solidFill>
                  <a:srgbClr val="FFFFFF"/>
                </a:solidFill>
                <a:latin typeface="Calibri"/>
                <a:cs typeface="Calibri"/>
              </a:rPr>
              <a:t>                      </a:t>
            </a:r>
            <a:r>
              <a:rPr lang="ru-RU" sz="3600" kern="1200" spc="70" dirty="0" smtClean="0">
                <a:solidFill>
                  <a:srgbClr val="FFFFFF"/>
                </a:solidFill>
                <a:latin typeface="Calibri"/>
                <a:cs typeface="Calibri"/>
              </a:rPr>
              <a:t>ФОРМЫ СЗВ-ТД и СЗИ-ТД</a:t>
            </a:r>
            <a:endParaRPr sz="3600" kern="1200" cap="all" spc="70" dirty="0">
              <a:solidFill>
                <a:srgbClr val="FFFFFF"/>
              </a:solidFill>
              <a:latin typeface="Calibri"/>
              <a:cs typeface="Calibri"/>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2" name="Прямоугольник 1"/>
          <p:cNvSpPr/>
          <p:nvPr/>
        </p:nvSpPr>
        <p:spPr>
          <a:xfrm>
            <a:off x="533400" y="1200150"/>
            <a:ext cx="8144893" cy="456980"/>
          </a:xfrm>
          <a:prstGeom prst="rect">
            <a:avLst/>
          </a:prstGeom>
        </p:spPr>
        <p:txBody>
          <a:bodyPr wrap="square" lIns="71561" tIns="35780" rIns="71561" bIns="35780">
            <a:spAutoFit/>
          </a:bodyPr>
          <a:lstStyle/>
          <a:p>
            <a:pPr lvl="0"/>
            <a:endParaRPr lang="ru-RU" sz="2500" dirty="0"/>
          </a:p>
        </p:txBody>
      </p:sp>
      <p:sp>
        <p:nvSpPr>
          <p:cNvPr id="83" name="object 45"/>
          <p:cNvSpPr/>
          <p:nvPr/>
        </p:nvSpPr>
        <p:spPr>
          <a:xfrm>
            <a:off x="1143000" y="1599936"/>
            <a:ext cx="960011" cy="687096"/>
          </a:xfrm>
          <a:custGeom>
            <a:avLst/>
            <a:gdLst/>
            <a:ahLst/>
            <a:cxnLst/>
            <a:rect l="l" t="t" r="r" b="b"/>
            <a:pathLst>
              <a:path w="1122679" h="1010285">
                <a:moveTo>
                  <a:pt x="445477" y="187439"/>
                </a:moveTo>
                <a:lnTo>
                  <a:pt x="0" y="0"/>
                </a:lnTo>
                <a:lnTo>
                  <a:pt x="0" y="757072"/>
                </a:lnTo>
                <a:lnTo>
                  <a:pt x="564756" y="1010234"/>
                </a:lnTo>
                <a:lnTo>
                  <a:pt x="564756" y="240995"/>
                </a:lnTo>
                <a:lnTo>
                  <a:pt x="1122222" y="0"/>
                </a:lnTo>
                <a:lnTo>
                  <a:pt x="1122222" y="108775"/>
                </a:lnTo>
              </a:path>
            </a:pathLst>
          </a:custGeom>
          <a:ln w="58102">
            <a:solidFill>
              <a:srgbClr val="1B75BC"/>
            </a:solidFill>
          </a:ln>
        </p:spPr>
        <p:txBody>
          <a:bodyPr wrap="square" lIns="0" tIns="0" rIns="0" bIns="0" rtlCol="0"/>
          <a:lstStyle/>
          <a:p>
            <a:endParaRPr/>
          </a:p>
        </p:txBody>
      </p:sp>
      <p:sp>
        <p:nvSpPr>
          <p:cNvPr id="87" name="object 46"/>
          <p:cNvSpPr/>
          <p:nvPr/>
        </p:nvSpPr>
        <p:spPr>
          <a:xfrm>
            <a:off x="1230422" y="1543648"/>
            <a:ext cx="801457" cy="136037"/>
          </a:xfrm>
          <a:custGeom>
            <a:avLst/>
            <a:gdLst/>
            <a:ahLst/>
            <a:cxnLst/>
            <a:rect l="l" t="t" r="r" b="b"/>
            <a:pathLst>
              <a:path w="937260" h="200025">
                <a:moveTo>
                  <a:pt x="0" y="4864"/>
                </a:moveTo>
                <a:lnTo>
                  <a:pt x="457657" y="199605"/>
                </a:lnTo>
                <a:lnTo>
                  <a:pt x="937209" y="0"/>
                </a:lnTo>
              </a:path>
            </a:pathLst>
          </a:custGeom>
          <a:ln w="58102">
            <a:solidFill>
              <a:srgbClr val="1B75BC"/>
            </a:solidFill>
          </a:ln>
        </p:spPr>
        <p:txBody>
          <a:bodyPr wrap="square" lIns="0" tIns="0" rIns="0" bIns="0" rtlCol="0"/>
          <a:lstStyle/>
          <a:p>
            <a:endParaRPr/>
          </a:p>
        </p:txBody>
      </p:sp>
      <p:sp>
        <p:nvSpPr>
          <p:cNvPr id="88" name="object 47"/>
          <p:cNvSpPr/>
          <p:nvPr/>
        </p:nvSpPr>
        <p:spPr>
          <a:xfrm>
            <a:off x="1712166" y="226842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89" name="object 48"/>
          <p:cNvSpPr/>
          <p:nvPr/>
        </p:nvSpPr>
        <p:spPr>
          <a:xfrm>
            <a:off x="1712166" y="219286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0" name="object 49"/>
          <p:cNvSpPr/>
          <p:nvPr/>
        </p:nvSpPr>
        <p:spPr>
          <a:xfrm>
            <a:off x="1712166" y="21173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1" name="object 50"/>
          <p:cNvSpPr/>
          <p:nvPr/>
        </p:nvSpPr>
        <p:spPr>
          <a:xfrm>
            <a:off x="1712166" y="204175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2" name="object 51"/>
          <p:cNvSpPr/>
          <p:nvPr/>
        </p:nvSpPr>
        <p:spPr>
          <a:xfrm>
            <a:off x="1712166" y="196620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3" name="object 52"/>
          <p:cNvSpPr/>
          <p:nvPr/>
        </p:nvSpPr>
        <p:spPr>
          <a:xfrm>
            <a:off x="1712166" y="189064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4" name="object 53"/>
          <p:cNvSpPr/>
          <p:nvPr/>
        </p:nvSpPr>
        <p:spPr>
          <a:xfrm>
            <a:off x="1712166" y="181509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5" name="object 54"/>
          <p:cNvSpPr/>
          <p:nvPr/>
        </p:nvSpPr>
        <p:spPr>
          <a:xfrm>
            <a:off x="1785535" y="224137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6" name="object 55"/>
          <p:cNvSpPr/>
          <p:nvPr/>
        </p:nvSpPr>
        <p:spPr>
          <a:xfrm>
            <a:off x="1785535" y="21658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7" name="object 56"/>
          <p:cNvSpPr/>
          <p:nvPr/>
        </p:nvSpPr>
        <p:spPr>
          <a:xfrm>
            <a:off x="1785535" y="209026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8" name="object 57"/>
          <p:cNvSpPr/>
          <p:nvPr/>
        </p:nvSpPr>
        <p:spPr>
          <a:xfrm>
            <a:off x="1785535" y="201470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9" name="object 58"/>
          <p:cNvSpPr/>
          <p:nvPr/>
        </p:nvSpPr>
        <p:spPr>
          <a:xfrm>
            <a:off x="1785535" y="193915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0" name="object 59"/>
          <p:cNvSpPr/>
          <p:nvPr/>
        </p:nvSpPr>
        <p:spPr>
          <a:xfrm>
            <a:off x="1785535" y="186359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1" name="object 60"/>
          <p:cNvSpPr/>
          <p:nvPr/>
        </p:nvSpPr>
        <p:spPr>
          <a:xfrm>
            <a:off x="1785535" y="178803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2" name="object 61"/>
          <p:cNvSpPr/>
          <p:nvPr/>
        </p:nvSpPr>
        <p:spPr>
          <a:xfrm>
            <a:off x="2401593" y="201428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3" name="object 62"/>
          <p:cNvSpPr/>
          <p:nvPr/>
        </p:nvSpPr>
        <p:spPr>
          <a:xfrm>
            <a:off x="1858904" y="21387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4" name="object 63"/>
          <p:cNvSpPr/>
          <p:nvPr/>
        </p:nvSpPr>
        <p:spPr>
          <a:xfrm>
            <a:off x="1858904" y="20632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5" name="object 64"/>
          <p:cNvSpPr/>
          <p:nvPr/>
        </p:nvSpPr>
        <p:spPr>
          <a:xfrm>
            <a:off x="1858904" y="19876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6" name="object 65"/>
          <p:cNvSpPr/>
          <p:nvPr/>
        </p:nvSpPr>
        <p:spPr>
          <a:xfrm>
            <a:off x="1858904" y="191210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7" name="object 66"/>
          <p:cNvSpPr/>
          <p:nvPr/>
        </p:nvSpPr>
        <p:spPr>
          <a:xfrm>
            <a:off x="2553740" y="158041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8" name="object 67"/>
          <p:cNvSpPr/>
          <p:nvPr/>
        </p:nvSpPr>
        <p:spPr>
          <a:xfrm>
            <a:off x="1858904" y="176099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9" name="object 68"/>
          <p:cNvSpPr/>
          <p:nvPr/>
        </p:nvSpPr>
        <p:spPr>
          <a:xfrm>
            <a:off x="1932262" y="218728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0" name="object 69"/>
          <p:cNvSpPr/>
          <p:nvPr/>
        </p:nvSpPr>
        <p:spPr>
          <a:xfrm>
            <a:off x="1932262" y="211173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1" name="object 70"/>
          <p:cNvSpPr/>
          <p:nvPr/>
        </p:nvSpPr>
        <p:spPr>
          <a:xfrm>
            <a:off x="1932262" y="203618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2" name="object 71"/>
          <p:cNvSpPr/>
          <p:nvPr/>
        </p:nvSpPr>
        <p:spPr>
          <a:xfrm>
            <a:off x="2334294" y="181242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3" name="object 72"/>
          <p:cNvSpPr/>
          <p:nvPr/>
        </p:nvSpPr>
        <p:spPr>
          <a:xfrm>
            <a:off x="1932262" y="188506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4" name="object 73"/>
          <p:cNvSpPr/>
          <p:nvPr/>
        </p:nvSpPr>
        <p:spPr>
          <a:xfrm>
            <a:off x="1932262" y="180951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5" name="object 74"/>
          <p:cNvSpPr/>
          <p:nvPr/>
        </p:nvSpPr>
        <p:spPr>
          <a:xfrm>
            <a:off x="1932262" y="173395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6" name="object 75"/>
          <p:cNvSpPr/>
          <p:nvPr/>
        </p:nvSpPr>
        <p:spPr>
          <a:xfrm>
            <a:off x="2254735" y="20684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7" name="object 76"/>
          <p:cNvSpPr/>
          <p:nvPr/>
        </p:nvSpPr>
        <p:spPr>
          <a:xfrm>
            <a:off x="2005632" y="208468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8" name="object 77"/>
          <p:cNvSpPr/>
          <p:nvPr/>
        </p:nvSpPr>
        <p:spPr>
          <a:xfrm>
            <a:off x="2005632" y="200912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9" name="object 78"/>
          <p:cNvSpPr/>
          <p:nvPr/>
        </p:nvSpPr>
        <p:spPr>
          <a:xfrm>
            <a:off x="2005632" y="193357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0" name="object 79"/>
          <p:cNvSpPr/>
          <p:nvPr/>
        </p:nvSpPr>
        <p:spPr>
          <a:xfrm>
            <a:off x="2467741" y="16876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1" name="object 80"/>
          <p:cNvSpPr/>
          <p:nvPr/>
        </p:nvSpPr>
        <p:spPr>
          <a:xfrm>
            <a:off x="2005632" y="178246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2" name="object 81"/>
          <p:cNvSpPr/>
          <p:nvPr/>
        </p:nvSpPr>
        <p:spPr>
          <a:xfrm>
            <a:off x="2005632" y="17069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3" name="object 82"/>
          <p:cNvSpPr/>
          <p:nvPr/>
        </p:nvSpPr>
        <p:spPr>
          <a:xfrm>
            <a:off x="2079001" y="213320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4" name="object 83"/>
          <p:cNvSpPr/>
          <p:nvPr/>
        </p:nvSpPr>
        <p:spPr>
          <a:xfrm>
            <a:off x="2079001" y="205764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5" name="object 84"/>
          <p:cNvSpPr/>
          <p:nvPr/>
        </p:nvSpPr>
        <p:spPr>
          <a:xfrm>
            <a:off x="2236176" y="192414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6" name="object 85"/>
          <p:cNvSpPr/>
          <p:nvPr/>
        </p:nvSpPr>
        <p:spPr>
          <a:xfrm>
            <a:off x="2079001" y="19065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7" name="object 86"/>
          <p:cNvSpPr/>
          <p:nvPr/>
        </p:nvSpPr>
        <p:spPr>
          <a:xfrm>
            <a:off x="2233211" y="17741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8" name="object 87"/>
          <p:cNvSpPr/>
          <p:nvPr/>
        </p:nvSpPr>
        <p:spPr>
          <a:xfrm>
            <a:off x="2352093" y="165474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9" name="object 88"/>
          <p:cNvSpPr/>
          <p:nvPr/>
        </p:nvSpPr>
        <p:spPr>
          <a:xfrm>
            <a:off x="2289813" y="16021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0" name="object 89"/>
          <p:cNvSpPr/>
          <p:nvPr/>
        </p:nvSpPr>
        <p:spPr>
          <a:xfrm>
            <a:off x="2152370" y="210615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1" name="object 90"/>
          <p:cNvSpPr/>
          <p:nvPr/>
        </p:nvSpPr>
        <p:spPr>
          <a:xfrm>
            <a:off x="2312510" y="19715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2" name="object 91"/>
          <p:cNvSpPr/>
          <p:nvPr/>
        </p:nvSpPr>
        <p:spPr>
          <a:xfrm>
            <a:off x="2152370" y="195504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3" name="object 92"/>
          <p:cNvSpPr/>
          <p:nvPr/>
        </p:nvSpPr>
        <p:spPr>
          <a:xfrm>
            <a:off x="2152370" y="187948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4" name="object 93"/>
          <p:cNvSpPr/>
          <p:nvPr/>
        </p:nvSpPr>
        <p:spPr>
          <a:xfrm>
            <a:off x="2152370" y="180393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5" name="object 94"/>
          <p:cNvSpPr/>
          <p:nvPr/>
        </p:nvSpPr>
        <p:spPr>
          <a:xfrm>
            <a:off x="2229475" y="16999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6" name="object 95"/>
          <p:cNvSpPr/>
          <p:nvPr/>
        </p:nvSpPr>
        <p:spPr>
          <a:xfrm>
            <a:off x="2152370" y="165281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7" name="Прямоугольник 136">
            <a:extLst>
              <a:ext uri="{FF2B5EF4-FFF2-40B4-BE49-F238E27FC236}">
                <a16:creationId xmlns="" xmlns:a16="http://schemas.microsoft.com/office/drawing/2014/main" id="{BE7A2E08-F603-4C0B-A711-2F0371CBC16D}"/>
              </a:ext>
            </a:extLst>
          </p:cNvPr>
          <p:cNvSpPr/>
          <p:nvPr/>
        </p:nvSpPr>
        <p:spPr>
          <a:xfrm>
            <a:off x="2971800" y="1123950"/>
            <a:ext cx="5943600" cy="1549586"/>
          </a:xfrm>
          <a:prstGeom prst="rect">
            <a:avLst/>
          </a:prstGeom>
        </p:spPr>
        <p:txBody>
          <a:bodyPr wrap="square" lIns="71561" tIns="35780" rIns="71561" bIns="35780">
            <a:spAutoFit/>
          </a:bodyPr>
          <a:lstStyle/>
          <a:p>
            <a:r>
              <a:rPr lang="ru-RU" sz="3200" b="1" spc="70" dirty="0" smtClean="0">
                <a:solidFill>
                  <a:srgbClr val="1A75BD"/>
                </a:solidFill>
                <a:latin typeface="Arial Nova Cond" panose="020B0604020202020204" pitchFamily="34" charset="0"/>
                <a:cs typeface="Calibri"/>
              </a:rPr>
              <a:t>Сведения о трудовой деятельности зарегистрированного лица  </a:t>
            </a:r>
            <a:endParaRPr lang="ru-RU" sz="3200" b="1" spc="70" dirty="0">
              <a:solidFill>
                <a:srgbClr val="1A75BD"/>
              </a:solidFill>
              <a:latin typeface="Arial Nova Cond"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3333976" y="136038"/>
            <a:ext cx="5538527" cy="622075"/>
          </a:xfrm>
          <a:prstGeom prst="rect">
            <a:avLst/>
          </a:prstGeom>
          <a:solidFill>
            <a:srgbClr val="537CAD"/>
          </a:solidFill>
        </p:spPr>
        <p:txBody>
          <a:bodyPr vert="horz" wrap="square" lIns="0" tIns="143619" rIns="0" bIns="0" rtlCol="0">
            <a:spAutoFit/>
          </a:bodyPr>
          <a:lstStyle/>
          <a:p>
            <a:pPr marL="283759">
              <a:spcBef>
                <a:spcPts val="1131"/>
              </a:spcBef>
            </a:pPr>
            <a:r>
              <a:rPr lang="ru-RU" sz="1600" kern="1200" cap="all" spc="70" dirty="0" smtClean="0">
                <a:solidFill>
                  <a:srgbClr val="FFFFFF"/>
                </a:solidFill>
                <a:latin typeface="Times New Roman" pitchFamily="18" charset="0"/>
                <a:cs typeface="Times New Roman" pitchFamily="18" charset="0"/>
              </a:rPr>
              <a:t>Нормативно-правовое регулирование</a:t>
            </a:r>
            <a:r>
              <a:rPr lang="en-US" sz="1500" kern="1200" cap="all" spc="70" dirty="0" smtClean="0">
                <a:solidFill>
                  <a:srgbClr val="FFFFFF"/>
                </a:solidFill>
                <a:latin typeface="Calibri"/>
                <a:cs typeface="Calibri"/>
              </a:rPr>
              <a:t/>
            </a:r>
            <a:br>
              <a:rPr lang="en-US" sz="1500" kern="1200" cap="all" spc="70" dirty="0" smtClean="0">
                <a:solidFill>
                  <a:srgbClr val="FFFFFF"/>
                </a:solidFill>
                <a:latin typeface="Calibri"/>
                <a:cs typeface="Calibri"/>
              </a:rPr>
            </a:br>
            <a:endParaRPr sz="1500" kern="1200" cap="all" spc="70" dirty="0">
              <a:solidFill>
                <a:srgbClr val="FFFFFF"/>
              </a:solidFill>
              <a:latin typeface="Calibri"/>
              <a:cs typeface="Calibri"/>
            </a:endParaRPr>
          </a:p>
        </p:txBody>
      </p:sp>
      <p:sp>
        <p:nvSpPr>
          <p:cNvPr id="31" name="object 31"/>
          <p:cNvSpPr/>
          <p:nvPr/>
        </p:nvSpPr>
        <p:spPr>
          <a:xfrm>
            <a:off x="462032"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505588"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745595"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745595"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745595"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745595"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745595"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745595"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745595"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782157"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782157"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782157"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782157"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782157"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782157"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782157"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1089091"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818702"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818702"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818702"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818702"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818702"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855253"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855253"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855253"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1055556"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855253"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855253"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855253"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1015914"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891816"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891816"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891816"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1122039"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891816"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891816"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928361"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928361"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1006666"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928361"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1005198"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1064417"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1033396"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964913"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1044696"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964913"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964913"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964913"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1003336"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964913"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1302100"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1302100"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2" name="Прямоугольник 1"/>
          <p:cNvSpPr/>
          <p:nvPr/>
        </p:nvSpPr>
        <p:spPr>
          <a:xfrm>
            <a:off x="584019" y="1158846"/>
            <a:ext cx="8144893" cy="456980"/>
          </a:xfrm>
          <a:prstGeom prst="rect">
            <a:avLst/>
          </a:prstGeom>
        </p:spPr>
        <p:txBody>
          <a:bodyPr wrap="square" lIns="71561" tIns="35780" rIns="71561" bIns="35780">
            <a:spAutoFit/>
          </a:bodyPr>
          <a:lstStyle/>
          <a:p>
            <a:pPr lvl="0"/>
            <a:endParaRPr lang="ru-RU" sz="2500" dirty="0"/>
          </a:p>
        </p:txBody>
      </p:sp>
      <p:sp>
        <p:nvSpPr>
          <p:cNvPr id="82" name="Прямоугольник 81"/>
          <p:cNvSpPr/>
          <p:nvPr/>
        </p:nvSpPr>
        <p:spPr>
          <a:xfrm>
            <a:off x="206337" y="859108"/>
            <a:ext cx="8666166" cy="4011799"/>
          </a:xfrm>
          <a:prstGeom prst="rect">
            <a:avLst/>
          </a:prstGeom>
        </p:spPr>
        <p:txBody>
          <a:bodyPr wrap="square" lIns="71561" tIns="35780" rIns="71561" bIns="35780">
            <a:spAutoFit/>
          </a:bodyPr>
          <a:lstStyle/>
          <a:p>
            <a:pPr marL="268354" indent="-268354" algn="just">
              <a:buFont typeface="Wingdings" panose="05000000000000000000" pitchFamily="2" charset="2"/>
              <a:buChar char="ü"/>
            </a:pPr>
            <a:r>
              <a:rPr lang="ru-RU" sz="1600" dirty="0" smtClean="0">
                <a:solidFill>
                  <a:srgbClr val="002060"/>
                </a:solidFill>
                <a:latin typeface="Times New Roman" pitchFamily="18" charset="0"/>
                <a:cs typeface="Times New Roman" pitchFamily="18" charset="0"/>
              </a:rPr>
              <a:t>Проект федерального закона «О внесении изменений в Трудовой кодекс Российской Федерации (в части  формирования и ведения сведений о трудовой деятельности работника в электронном виде)</a:t>
            </a:r>
            <a:r>
              <a:rPr lang="en-US" sz="1600" dirty="0" smtClean="0">
                <a:solidFill>
                  <a:srgbClr val="002060"/>
                </a:solidFill>
                <a:latin typeface="Times New Roman" pitchFamily="18" charset="0"/>
                <a:cs typeface="Times New Roman" pitchFamily="18" charset="0"/>
              </a:rPr>
              <a:t> – 3 </a:t>
            </a:r>
            <a:r>
              <a:rPr lang="ru-RU" sz="1600" dirty="0" smtClean="0">
                <a:solidFill>
                  <a:srgbClr val="002060"/>
                </a:solidFill>
                <a:latin typeface="Times New Roman" pitchFamily="18" charset="0"/>
                <a:cs typeface="Times New Roman" pitchFamily="18" charset="0"/>
              </a:rPr>
              <a:t>декабря 2019 г. принят в третьем чтении Государственной Думой Федерального собрания РФ;</a:t>
            </a:r>
            <a:endParaRPr lang="en-US" sz="1600" dirty="0" smtClean="0">
              <a:solidFill>
                <a:srgbClr val="002060"/>
              </a:solidFill>
              <a:latin typeface="Times New Roman" pitchFamily="18" charset="0"/>
              <a:cs typeface="Times New Roman" pitchFamily="18" charset="0"/>
            </a:endParaRPr>
          </a:p>
          <a:p>
            <a:pPr marL="268354" indent="-268354" algn="just"/>
            <a:endParaRPr lang="ru-RU" sz="1600"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pPr>
            <a:r>
              <a:rPr lang="ru-RU" sz="1600" dirty="0" smtClean="0">
                <a:solidFill>
                  <a:srgbClr val="002060"/>
                </a:solidFill>
                <a:latin typeface="Times New Roman" pitchFamily="18" charset="0"/>
                <a:cs typeface="Times New Roman" pitchFamily="18" charset="0"/>
              </a:rPr>
              <a:t>Проект федерального закона «О внесении изменений в Федеральный закон «Об индивидуальном (персонифицированном) учете в системе обязательного пенсионного страхования» </a:t>
            </a:r>
            <a:r>
              <a:rPr lang="en-US" sz="1600" dirty="0" smtClean="0">
                <a:solidFill>
                  <a:srgbClr val="002060"/>
                </a:solidFill>
                <a:latin typeface="Times New Roman" pitchFamily="18" charset="0"/>
                <a:cs typeface="Times New Roman" pitchFamily="18" charset="0"/>
              </a:rPr>
              <a:t>– 3 </a:t>
            </a:r>
            <a:r>
              <a:rPr lang="ru-RU" sz="1600" dirty="0" smtClean="0">
                <a:solidFill>
                  <a:srgbClr val="002060"/>
                </a:solidFill>
                <a:latin typeface="Times New Roman" pitchFamily="18" charset="0"/>
                <a:cs typeface="Times New Roman" pitchFamily="18" charset="0"/>
              </a:rPr>
              <a:t>декабря 2019 г. принят в третьем чтении Государственной Думой Федерального собрания РФ </a:t>
            </a:r>
            <a:r>
              <a:rPr lang="en-US" sz="1600" dirty="0" smtClean="0">
                <a:solidFill>
                  <a:srgbClr val="002060"/>
                </a:solidFill>
                <a:latin typeface="Times New Roman" pitchFamily="18" charset="0"/>
                <a:cs typeface="Times New Roman" pitchFamily="18" charset="0"/>
              </a:rPr>
              <a:t>;</a:t>
            </a:r>
            <a:r>
              <a:rPr lang="ru-RU" sz="1600" dirty="0" smtClean="0">
                <a:solidFill>
                  <a:srgbClr val="002060"/>
                </a:solidFill>
                <a:latin typeface="Times New Roman" pitchFamily="18" charset="0"/>
                <a:cs typeface="Times New Roman" pitchFamily="18" charset="0"/>
              </a:rPr>
              <a:t> </a:t>
            </a:r>
            <a:endParaRPr lang="en-US" sz="1600" dirty="0" smtClean="0">
              <a:solidFill>
                <a:srgbClr val="002060"/>
              </a:solidFill>
              <a:latin typeface="Times New Roman" pitchFamily="18" charset="0"/>
              <a:cs typeface="Times New Roman" pitchFamily="18" charset="0"/>
            </a:endParaRPr>
          </a:p>
          <a:p>
            <a:pPr marL="268354" indent="-268354" algn="just"/>
            <a:endParaRPr lang="ru-RU" sz="1600"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pPr>
            <a:r>
              <a:rPr lang="ru-RU" sz="1600" dirty="0" smtClean="0">
                <a:solidFill>
                  <a:srgbClr val="002060"/>
                </a:solidFill>
                <a:latin typeface="Times New Roman" pitchFamily="18" charset="0"/>
                <a:cs typeface="Times New Roman" pitchFamily="18" charset="0"/>
              </a:rPr>
              <a:t>Проект «О внесении изменений в Кодекс Российской Федерации об административных правонарушениях в части установления административной ответственности за нарушение работодателем сроков представления сведений о трудовой деятельности либо представление неполных и (или) недостоверных сведений» </a:t>
            </a:r>
          </a:p>
          <a:p>
            <a:pPr marL="268354" indent="-268354" algn="just"/>
            <a:r>
              <a:rPr lang="ru-RU" sz="1600" dirty="0" smtClean="0">
                <a:solidFill>
                  <a:srgbClr val="002060"/>
                </a:solidFill>
                <a:latin typeface="Times New Roman" pitchFamily="18" charset="0"/>
                <a:cs typeface="Times New Roman" pitchFamily="18" charset="0"/>
              </a:rPr>
              <a:t>    (внесен на рассмотрение в Государственную Думу Федерального собрания РФ, по состоянию на 04.12.19 не рассматривался).</a:t>
            </a:r>
            <a:endParaRPr lang="ru-RU" sz="1600" dirty="0">
              <a:solidFill>
                <a:srgbClr val="00206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883685"/>
          </a:xfrm>
          <a:prstGeom prst="rect">
            <a:avLst/>
          </a:prstGeom>
          <a:solidFill>
            <a:srgbClr val="537CAD"/>
          </a:solidFill>
        </p:spPr>
        <p:txBody>
          <a:bodyPr vert="horz" wrap="square" lIns="0" tIns="143619" rIns="0" bIns="0" rtlCol="0">
            <a:spAutoFit/>
          </a:bodyPr>
          <a:lstStyle/>
          <a:p>
            <a:pPr marL="283759" rtl="0">
              <a:spcBef>
                <a:spcPts val="1131"/>
              </a:spcBef>
            </a:pPr>
            <a:r>
              <a:rPr lang="ru-RU" sz="1600" kern="1200" cap="all" spc="70" dirty="0" err="1" smtClean="0">
                <a:solidFill>
                  <a:srgbClr val="FFFFFF"/>
                </a:solidFill>
                <a:latin typeface="Times New Roman" pitchFamily="18" charset="0"/>
                <a:cs typeface="Times New Roman" pitchFamily="18" charset="0"/>
              </a:rPr>
              <a:t>формА</a:t>
            </a:r>
            <a:r>
              <a:rPr lang="ru-RU" sz="1600" kern="1200" cap="all" spc="70" dirty="0" smtClean="0">
                <a:solidFill>
                  <a:srgbClr val="FFFFFF"/>
                </a:solidFill>
                <a:latin typeface="Times New Roman" pitchFamily="18" charset="0"/>
                <a:cs typeface="Times New Roman" pitchFamily="18" charset="0"/>
              </a:rPr>
              <a:t> «Сведения о трудовой деятельности  зарегистрированного лица  (СЗВ-ТД)»</a:t>
            </a:r>
            <a:br>
              <a:rPr lang="ru-RU" sz="1600" kern="1200" cap="all" spc="70" dirty="0" smtClean="0">
                <a:solidFill>
                  <a:srgbClr val="FFFFFF"/>
                </a:solidFill>
                <a:latin typeface="Times New Roman" pitchFamily="18" charset="0"/>
                <a:cs typeface="Times New Roman" pitchFamily="18" charset="0"/>
              </a:rPr>
            </a:br>
            <a:endParaRPr sz="16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152401" y="1047750"/>
            <a:ext cx="8850422" cy="4106440"/>
          </a:xfrm>
          <a:prstGeom prst="rect">
            <a:avLst/>
          </a:prstGeom>
        </p:spPr>
        <p:txBody>
          <a:bodyPr wrap="square" lIns="71561" tIns="35780" rIns="71561" bIns="35780">
            <a:spAutoFit/>
          </a:bodyPr>
          <a:lstStyle/>
          <a:p>
            <a:pPr marL="268354" indent="-268354" algn="just">
              <a:spcBef>
                <a:spcPct val="20000"/>
              </a:spcBef>
              <a:spcAft>
                <a:spcPts val="939"/>
              </a:spcAft>
              <a:defRPr/>
            </a:pPr>
            <a:r>
              <a:rPr lang="ru-RU" sz="2000" b="1" dirty="0" smtClean="0">
                <a:solidFill>
                  <a:srgbClr val="FF0000"/>
                </a:solidFill>
                <a:latin typeface="Times New Roman" pitchFamily="18" charset="0"/>
                <a:cs typeface="Times New Roman" pitchFamily="18" charset="0"/>
              </a:rPr>
              <a:t>Общие требования представления  формы СЗВ-ТД</a:t>
            </a:r>
          </a:p>
          <a:p>
            <a:pPr marL="268354" indent="-268354" algn="just">
              <a:lnSpc>
                <a:spcPct val="90000"/>
              </a:lnSpc>
              <a:spcBef>
                <a:spcPct val="20000"/>
              </a:spcBef>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Форма «Сведения о трудовой деятельности зарегистрированного лица» (далее СЗВ-ТД) формируется на основании приказов (распоряжений), иных решений или  других документов кадрового учета страхователя и содержит сведения о трудовой деятельности зарегистрированного лица.</a:t>
            </a:r>
          </a:p>
          <a:p>
            <a:pPr marL="268354" indent="-268354" algn="just">
              <a:lnSpc>
                <a:spcPct val="90000"/>
              </a:lnSpc>
              <a:spcBef>
                <a:spcPct val="20000"/>
              </a:spcBef>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Форма СЗВ-ТД заполняется  и представляется страхователями в территориальный орган ПФР на всех работающих  зарегистрированных лиц (включая лиц, работающих по совместительству, на дистанционной работе), с которыми  заключены  или прекращены трудовые (служебные) отношения, в отношении которых произведены другие кадровые изменения (в том числе, перевод на другую постоянную работу, установление второй и последующей профессии или иной квалификации, отмена ранее произведенных мероприятий и другие), а также в случаях подачи зарегистрированным лицом заявления о продолжении ведения трудовой книжки, либо заявления о представлении сведений о трудовой деятельности.</a:t>
            </a:r>
          </a:p>
          <a:p>
            <a:pPr marL="268354" lvl="1" indent="-268354" algn="just">
              <a:lnSpc>
                <a:spcPct val="90000"/>
              </a:lnSpc>
              <a:spcBef>
                <a:spcPct val="20000"/>
              </a:spcBef>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Форма СЗВ-ТД может представляться на бумажных носителях или в электронной форме по установленным форматам. В случае если численность работающих у него зарегистрированных лиц за предшествующий отчетный период – месяц составляет 25 и более лиц, представляет сведения о трудовой деятельности в форме электронного документа, подписанного усиленной квалифицированной электронной подписью. </a:t>
            </a:r>
          </a:p>
          <a:p>
            <a:pPr marL="268354" lvl="1" indent="-268354" algn="just">
              <a:lnSpc>
                <a:spcPct val="90000"/>
              </a:lnSpc>
              <a:spcBef>
                <a:spcPct val="20000"/>
              </a:spcBef>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Документ по форме СЗВ-ТД заверяется подписью руководителя или доверенного лица и печатью организации (при наличии). Страхователь (работодатель), не являющийся юридическим лицом, заверяет входящие документы личной подписью. Позиции «Наименование должности руководителя», «Расшифровка подписи» (указывается Ф.И.О. полностью) обязательны к заполнению.</a:t>
            </a:r>
            <a:endParaRPr lang="ru-RU" altLang="ru-RU"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129926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8"/>
            <a:ext cx="6124960" cy="637464"/>
          </a:xfrm>
          <a:prstGeom prst="rect">
            <a:avLst/>
          </a:prstGeom>
          <a:solidFill>
            <a:srgbClr val="537CAD"/>
          </a:solidFill>
        </p:spPr>
        <p:txBody>
          <a:bodyPr vert="horz" wrap="square" lIns="0" tIns="143619" rIns="0" bIns="0" rtlCol="0">
            <a:spAutoFit/>
          </a:bodyPr>
          <a:lstStyle/>
          <a:p>
            <a:pPr marL="283759" rtl="0">
              <a:spcBef>
                <a:spcPts val="1131"/>
              </a:spcBef>
            </a:pPr>
            <a:r>
              <a:rPr lang="ru-RU" sz="1600" kern="1200" cap="all" spc="70" dirty="0" smtClean="0">
                <a:solidFill>
                  <a:srgbClr val="FFFFFF"/>
                </a:solidFill>
                <a:latin typeface="Times New Roman" pitchFamily="18" charset="0"/>
                <a:cs typeface="Times New Roman" pitchFamily="18" charset="0"/>
              </a:rPr>
              <a:t>Сроки представления в ПФР страхователями формы СЗВ-ТД.</a:t>
            </a:r>
            <a:endParaRPr sz="16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06337" y="819150"/>
            <a:ext cx="8796485" cy="4215701"/>
          </a:xfrm>
          <a:prstGeom prst="rect">
            <a:avLst/>
          </a:prstGeom>
        </p:spPr>
        <p:txBody>
          <a:bodyPr wrap="square" lIns="71561" tIns="35780" rIns="71561" bIns="35780">
            <a:spAutoFit/>
          </a:bodyPr>
          <a:lstStyle/>
          <a:p>
            <a:pPr marL="268354" indent="-268354" algn="ctr">
              <a:lnSpc>
                <a:spcPct val="90000"/>
              </a:lnSpc>
              <a:spcAft>
                <a:spcPct val="35000"/>
              </a:spcAft>
              <a:defRPr/>
            </a:pPr>
            <a:r>
              <a:rPr lang="ru-RU" sz="1800" b="1" dirty="0" smtClean="0">
                <a:solidFill>
                  <a:srgbClr val="FF0000"/>
                </a:solidFill>
                <a:latin typeface="Times New Roman" panose="02020603050405020304" pitchFamily="18" charset="0"/>
                <a:cs typeface="Times New Roman" panose="02020603050405020304" pitchFamily="18" charset="0"/>
              </a:rPr>
              <a:t>С 1 января 202</a:t>
            </a:r>
            <a:r>
              <a:rPr lang="en-US" sz="1800" b="1" dirty="0" smtClean="0">
                <a:solidFill>
                  <a:srgbClr val="FF0000"/>
                </a:solidFill>
                <a:latin typeface="Times New Roman" panose="02020603050405020304" pitchFamily="18" charset="0"/>
                <a:cs typeface="Times New Roman" panose="02020603050405020304" pitchFamily="18" charset="0"/>
              </a:rPr>
              <a:t>0</a:t>
            </a:r>
            <a:r>
              <a:rPr lang="ru-RU" sz="1800" b="1" dirty="0" smtClean="0">
                <a:solidFill>
                  <a:srgbClr val="FF0000"/>
                </a:solidFill>
                <a:latin typeface="Times New Roman" panose="02020603050405020304" pitchFamily="18" charset="0"/>
                <a:cs typeface="Times New Roman" panose="02020603050405020304" pitchFamily="18" charset="0"/>
              </a:rPr>
              <a:t> года</a:t>
            </a:r>
            <a:r>
              <a:rPr lang="en-US" sz="1800" b="1" dirty="0" smtClean="0">
                <a:solidFill>
                  <a:srgbClr val="FF0000"/>
                </a:solidFill>
                <a:latin typeface="Times New Roman" panose="02020603050405020304" pitchFamily="18" charset="0"/>
                <a:cs typeface="Times New Roman" panose="02020603050405020304" pitchFamily="18" charset="0"/>
              </a:rPr>
              <a:t>!</a:t>
            </a:r>
            <a:r>
              <a:rPr lang="ru-RU" sz="1800" b="1" dirty="0" smtClean="0">
                <a:solidFill>
                  <a:srgbClr val="FF0000"/>
                </a:solidFill>
                <a:latin typeface="Times New Roman" panose="02020603050405020304" pitchFamily="18" charset="0"/>
                <a:cs typeface="Times New Roman" panose="02020603050405020304" pitchFamily="18" charset="0"/>
              </a:rPr>
              <a:t>  </a:t>
            </a:r>
            <a:endParaRPr lang="en-US" sz="1800" b="1" dirty="0" smtClean="0">
              <a:solidFill>
                <a:srgbClr val="FF0000"/>
              </a:solidFill>
              <a:latin typeface="Times New Roman" panose="02020603050405020304" pitchFamily="18" charset="0"/>
              <a:cs typeface="Times New Roman" panose="02020603050405020304" pitchFamily="18" charset="0"/>
            </a:endParaRP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Ежемесячно, не позднее 15 числа месяца, следующего за месяцем, в котором проведены кадровые мероприятия (прием, увольнение, перевод на другую постоянную работу, установление второй и последующей профессии или иной квалификации, отмена ранее произведенных мероприятий и другие) или подано заявление о продолжении ведения трудовой книжки либо о представлении сведений о трудовой деятельности.  </a:t>
            </a: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При представлении формы СЗВ-ТД впервые в отношении зарегистрированного лица, страхователь одновременно представляет сведения о его трудовой деятельности по состоянию на 1 января 2020 года. В случае отсутствия в течение 2020 года у зарегистрированного лица кадровых мероприятий или заявление о продолжении ведения трудовой книжки либо о представлении сведений о трудовой деятельности не подано, сведения о трудовой деятельности по состоянию на 1 января 2020 года на данное зарегистрированное лицо представляются не позднее 15 февраля 2021 года.</a:t>
            </a:r>
          </a:p>
          <a:p>
            <a:pPr marL="268354" indent="-268354" algn="ctr">
              <a:lnSpc>
                <a:spcPct val="90000"/>
              </a:lnSpc>
              <a:spcAft>
                <a:spcPct val="35000"/>
              </a:spcAft>
              <a:defRPr/>
            </a:pPr>
            <a:r>
              <a:rPr lang="ru-RU" sz="1800" b="1" dirty="0" smtClean="0">
                <a:solidFill>
                  <a:srgbClr val="FF0000"/>
                </a:solidFill>
                <a:latin typeface="Times New Roman" panose="02020603050405020304" pitchFamily="18" charset="0"/>
                <a:cs typeface="Times New Roman" panose="02020603050405020304" pitchFamily="18" charset="0"/>
              </a:rPr>
              <a:t>С 1 января 2021 года</a:t>
            </a:r>
            <a:r>
              <a:rPr lang="en-US" sz="1800" b="1" dirty="0" smtClean="0">
                <a:solidFill>
                  <a:srgbClr val="FF0000"/>
                </a:solidFill>
                <a:latin typeface="Times New Roman" panose="02020603050405020304" pitchFamily="18" charset="0"/>
                <a:cs typeface="Times New Roman" panose="02020603050405020304" pitchFamily="18" charset="0"/>
              </a:rPr>
              <a:t>!</a:t>
            </a:r>
            <a:r>
              <a:rPr lang="ru-RU" sz="1800" b="1" dirty="0" smtClean="0">
                <a:solidFill>
                  <a:srgbClr val="FF0000"/>
                </a:solidFill>
                <a:latin typeface="Times New Roman" panose="02020603050405020304" pitchFamily="18" charset="0"/>
                <a:cs typeface="Times New Roman" panose="02020603050405020304" pitchFamily="18" charset="0"/>
              </a:rPr>
              <a:t>  </a:t>
            </a:r>
            <a:endParaRPr lang="en-US" sz="1800" b="1" dirty="0" smtClean="0">
              <a:solidFill>
                <a:srgbClr val="FF0000"/>
              </a:solidFill>
              <a:latin typeface="Times New Roman" panose="02020603050405020304" pitchFamily="18" charset="0"/>
              <a:cs typeface="Times New Roman" panose="02020603050405020304" pitchFamily="18" charset="0"/>
            </a:endParaRP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ежемесячно, не позднее 15-го числа месяца, следующего за месяцем, в котором имели место перевод на другую постоянную работу установление второй и последующей профессии или иной квалификации, отмена ранее произведенных мероприятий и другие или подача зарегистрированным лицом заявления о продолжении ведения работодателем трудовой книжки на бумажном носителе либо о предоставлении ему сведений о трудовой деятельности в электронном виде;</a:t>
            </a:r>
          </a:p>
          <a:p>
            <a:pPr marL="268354" indent="-268354" algn="just">
              <a:lnSpc>
                <a:spcPct val="90000"/>
              </a:lnSpc>
              <a:spcAft>
                <a:spcPct val="35000"/>
              </a:spcAft>
              <a:buFont typeface="Wingdings" panose="05000000000000000000" pitchFamily="2" charset="2"/>
              <a:buChar char="ü"/>
              <a:defRPr/>
            </a:pPr>
            <a:r>
              <a:rPr lang="ru-RU" altLang="ru-RU" sz="1300" dirty="0" smtClean="0">
                <a:solidFill>
                  <a:srgbClr val="002060"/>
                </a:solidFill>
                <a:latin typeface="Times New Roman" pitchFamily="18" charset="0"/>
                <a:cs typeface="Times New Roman" pitchFamily="18" charset="0"/>
              </a:rPr>
              <a:t>в случаях заключения (расторжения) трудовых договоров (служебных контрактов) (прием, увольнение) форма       СЗВ-ТД представляется  не позднее рабочего дня, следующего за днем издания соответствующего приказа (распоряжения), иных решений или документов, подтверждающих оформление (прекращение) трудовых отношений. </a:t>
            </a:r>
          </a:p>
        </p:txBody>
      </p:sp>
    </p:spTree>
    <p:extLst>
      <p:ext uri="{BB962C8B-B14F-4D97-AF65-F5344CB8AC3E}">
        <p14:creationId xmlns:p14="http://schemas.microsoft.com/office/powerpoint/2010/main" xmlns="" val="4129926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19400" y="149447"/>
            <a:ext cx="6183422" cy="575909"/>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Проект формы «Сведения о трудовой деятельности  зарегистрированного лица  (СЗВ-ТД)»  </a:t>
            </a: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152400" y="843536"/>
            <a:ext cx="8839200" cy="4166614"/>
          </a:xfrm>
          <a:prstGeom prst="rect">
            <a:avLst/>
          </a:prstGeom>
          <a:noFill/>
          <a:ln w="3175">
            <a:solidFill>
              <a:schemeClr val="tx1">
                <a:lumMod val="75000"/>
                <a:lumOff val="25000"/>
              </a:schemeClr>
            </a:solidFill>
            <a:miter lim="800000"/>
            <a:headEnd/>
            <a:tailEnd/>
          </a:ln>
        </p:spPr>
      </p:pic>
    </p:spTree>
    <p:extLst>
      <p:ext uri="{BB962C8B-B14F-4D97-AF65-F5344CB8AC3E}">
        <p14:creationId xmlns:p14="http://schemas.microsoft.com/office/powerpoint/2010/main" xmlns="" val="4129926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05486"/>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СЗВ-ТД.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graphicFrame>
        <p:nvGraphicFramePr>
          <p:cNvPr id="87" name="Таблица 86"/>
          <p:cNvGraphicFramePr>
            <a:graphicFrameLocks noGrp="1"/>
          </p:cNvGraphicFramePr>
          <p:nvPr/>
        </p:nvGraphicFramePr>
        <p:xfrm>
          <a:off x="239822" y="895350"/>
          <a:ext cx="8763000" cy="4084320"/>
        </p:xfrm>
        <a:graphic>
          <a:graphicData uri="http://schemas.openxmlformats.org/drawingml/2006/table">
            <a:tbl>
              <a:tblPr bandRow="1">
                <a:tableStyleId>{BC89EF96-8CEA-46FF-86C4-4CE0E7609802}</a:tableStyleId>
              </a:tblPr>
              <a:tblGrid>
                <a:gridCol w="2057400"/>
                <a:gridCol w="6705600"/>
              </a:tblGrid>
              <a:tr h="304800">
                <a:tc>
                  <a:txBody>
                    <a:bodyPr/>
                    <a:lstStyle/>
                    <a:p>
                      <a:pPr algn="l"/>
                      <a:r>
                        <a:rPr lang="ru-RU" altLang="ru-RU" sz="900" kern="1200" dirty="0" smtClean="0">
                          <a:solidFill>
                            <a:srgbClr val="FF0000"/>
                          </a:solidFill>
                          <a:latin typeface="Times New Roman" pitchFamily="18" charset="0"/>
                          <a:ea typeface="+mn-ea"/>
                          <a:cs typeface="Times New Roman" pitchFamily="18" charset="0"/>
                        </a:rPr>
                        <a:t>Регистрационный номер в ПФР</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регистрационный номер страхователя, присвоенный ему при регистрации в качестве страхователя по обязательному пенсионному страхованию (12 цифр по формату XXX-XXX-XXXXXX).</a:t>
                      </a:r>
                    </a:p>
                  </a:txBody>
                  <a:tcPr anchor="b"/>
                </a:tc>
              </a:tr>
              <a:tr h="65532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Работодатель (наименование)</a:t>
                      </a:r>
                    </a:p>
                  </a:txBody>
                  <a:tcPr anchor="ctr">
                    <a:no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наименование организации в соответствии с учредительными документами (допускается наименование в латинской транскрипции),  наименование отделения иностранной организации, осуществляющей деятельность на территории Российской Федерации, обособленного подразделения. При представлении сведений   индивидуальным предпринимателем, адвокатом, нотариусом, занимающимся частной практикой, главой крестьянского (фермерского) хозяйства,  указывается его фамилия, имя, отчество (полностью, без сокращений) в соответствии с документом, удостоверяющим личность.</a:t>
                      </a:r>
                    </a:p>
                  </a:txBody>
                  <a:tcPr anchor="b">
                    <a:noFill/>
                  </a:tcPr>
                </a:tc>
              </a:tr>
              <a:tr h="89154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ИНН</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идентификационный номер налогоплательщика (далее – ИНН).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Для юридического лица, образованного в соответствии с законодательством Российской Федерации, ИНН указывается в соответствии со свидетельством о постановке на учет в налоговом органе по месту нахождения на территории Российской Федерации.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Для физического лица ИНН указывается в соответствии со свидетельством о постановке на учет в налоговом органе физического лица по месту жительства на территории Российской Федерации.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В поле «ИНН», состоящем из 12 знакомест, показатель ИНН плательщика, имеющий десять знаков, записывается в первых десяти знакоместах, в двух последних ставится прочерк.</a:t>
                      </a:r>
                    </a:p>
                  </a:txBody>
                  <a:tcPr anchor="b"/>
                </a:tc>
              </a:tr>
              <a:tr h="73152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КПП</a:t>
                      </a:r>
                    </a:p>
                  </a:txBody>
                  <a:tcPr anchor="ctr">
                    <a:no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код причины постановки на учет по месту нахождения организации (далее – КПП) в соответствии со свидетельством о постановке на учет в налоговом органе юридического лица, образованного в соответствии с законодательством Российской Федерации, по месту нахождения на территории Российской Федерации.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КПП по месту нахождения обособленного подразделения указывается в соответствии с уведомлением о постановке на учет в налоговом органе юридического лица, образованного в соответствии с законодательством Российской Федерации, по месту нахождения обособленного подразделения на территории Российской Федерации.</a:t>
                      </a:r>
                    </a:p>
                  </a:txBody>
                  <a:tcPr anchor="b">
                    <a:noFill/>
                  </a:tcPr>
                </a:tc>
              </a:tr>
              <a:tr h="32004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СНИЛС</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страховой номер индивидуального лицевого счета зарегистрированного лица, в отношении которого представляется форма СЗВ-ТД (11 цифр по формату ХХХ-ХХХ-ХХХ-ХХ</a:t>
                      </a:r>
                      <a:r>
                        <a:rPr lang="ru-RU" altLang="ru-RU" sz="800" kern="1200" baseline="0" dirty="0" smtClean="0">
                          <a:solidFill>
                            <a:srgbClr val="002060"/>
                          </a:solidFill>
                          <a:latin typeface="Arial" pitchFamily="34" charset="0"/>
                          <a:ea typeface="+mn-ea"/>
                          <a:cs typeface="Arial" pitchFamily="34" charset="0"/>
                        </a:rPr>
                        <a:t> </a:t>
                      </a:r>
                      <a:r>
                        <a:rPr lang="ru-RU" altLang="ru-RU" sz="800" kern="1200" dirty="0" smtClean="0">
                          <a:solidFill>
                            <a:srgbClr val="002060"/>
                          </a:solidFill>
                          <a:latin typeface="Arial" pitchFamily="34" charset="0"/>
                          <a:ea typeface="+mn-ea"/>
                          <a:cs typeface="Arial" pitchFamily="34" charset="0"/>
                        </a:rPr>
                        <a:t>или ХХХ-ХХХ-ХХХ ХХ).</a:t>
                      </a:r>
                    </a:p>
                  </a:txBody>
                  <a:tcPr anchor="b"/>
                </a:tc>
              </a:tr>
              <a:tr h="35478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Фамилия, Имя, Отчество</a:t>
                      </a:r>
                    </a:p>
                  </a:txBody>
                  <a:tcPr anchor="ctr">
                    <a:no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Заполняются в именительном падеже полностью, без сокращений или замены имени и отчества инициалами.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В строке  «Фамилия»  указывается фамилия зарегистрированного лица (здесь и далее указывается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В строке «Имя» указывается имя зарегистрированного лица  (здесь и далее указывается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В строке «Отчество» указывается отчество зарегистрированного лица (здесь и далее указывается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Строки «Фамилия» и (или) «Имя» обязательны для заполнения.</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Данные, указанные в вышеперечисленных строках, должны соответствовать данным, указанным в документе, подтверждающем регистрацию в системе индивидуального (персонифицированного) учета Пенсионного фонда  Российской Федерации.</a:t>
                      </a:r>
                    </a:p>
                  </a:txBody>
                  <a:tcPr anchor="b">
                    <a:noFill/>
                  </a:tcPr>
                </a:tc>
              </a:tr>
            </a:tbl>
          </a:graphicData>
        </a:graphic>
      </p:graphicFrame>
    </p:spTree>
    <p:extLst>
      <p:ext uri="{BB962C8B-B14F-4D97-AF65-F5344CB8AC3E}">
        <p14:creationId xmlns:p14="http://schemas.microsoft.com/office/powerpoint/2010/main" xmlns="" val="4129926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05486"/>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СЗВ-ТД.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6"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7"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8"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5"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3"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9"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6"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9"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5"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Прямоугольник 55">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7" name="Прямоугольник 56">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8" name="Прямоугольник 57">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graphicFrame>
        <p:nvGraphicFramePr>
          <p:cNvPr id="59" name="Таблица 58"/>
          <p:cNvGraphicFramePr>
            <a:graphicFrameLocks noGrp="1"/>
          </p:cNvGraphicFramePr>
          <p:nvPr/>
        </p:nvGraphicFramePr>
        <p:xfrm>
          <a:off x="228600" y="971550"/>
          <a:ext cx="8763000" cy="3688419"/>
        </p:xfrm>
        <a:graphic>
          <a:graphicData uri="http://schemas.openxmlformats.org/drawingml/2006/table">
            <a:tbl>
              <a:tblPr bandRow="1">
                <a:tableStyleId>{BC89EF96-8CEA-46FF-86C4-4CE0E7609802}</a:tableStyleId>
              </a:tblPr>
              <a:tblGrid>
                <a:gridCol w="1741378"/>
                <a:gridCol w="7021622"/>
              </a:tblGrid>
              <a:tr h="1034627">
                <a:tc>
                  <a:txBody>
                    <a:bodyPr/>
                    <a:lstStyle/>
                    <a:p>
                      <a:pPr algn="l"/>
                      <a:r>
                        <a:rPr lang="ru-RU" altLang="ru-RU" sz="900" kern="1200" dirty="0" smtClean="0">
                          <a:solidFill>
                            <a:srgbClr val="FF0000"/>
                          </a:solidFill>
                          <a:latin typeface="Times New Roman" pitchFamily="18" charset="0"/>
                          <a:ea typeface="+mn-ea"/>
                          <a:cs typeface="Times New Roman" pitchFamily="18" charset="0"/>
                        </a:rPr>
                        <a:t>Подано заявление о продолжении ведения трудовой книжки</a:t>
                      </a:r>
                    </a:p>
                    <a:p>
                      <a:pPr algn="l"/>
                      <a:endParaRPr lang="ru-RU" altLang="ru-RU" sz="500" kern="1200" dirty="0" smtClean="0">
                        <a:solidFill>
                          <a:srgbClr val="FF0000"/>
                        </a:solidFill>
                        <a:latin typeface="Times New Roman" pitchFamily="18" charset="0"/>
                        <a:ea typeface="+mn-ea"/>
                        <a:cs typeface="Times New Roman" pitchFamily="18" charset="0"/>
                      </a:endParaRPr>
                    </a:p>
                    <a:p>
                      <a:pPr algn="l"/>
                      <a:r>
                        <a:rPr lang="ru-RU" altLang="ru-RU" sz="900" kern="1200" dirty="0" smtClean="0">
                          <a:solidFill>
                            <a:srgbClr val="FF0000"/>
                          </a:solidFill>
                          <a:latin typeface="Times New Roman" pitchFamily="18" charset="0"/>
                          <a:ea typeface="+mn-ea"/>
                          <a:cs typeface="Times New Roman" pitchFamily="18" charset="0"/>
                        </a:rPr>
                        <a:t>Подано заявление о представлении сведений о трудовой деятельности</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При представлении сведений о подаче зарегистрированным лицом заявления о продолжении ведения трудовой книжки, в строке «Подано заявление о продолжении ведения трудовой книжки» должна быть заполнена дата подачи заявления в формате ДД.ММ.ГГГГ.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При необходимости представления корректирующей даты подачи зарегистрированным лицом заявления о продолжении ведения трудовой книжки, представляется новая форма СЗВ-ТД и в строке «Подано заявление о продолжении ведения трудовой книжки» заполняется новая дата подачи заявления. Для отмены сведений о подаче заявления о продолжении трудовой книжки, в строке «Подано заявление о продолжении ведения трудовой книжки» указывается ранее указанная дата и в поле «Признак отмены» проставляется знак «X».</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Аналогичные  правила действуют для заполнения  строки - Подано заявление о представлении сведений о трудовой деятельности</a:t>
                      </a:r>
                    </a:p>
                  </a:txBody>
                  <a:tcPr anchor="b"/>
                </a:tc>
              </a:tr>
              <a:tr h="350181">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Сведения об отчетном периоде</a:t>
                      </a:r>
                    </a:p>
                  </a:txBody>
                  <a:tcPr anchor="ctr">
                    <a:no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Раздел «Отчетный период» заполняется при ежемесячном представлении формы СЗВ-ТД.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Номер месяца календарного года указывается в формате ММ. Календарный год, за который представляется форма СЗВ-ТД, должен быть указан в формате ГГГГ и иметь значение равное или больше «2020».</a:t>
                      </a:r>
                    </a:p>
                  </a:txBody>
                  <a:tcPr anchor="b">
                    <a:noFill/>
                  </a:tcPr>
                </a:tc>
              </a:tr>
              <a:tr h="47752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Признак отмены мероприятия</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В случае если требуется отменить запись в ранее представленных страхователем сведениях о трудовой деятельности по зарегистрированному лицу, страхователем представляется форма СЗВ-ТД, заполненная в полном соответствии с первоначальными сведениями, которые требуется отменить, при этом  в графе «Признак отмены мероприятия» проставляется знак «X».</a:t>
                      </a:r>
                    </a:p>
                  </a:txBody>
                  <a:tcPr anchor="b"/>
                </a:tc>
              </a:tr>
              <a:tr h="382016">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Дата (число, месяц, год) приема, перевода, увольнения</a:t>
                      </a:r>
                    </a:p>
                  </a:txBody>
                  <a:tcPr anchor="ctr">
                    <a:noFill/>
                  </a:tcP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дата кадрового мероприятия в формате ДД.ММ.ГГГГ.</a:t>
                      </a:r>
                    </a:p>
                  </a:txBody>
                  <a:tcPr anchor="b">
                    <a:noFill/>
                  </a:tcPr>
                </a:tc>
              </a:tr>
              <a:tr h="1337056">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Вид мероприятия (прием, перевод, увольнение)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solidFill>
                            <a:srgbClr val="002060"/>
                          </a:solidFill>
                          <a:latin typeface="Arial" pitchFamily="34" charset="0"/>
                          <a:ea typeface="+mn-ea"/>
                          <a:cs typeface="Arial" pitchFamily="34" charset="0"/>
                        </a:rPr>
                        <a:t>Указывается наименование кадрового мероприятия в соответствии с Классификатором вида мероприятий:</a:t>
                      </a:r>
                    </a:p>
                    <a:p>
                      <a:pPr marL="0" marR="0" indent="0" algn="just" defTabSz="914400" eaLnBrk="1" fontAlgn="auto" latinLnBrk="0" hangingPunct="1">
                        <a:lnSpc>
                          <a:spcPct val="100000"/>
                        </a:lnSpc>
                        <a:spcBef>
                          <a:spcPts val="0"/>
                        </a:spcBef>
                        <a:spcAft>
                          <a:spcPts val="0"/>
                        </a:spcAft>
                        <a:buClrTx/>
                        <a:buSzTx/>
                        <a:buFontTx/>
                        <a:buNone/>
                        <a:tabLst/>
                        <a:defRPr/>
                      </a:pPr>
                      <a:endParaRPr lang="ru-RU" altLang="ru-RU" sz="800" kern="1200" dirty="0" smtClean="0">
                        <a:solidFill>
                          <a:srgbClr val="002060"/>
                        </a:solidFill>
                        <a:latin typeface="Arial" pitchFamily="34" charset="0"/>
                        <a:ea typeface="+mn-ea"/>
                        <a:cs typeface="Arial" pitchFamily="34" charset="0"/>
                      </a:endParaRPr>
                    </a:p>
                  </a:txBody>
                  <a:tcPr/>
                </a:tc>
              </a:tr>
            </a:tbl>
          </a:graphicData>
        </a:graphic>
      </p:graphicFrame>
      <p:pic>
        <p:nvPicPr>
          <p:cNvPr id="1035" name="Picture 11"/>
          <p:cNvPicPr>
            <a:picLocks noChangeAspect="1" noChangeArrowheads="1"/>
          </p:cNvPicPr>
          <p:nvPr/>
        </p:nvPicPr>
        <p:blipFill>
          <a:blip r:embed="rId2" cstate="print"/>
          <a:srcRect/>
          <a:stretch>
            <a:fillRect/>
          </a:stretch>
        </p:blipFill>
        <p:spPr bwMode="auto">
          <a:xfrm>
            <a:off x="2057400" y="3544238"/>
            <a:ext cx="6858000" cy="93251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105486"/>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СЗВ-ТД.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graphicFrame>
        <p:nvGraphicFramePr>
          <p:cNvPr id="58" name="Таблица 57"/>
          <p:cNvGraphicFramePr>
            <a:graphicFrameLocks noGrp="1"/>
          </p:cNvGraphicFramePr>
          <p:nvPr/>
        </p:nvGraphicFramePr>
        <p:xfrm>
          <a:off x="239822" y="941070"/>
          <a:ext cx="8763000" cy="3916680"/>
        </p:xfrm>
        <a:graphic>
          <a:graphicData uri="http://schemas.openxmlformats.org/drawingml/2006/table">
            <a:tbl>
              <a:tblPr bandRow="1">
                <a:tableStyleId>{BC89EF96-8CEA-46FF-86C4-4CE0E7609802}</a:tableStyleId>
              </a:tblPr>
              <a:tblGrid>
                <a:gridCol w="1817578"/>
                <a:gridCol w="6945422"/>
              </a:tblGrid>
              <a:tr h="38100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Должность, профессия, специальность, квалификация, структурное подразделение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Указывается наименование должности (работы), специальности, профессии с указанием квалификации и наименование структурного подразделения (если условие о работе в конкретном структурном подразделении включено в трудовой договор).</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Записи о наименовании должности (работы), специальности, профессии с указанием квалификации заполняются в соответствии со штатным расписанием работодателя. В случае, если в соответствии с федеральными законами с выполнением работ по определенным должностям, специальностям или профессиям связано предоставление льгот либо наличие ограничений, то наименование этих должностей, специальностей или профессий и квалификационные требования к ним должны соответствовать наименованиям и требованиям, предусмотренным соответствующими квалификационными справочниками или соответствующим положениям профессиональных стандартов или реестров соответствующих должностей.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Установление работнику второй и последующей профессии, специальности или иной квалификации заполняется с указанием разрядов, классов или иных категорий этих профессий, специальностей или уровней квалификации.</a:t>
                      </a:r>
                    </a:p>
                  </a:txBody>
                  <a:tcPr anchor="b"/>
                </a:tc>
              </a:tr>
              <a:tr h="51816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Вид поручаемой работы</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Указывается кодовое обозначение занятия, соответствующее занимаемой должности (профессии), виду трудовой деятельности, осуществляемой на рабочем месте при исполнении трудовых функций (работ, обязанностей), состоящее из пяти цифровых знаков в формате «ХХХХ Х» (где первые 4 знака – код занятий, пятый знак – контрольное число) в соответствии со справочником «ОК 010-2014 (МСКЗ-08). Общероссийский классификатор занятий» (принят и введен в действие Приказом Федерального агентства по техническому регулированию и метрологии от 12.12.2014 № 2020-ст).</a:t>
                      </a:r>
                      <a:endParaRPr lang="ru-RU" altLang="ru-RU" sz="800" kern="1200" dirty="0" smtClean="0">
                        <a:solidFill>
                          <a:srgbClr val="002060"/>
                        </a:solidFill>
                        <a:latin typeface="Arial" pitchFamily="34" charset="0"/>
                        <a:ea typeface="+mn-ea"/>
                        <a:cs typeface="Arial" pitchFamily="34" charset="0"/>
                      </a:endParaRPr>
                    </a:p>
                  </a:txBody>
                  <a:tcPr anchor="b"/>
                </a:tc>
              </a:tr>
              <a:tr h="28956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Статья, пункт Трудового кодекса РФ, федерального закона, причины при увольнении</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Указывается статья, пункт Трудового кодекса Российской Федерации или иного федерального закона, являющаяся  основанием для увольнения.</a:t>
                      </a:r>
                      <a:endParaRPr lang="ru-RU" altLang="ru-RU" sz="800" kern="1200" dirty="0" smtClean="0">
                        <a:solidFill>
                          <a:srgbClr val="002060"/>
                        </a:solidFill>
                        <a:latin typeface="Arial" pitchFamily="34" charset="0"/>
                        <a:ea typeface="+mn-ea"/>
                        <a:cs typeface="Arial" pitchFamily="34" charset="0"/>
                      </a:endParaRPr>
                    </a:p>
                  </a:txBody>
                  <a:tcPr anchor="b"/>
                </a:tc>
              </a:tr>
              <a:tr h="45720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Подраздел «Основание»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Указываются данные документа, подтверждающего оформление (прекращение) трудовых отношений (приема, перевода, приостановления, увольнения и т.д.) – наименование документа, дата и номер документа (приказа (распоряжения), иного решения или документа страхователя). Дата указывается в формате ДД.ММ.ГГГГ.</a:t>
                      </a:r>
                      <a:r>
                        <a:rPr lang="ru-RU" altLang="ru-RU" sz="800" kern="1200" baseline="0" dirty="0" smtClean="0">
                          <a:latin typeface="Arial" pitchFamily="34" charset="0"/>
                          <a:cs typeface="Arial" pitchFamily="34" charset="0"/>
                        </a:rPr>
                        <a:t> </a:t>
                      </a:r>
                      <a:r>
                        <a:rPr lang="ru-RU" altLang="ru-RU" sz="800" kern="1200" dirty="0" smtClean="0">
                          <a:latin typeface="Arial" pitchFamily="34" charset="0"/>
                          <a:cs typeface="Arial" pitchFamily="34" charset="0"/>
                        </a:rPr>
                        <a:t>Номер приказа (распоряжения), или иного документа указывается  без указания знака «№».</a:t>
                      </a:r>
                      <a:endParaRPr lang="ru-RU" altLang="ru-RU" sz="800" kern="1200" dirty="0" smtClean="0">
                        <a:solidFill>
                          <a:srgbClr val="002060"/>
                        </a:solidFill>
                        <a:latin typeface="Arial" pitchFamily="34" charset="0"/>
                        <a:ea typeface="+mn-ea"/>
                        <a:cs typeface="Arial" pitchFamily="34" charset="0"/>
                      </a:endParaRPr>
                    </a:p>
                  </a:txBody>
                  <a:tcPr anchor="b"/>
                </a:tc>
              </a:tr>
              <a:tr h="213360">
                <a:tc gridSpan="2">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Если за время работы зарегистрированного лица наименование страхователя изменяется, то об этом отдельной строкой в графе «Вид мероприятия»  раздела «Сведения о трудовой деятельности зарегистрированного лица»  указывается «Переименование».</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В графе «Дата (число, месяц, год) приема, перевода, увольнения» указывается дата, с которой произошло изменение наименования страхователя в формате ДД.ММ.ГГГГ.</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В графе «Должность, профессия, специальность, квалификация, структурное подразделение» указывается, что «старое наименование страхователя» с конкретного числа переименовано в «новое наименование страхователя».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800" kern="1200" dirty="0" smtClean="0">
                          <a:latin typeface="Arial" pitchFamily="34" charset="0"/>
                          <a:cs typeface="Arial" pitchFamily="34" charset="0"/>
                        </a:rPr>
                        <a:t>В графах подраздела «Основание»  указываются реквизиты приказов (распоряжений), иных решений или документов, подтверждающих изменение наименования страхователя.</a:t>
                      </a:r>
                      <a:endParaRPr lang="ru-RU" altLang="ru-RU" sz="800" kern="1200" dirty="0" smtClean="0">
                        <a:solidFill>
                          <a:srgbClr val="002060"/>
                        </a:solidFill>
                        <a:latin typeface="Arial" pitchFamily="34" charset="0"/>
                        <a:ea typeface="+mn-ea"/>
                        <a:cs typeface="Arial" pitchFamily="34" charset="0"/>
                      </a:endParaRPr>
                    </a:p>
                  </a:txBody>
                  <a:tcPr anchor="ctr"/>
                </a:tc>
                <a:tc hMerge="1">
                  <a:txBody>
                    <a:bodyPr/>
                    <a:lstStyle/>
                    <a:p>
                      <a:pPr marL="0" marR="0" indent="0" algn="just" defTabSz="914400" eaLnBrk="1" fontAlgn="auto" latinLnBrk="0" hangingPunct="1">
                        <a:lnSpc>
                          <a:spcPct val="100000"/>
                        </a:lnSpc>
                        <a:spcBef>
                          <a:spcPts val="0"/>
                        </a:spcBef>
                        <a:spcAft>
                          <a:spcPts val="0"/>
                        </a:spcAft>
                        <a:buClrTx/>
                        <a:buSzTx/>
                        <a:buFontTx/>
                        <a:buNone/>
                        <a:tabLst/>
                        <a:defRPr/>
                      </a:pPr>
                      <a:endParaRPr lang="ru-RU" altLang="ru-RU" sz="800" kern="1200" dirty="0" smtClean="0">
                        <a:solidFill>
                          <a:srgbClr val="002060"/>
                        </a:solidFill>
                        <a:latin typeface="Arial" pitchFamily="34" charset="0"/>
                        <a:ea typeface="+mn-ea"/>
                        <a:cs typeface="Arial" pitchFamily="34" charset="0"/>
                      </a:endParaRPr>
                    </a:p>
                  </a:txBody>
                  <a:tcPr anchor="b">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57150"/>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СЗВ-ТД.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59" name="TextBox 58"/>
          <p:cNvSpPr txBox="1"/>
          <p:nvPr/>
        </p:nvSpPr>
        <p:spPr>
          <a:xfrm>
            <a:off x="381000" y="666750"/>
            <a:ext cx="8534400" cy="492443"/>
          </a:xfrm>
          <a:prstGeom prst="rect">
            <a:avLst/>
          </a:prstGeom>
          <a:noFill/>
        </p:spPr>
        <p:txBody>
          <a:bodyPr wrap="square" rtlCol="0">
            <a:spAutoFit/>
          </a:bodyPr>
          <a:lstStyle/>
          <a:p>
            <a:r>
              <a:rPr lang="ru-RU" sz="1300" b="1" dirty="0" smtClean="0"/>
              <a:t> </a:t>
            </a:r>
            <a:r>
              <a:rPr lang="ru-RU" sz="1200" b="1" dirty="0"/>
              <a:t>«ОК 010-2014 (МСКЗ-08). Общероссийский классификатор занятий</a:t>
            </a:r>
            <a:r>
              <a:rPr lang="ru-RU" sz="1200" b="1" dirty="0" smtClean="0"/>
              <a:t>» </a:t>
            </a:r>
            <a:r>
              <a:rPr lang="en-US" sz="1200" b="1" dirty="0" smtClean="0"/>
              <a:t>(</a:t>
            </a:r>
            <a:r>
              <a:rPr lang="ru-RU" sz="1200" b="1" dirty="0" smtClean="0"/>
              <a:t>принят и введен в действие Приказом Федерального агентства по техническому регулированию и метрологии от 12.12.2014 № 2020-ст). Пример</a:t>
            </a:r>
            <a:endParaRPr lang="ru-RU" sz="1200" b="1" dirty="0"/>
          </a:p>
        </p:txBody>
      </p:sp>
      <p:pic>
        <p:nvPicPr>
          <p:cNvPr id="1027" name="Picture 3"/>
          <p:cNvPicPr>
            <a:picLocks noChangeAspect="1" noChangeArrowheads="1"/>
          </p:cNvPicPr>
          <p:nvPr/>
        </p:nvPicPr>
        <p:blipFill>
          <a:blip r:embed="rId2" cstate="print"/>
          <a:srcRect/>
          <a:stretch>
            <a:fillRect/>
          </a:stretch>
        </p:blipFill>
        <p:spPr bwMode="auto">
          <a:xfrm>
            <a:off x="323850" y="1143000"/>
            <a:ext cx="8591550" cy="39433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209551"/>
            <a:ext cx="6124960" cy="391243"/>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СЗВ-ТД. Правила проверки</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60" name="Прямоугольник 59">
            <a:extLst>
              <a:ext uri="{FF2B5EF4-FFF2-40B4-BE49-F238E27FC236}">
                <a16:creationId xmlns:a16="http://schemas.microsoft.com/office/drawing/2014/main" xmlns="" id="{7904F62B-609C-42B1-8A66-89849B463EF8}"/>
              </a:ext>
            </a:extLst>
          </p:cNvPr>
          <p:cNvSpPr/>
          <p:nvPr/>
        </p:nvSpPr>
        <p:spPr>
          <a:xfrm>
            <a:off x="3807292" y="2148180"/>
            <a:ext cx="184731" cy="307303"/>
          </a:xfrm>
          <a:prstGeom prst="rect">
            <a:avLst/>
          </a:prstGeom>
        </p:spPr>
        <p:txBody>
          <a:bodyPr wrap="square">
            <a:spAutoFit/>
          </a:bodyPr>
          <a:lstStyle/>
          <a:p>
            <a:endParaRPr lang="ru-RU" b="1" dirty="0">
              <a:solidFill>
                <a:srgbClr val="1A75BD"/>
              </a:solidFill>
            </a:endParaRPr>
          </a:p>
        </p:txBody>
      </p:sp>
      <p:graphicFrame>
        <p:nvGraphicFramePr>
          <p:cNvPr id="61" name="Таблица 60">
            <a:extLst>
              <a:ext uri="{FF2B5EF4-FFF2-40B4-BE49-F238E27FC236}">
                <a16:creationId xmlns:a16="http://schemas.microsoft.com/office/drawing/2014/main" xmlns="" id="{4B11D083-5A75-4804-B4B3-3EB5187E28B9}"/>
              </a:ext>
            </a:extLst>
          </p:cNvPr>
          <p:cNvGraphicFramePr>
            <a:graphicFrameLocks noGrp="1"/>
          </p:cNvGraphicFramePr>
          <p:nvPr/>
        </p:nvGraphicFramePr>
        <p:xfrm>
          <a:off x="1210379" y="930289"/>
          <a:ext cx="7019221" cy="3507119"/>
        </p:xfrm>
        <a:graphic>
          <a:graphicData uri="http://schemas.openxmlformats.org/drawingml/2006/table">
            <a:tbl>
              <a:tblPr firstCol="1" bandRow="1">
                <a:tableStyleId>{5C22544A-7EE6-4342-B048-85BDC9FD1C3A}</a:tableStyleId>
              </a:tblPr>
              <a:tblGrid>
                <a:gridCol w="7019221">
                  <a:extLst>
                    <a:ext uri="{9D8B030D-6E8A-4147-A177-3AD203B41FA5}">
                      <a16:colId xmlns:a16="http://schemas.microsoft.com/office/drawing/2014/main" xmlns="" val="1460345420"/>
                    </a:ext>
                  </a:extLst>
                </a:gridCol>
              </a:tblGrid>
              <a:tr h="492528">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Проверка файла на корректность заполнения </a:t>
                      </a:r>
                      <a:r>
                        <a:rPr lang="en-US" sz="2000" b="0" dirty="0">
                          <a:solidFill>
                            <a:schemeClr val="tx1"/>
                          </a:solidFill>
                          <a:effectLst/>
                          <a:latin typeface="Times New Roman" pitchFamily="18" charset="0"/>
                          <a:cs typeface="Times New Roman" pitchFamily="18" charset="0"/>
                        </a:rPr>
                        <a:t>XML</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2764832866"/>
                  </a:ext>
                </a:extLst>
              </a:tr>
              <a:tr h="404402">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Проверка файла на соответствие </a:t>
                      </a:r>
                      <a:r>
                        <a:rPr lang="en-US" sz="2000" b="0" dirty="0">
                          <a:solidFill>
                            <a:schemeClr val="tx1"/>
                          </a:solidFill>
                          <a:effectLst/>
                          <a:latin typeface="Times New Roman" pitchFamily="18" charset="0"/>
                          <a:cs typeface="Times New Roman" pitchFamily="18" charset="0"/>
                        </a:rPr>
                        <a:t>XSD</a:t>
                      </a:r>
                      <a:r>
                        <a:rPr lang="ru-RU" sz="2000" b="0" dirty="0">
                          <a:solidFill>
                            <a:schemeClr val="tx1"/>
                          </a:solidFill>
                          <a:effectLst/>
                          <a:latin typeface="Times New Roman" pitchFamily="18" charset="0"/>
                          <a:cs typeface="Times New Roman" pitchFamily="18" charset="0"/>
                        </a:rPr>
                        <a:t>-схеме</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851207405"/>
                  </a:ext>
                </a:extLst>
              </a:tr>
              <a:tr h="601415">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Проверка файла на уникальность значений СНИЛС</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2208344270"/>
                  </a:ext>
                </a:extLst>
              </a:tr>
              <a:tr h="599986">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Проверка корректности электронной подписи</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132173442"/>
                  </a:ext>
                </a:extLst>
              </a:tr>
              <a:tr h="808802">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Проверки по БД страхователя (</a:t>
                      </a:r>
                      <a:r>
                        <a:rPr lang="ru-RU" sz="2000" b="0" dirty="0" err="1">
                          <a:solidFill>
                            <a:schemeClr val="tx1"/>
                          </a:solidFill>
                          <a:effectLst/>
                          <a:latin typeface="Times New Roman" pitchFamily="18" charset="0"/>
                          <a:cs typeface="Times New Roman" pitchFamily="18" charset="0"/>
                        </a:rPr>
                        <a:t>Регномер</a:t>
                      </a:r>
                      <a:r>
                        <a:rPr lang="ru-RU" sz="2000" b="0" dirty="0">
                          <a:solidFill>
                            <a:schemeClr val="tx1"/>
                          </a:solidFill>
                          <a:effectLst/>
                          <a:latin typeface="Times New Roman" pitchFamily="18" charset="0"/>
                          <a:cs typeface="Times New Roman" pitchFamily="18" charset="0"/>
                        </a:rPr>
                        <a:t>, ИНН, КПП)</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3415243400"/>
                  </a:ext>
                </a:extLst>
              </a:tr>
              <a:tr h="599986">
                <a:tc>
                  <a:txBody>
                    <a:bodyPr/>
                    <a:lstStyle/>
                    <a:p>
                      <a:pPr marL="457200" indent="-457200">
                        <a:spcBef>
                          <a:spcPts val="200"/>
                        </a:spcBef>
                        <a:spcAft>
                          <a:spcPts val="0"/>
                        </a:spcAft>
                        <a:buFont typeface="Arial" panose="020B0604020202020204" pitchFamily="34" charset="0"/>
                        <a:buChar char="•"/>
                      </a:pPr>
                      <a:r>
                        <a:rPr lang="ru-RU" sz="2000" b="0" dirty="0">
                          <a:solidFill>
                            <a:schemeClr val="tx1"/>
                          </a:solidFill>
                          <a:effectLst/>
                          <a:latin typeface="Times New Roman" pitchFamily="18" charset="0"/>
                          <a:cs typeface="Times New Roman" pitchFamily="18" charset="0"/>
                        </a:rPr>
                        <a:t>Проверки по БД сведений о ЗЛ</a:t>
                      </a:r>
                      <a:r>
                        <a:rPr lang="en-US" sz="2000" b="0" dirty="0">
                          <a:solidFill>
                            <a:schemeClr val="tx1"/>
                          </a:solidFill>
                          <a:effectLst/>
                          <a:latin typeface="Times New Roman" pitchFamily="18" charset="0"/>
                          <a:cs typeface="Times New Roman" pitchFamily="18" charset="0"/>
                        </a:rPr>
                        <a:t> (</a:t>
                      </a:r>
                      <a:r>
                        <a:rPr lang="ru-RU" sz="2000" b="0" dirty="0">
                          <a:solidFill>
                            <a:schemeClr val="tx1"/>
                          </a:solidFill>
                          <a:effectLst/>
                          <a:latin typeface="Times New Roman" pitchFamily="18" charset="0"/>
                          <a:cs typeface="Times New Roman" pitchFamily="18" charset="0"/>
                        </a:rPr>
                        <a:t>ФИО-СНИЛС)</a:t>
                      </a:r>
                      <a:endParaRPr lang="ru-RU" sz="2000" b="0" dirty="0">
                        <a:solidFill>
                          <a:schemeClr val="tx1"/>
                        </a:solidFill>
                        <a:effectLst/>
                        <a:latin typeface="Times New Roman" pitchFamily="18" charset="0"/>
                        <a:ea typeface="Calibri" panose="020F0502020204030204" pitchFamily="34" charset="0"/>
                        <a:cs typeface="Times New Roman" pitchFamily="18" charset="0"/>
                      </a:endParaRPr>
                    </a:p>
                  </a:txBody>
                  <a:tcPr marL="58643" marR="58643" marT="0" marB="0" anchor="ctr">
                    <a:solidFill>
                      <a:schemeClr val="accent1">
                        <a:lumMod val="20000"/>
                        <a:lumOff val="80000"/>
                      </a:schemeClr>
                    </a:solidFill>
                  </a:tcPr>
                </a:tc>
                <a:extLst>
                  <a:ext uri="{0D108BD9-81ED-4DB2-BD59-A6C34878D82A}">
                    <a16:rowId xmlns:a16="http://schemas.microsoft.com/office/drawing/2014/main" xmlns="" val="2130445426"/>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877862" y="149447"/>
            <a:ext cx="6124960" cy="791352"/>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Проект </a:t>
            </a:r>
            <a:r>
              <a:rPr lang="ru-RU" sz="1400" kern="1200" cap="all" spc="70" dirty="0" err="1" smtClean="0">
                <a:solidFill>
                  <a:srgbClr val="FFFFFF"/>
                </a:solidFill>
                <a:latin typeface="Times New Roman" pitchFamily="18" charset="0"/>
                <a:cs typeface="Times New Roman" pitchFamily="18" charset="0"/>
              </a:rPr>
              <a:t>ФОРМы</a:t>
            </a:r>
            <a:r>
              <a:rPr lang="ru-RU" sz="1400" kern="1200" cap="all" spc="70" dirty="0" smtClean="0">
                <a:solidFill>
                  <a:srgbClr val="FFFFFF"/>
                </a:solidFill>
                <a:latin typeface="Times New Roman" pitchFamily="18" charset="0"/>
                <a:cs typeface="Times New Roman" pitchFamily="18" charset="0"/>
              </a:rPr>
              <a:t> </a:t>
            </a:r>
            <a:r>
              <a:rPr lang="ru-RU" sz="1400" kern="1200" cap="all" spc="70" dirty="0" err="1" smtClean="0">
                <a:solidFill>
                  <a:srgbClr val="FFFFFF"/>
                </a:solidFill>
                <a:latin typeface="Times New Roman" pitchFamily="18" charset="0"/>
                <a:cs typeface="Times New Roman" pitchFamily="18" charset="0"/>
              </a:rPr>
              <a:t>СЗи-ТД</a:t>
            </a:r>
            <a:r>
              <a:rPr lang="ru-RU" sz="1400" kern="1200" cap="all" spc="70" dirty="0" smtClean="0">
                <a:solidFill>
                  <a:srgbClr val="FFFFFF"/>
                </a:solidFill>
                <a:latin typeface="Times New Roman" pitchFamily="18" charset="0"/>
                <a:cs typeface="Times New Roman" pitchFamily="18" charset="0"/>
              </a:rPr>
              <a:t> - ДЛЯ ПОЛУЧЕНИЯ ГРАЖДАНИНОМ СВЕДЕНИЙ О ТРУДОВОЙ ДЕЯТЕЛЬНОСТИ</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pic>
        <p:nvPicPr>
          <p:cNvPr id="82" name="Picture 3"/>
          <p:cNvPicPr>
            <a:picLocks noChangeAspect="1" noChangeArrowheads="1"/>
          </p:cNvPicPr>
          <p:nvPr/>
        </p:nvPicPr>
        <p:blipFill>
          <a:blip r:embed="rId3" cstate="print"/>
          <a:srcRect/>
          <a:stretch>
            <a:fillRect/>
          </a:stretch>
        </p:blipFill>
        <p:spPr bwMode="auto">
          <a:xfrm>
            <a:off x="316022" y="1047750"/>
            <a:ext cx="8686800" cy="3943350"/>
          </a:xfrm>
          <a:prstGeom prst="rect">
            <a:avLst/>
          </a:prstGeom>
          <a:noFill/>
          <a:ln w="3175">
            <a:solidFill>
              <a:schemeClr val="tx1">
                <a:lumMod val="75000"/>
                <a:lumOff val="25000"/>
              </a:schemeClr>
            </a:solidFill>
            <a:miter lim="800000"/>
            <a:headEnd/>
            <a:tailEnd/>
          </a:ln>
        </p:spPr>
      </p:pic>
    </p:spTree>
    <p:extLst>
      <p:ext uri="{BB962C8B-B14F-4D97-AF65-F5344CB8AC3E}">
        <p14:creationId xmlns:p14="http://schemas.microsoft.com/office/powerpoint/2010/main" xmlns="" val="4129926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133350"/>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a:t>
            </a:r>
            <a:r>
              <a:rPr lang="ru-RU" sz="1600" kern="1200" cap="all" spc="70" dirty="0" err="1" smtClean="0">
                <a:solidFill>
                  <a:srgbClr val="FFFFFF"/>
                </a:solidFill>
                <a:latin typeface="Times New Roman" pitchFamily="18" charset="0"/>
                <a:cs typeface="Times New Roman" pitchFamily="18" charset="0"/>
              </a:rPr>
              <a:t>СЗи-ТД</a:t>
            </a:r>
            <a:r>
              <a:rPr lang="ru-RU" sz="1600" kern="1200" cap="all" spc="70" dirty="0" smtClean="0">
                <a:solidFill>
                  <a:srgbClr val="FFFFFF"/>
                </a:solidFill>
                <a:latin typeface="Times New Roman" pitchFamily="18" charset="0"/>
                <a:cs typeface="Times New Roman" pitchFamily="18" charset="0"/>
              </a:rPr>
              <a:t>.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graphicFrame>
        <p:nvGraphicFramePr>
          <p:cNvPr id="58" name="Таблица 57"/>
          <p:cNvGraphicFramePr>
            <a:graphicFrameLocks noGrp="1"/>
          </p:cNvGraphicFramePr>
          <p:nvPr/>
        </p:nvGraphicFramePr>
        <p:xfrm>
          <a:off x="239822" y="1047751"/>
          <a:ext cx="8763000" cy="3305583"/>
        </p:xfrm>
        <a:graphic>
          <a:graphicData uri="http://schemas.openxmlformats.org/drawingml/2006/table">
            <a:tbl>
              <a:tblPr bandRow="1">
                <a:tableStyleId>{BC89EF96-8CEA-46FF-86C4-4CE0E7609802}</a:tableStyleId>
              </a:tblPr>
              <a:tblGrid>
                <a:gridCol w="2198578"/>
                <a:gridCol w="6564422"/>
              </a:tblGrid>
              <a:tr h="748857">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Фамилия, Имя, Отчество</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Фамилия, Имя, Отчество, заполняются в именительном падеже.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В поле  «Фамилия»  указывается фамилия зарегистрированного лица (здесь и далее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В поле «Имя» указывается имя зарегистрированного лица (здесь и далее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В поле «Отчество» указывается  отчество зарегистрированного лица (здесь и далее при наличии).</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Поля «Фамилия» и (или) «Имя» обязательны для заполнения.</a:t>
                      </a:r>
                    </a:p>
                  </a:txBody>
                  <a:tcPr anchor="b"/>
                </a:tc>
              </a:tr>
              <a:tr h="220252">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СНИЛС</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страховой номер индивидуального лицевого счета.</a:t>
                      </a:r>
                    </a:p>
                  </a:txBody>
                  <a:tcPr anchor="b"/>
                </a:tc>
              </a:tr>
              <a:tr h="220252">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Дата рождения</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дата рождения зарегистрированного лица.</a:t>
                      </a:r>
                    </a:p>
                  </a:txBody>
                  <a:tcPr anchor="b"/>
                </a:tc>
              </a:tr>
              <a:tr h="352403">
                <a:tc gridSpan="2">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Данные, указанные в вышеперечисленных полях, соответствуют данным, указанным в документе, подтверждающем регистрацию в системе  индивидуального (персонифицированного) учета Пенсионного фонда Российской Федерации.</a:t>
                      </a:r>
                    </a:p>
                  </a:txBody>
                  <a:tcPr anchor="ctr"/>
                </a:tc>
                <a:tc hMerge="1">
                  <a:txBody>
                    <a:bodyPr/>
                    <a:lstStyle/>
                    <a:p>
                      <a:endParaRPr lang="ru-RU"/>
                    </a:p>
                  </a:txBody>
                  <a:tcPr/>
                </a:tc>
              </a:tr>
              <a:tr h="881009">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Работодатель (наименование)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наименование организации в соответствии с учредительными документами (допускается наименование в латинской транскрипции), наименование отделения иностранной организации, осуществляющей деятельность на территории Российской Федерации, обособленного подразделения.  При представлении сведений   индивидуальным предпринимателем, адвокатом, нотариусом, занимающимся частной практикой, главой крестьянского (фермерского)  хозяйства,  указывается его фамилия, имя, отчество (полностью, без сокращений) в соответствии с документом, удостоверяющим личность.</a:t>
                      </a:r>
                    </a:p>
                  </a:txBody>
                  <a:tcPr anchor="b"/>
                </a:tc>
              </a:tr>
              <a:tr h="352403">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Дата (число, месяц, год) приема, перевода, приостановления, увольнения</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
                      </a:r>
                      <a:br>
                        <a:rPr lang="ru-RU" altLang="ru-RU" sz="900" kern="1200" dirty="0" smtClean="0">
                          <a:solidFill>
                            <a:srgbClr val="002060"/>
                          </a:solidFill>
                          <a:latin typeface="Arial" pitchFamily="34" charset="0"/>
                          <a:ea typeface="+mn-ea"/>
                          <a:cs typeface="Arial" pitchFamily="34" charset="0"/>
                        </a:rPr>
                      </a:br>
                      <a:r>
                        <a:rPr lang="ru-RU" altLang="ru-RU" sz="900" kern="1200" dirty="0" smtClean="0">
                          <a:solidFill>
                            <a:srgbClr val="002060"/>
                          </a:solidFill>
                          <a:latin typeface="Arial" pitchFamily="34" charset="0"/>
                          <a:ea typeface="+mn-ea"/>
                          <a:cs typeface="Arial" pitchFamily="34" charset="0"/>
                        </a:rPr>
                        <a:t>Указывается дата кадрового мероприятия в формате ДД.ММ.ГГГГ.</a:t>
                      </a:r>
                    </a:p>
                  </a:txBody>
                  <a:tcPr anchor="b"/>
                </a:tc>
              </a:tr>
              <a:tr h="425223">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Вид мероприятия (прием, перевод, приостановление, увольнение)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произошедшее кадровое мероприятие.</a:t>
                      </a:r>
                    </a:p>
                  </a:txBody>
                  <a:tcPr anchor="b"/>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575909"/>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ОСНОВНЫЕ ПОЛОЖЕНИЯ ТРУДОВОГО КОДЕКСА РФ</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152401" y="819150"/>
            <a:ext cx="8850422" cy="4381131"/>
          </a:xfrm>
          <a:prstGeom prst="rect">
            <a:avLst/>
          </a:prstGeom>
        </p:spPr>
        <p:txBody>
          <a:bodyPr wrap="square" lIns="71561" tIns="35780" rIns="71561" bIns="35780">
            <a:spAutoFit/>
          </a:bodyPr>
          <a:lstStyle/>
          <a:p>
            <a:pPr marL="268354" indent="-268354" algn="just">
              <a:buFont typeface="Wingdings" panose="05000000000000000000" pitchFamily="2" charset="2"/>
              <a:buChar char="ü"/>
              <a:defRPr/>
            </a:pPr>
            <a:r>
              <a:rPr lang="ru-RU" altLang="ru-RU" b="1" dirty="0" smtClean="0">
                <a:solidFill>
                  <a:srgbClr val="002060"/>
                </a:solidFill>
                <a:latin typeface="Times New Roman" pitchFamily="18" charset="0"/>
                <a:cs typeface="Times New Roman" pitchFamily="18" charset="0"/>
              </a:rPr>
              <a:t>Сведения о трудовой деятельности работника </a:t>
            </a:r>
            <a:r>
              <a:rPr lang="ru-RU" altLang="ru-RU" dirty="0" smtClean="0">
                <a:solidFill>
                  <a:srgbClr val="002060"/>
                </a:solidFill>
                <a:latin typeface="Times New Roman" pitchFamily="18" charset="0"/>
                <a:cs typeface="Times New Roman" pitchFamily="18" charset="0"/>
              </a:rPr>
              <a:t>(ст. 66.1) – работодатель формирует в электронном виде основную информацию о трудовой деятельности и трудовом стаже каждого работника и представляет ее в порядке, установленном законодательством РФ об индивидуальном (персонифицированном) учете, для хранения в информационных ресурсах ПФР;</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В сведения о трудовой деятельности включаются</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информация о работнике, месте его работы, его трудовой функции, переводах работника на другую постоянную работу, об увольнении работника с указанием основания и причины прекращения трудового договора, другая предусмотренная Трудовым Кодексом , иным федеральным законом информация</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a:p>
            <a:pPr marL="268354" indent="-268354" algn="just">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При заключении трудового договора лицо, поступающее на работу, предъявляет работодателю сведения о трудовой деятельности вместе с трудовой книжкой или взамен ее. Сведения о трудовой деятельности могут использоваться также для исчисления трудового стажа работника, внесения записей в его трудовую книжку (в случаях, если на работника ведется трудовая книжка) и осуществления других целей в соответствии с законами и иными нормативными правовыми актами Российской Федерации;</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Работодатель обязан предоставить работнику (за исключением случаев, если на работника ведется трудовая книжка) сведения о трудовой деятельности за период работы у данного работодателя по его заявлению – в период работы не позднее трех рабочих дней со дня подачи этого заявления, при  увольнении - в день прекращения трудового договора;</a:t>
            </a:r>
          </a:p>
        </p:txBody>
      </p:sp>
    </p:spTree>
    <p:extLst>
      <p:ext uri="{BB962C8B-B14F-4D97-AF65-F5344CB8AC3E}">
        <p14:creationId xmlns:p14="http://schemas.microsoft.com/office/powerpoint/2010/main" xmlns="" val="41299268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105486"/>
            <a:ext cx="6124960" cy="637464"/>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Проект формы </a:t>
            </a:r>
            <a:r>
              <a:rPr lang="ru-RU" sz="1600" kern="1200" cap="all" spc="70" dirty="0" err="1" smtClean="0">
                <a:solidFill>
                  <a:srgbClr val="FFFFFF"/>
                </a:solidFill>
                <a:latin typeface="Times New Roman" pitchFamily="18" charset="0"/>
                <a:cs typeface="Times New Roman" pitchFamily="18" charset="0"/>
              </a:rPr>
              <a:t>СЗи-ТД</a:t>
            </a:r>
            <a:r>
              <a:rPr lang="ru-RU" sz="1600" kern="1200" cap="all" spc="70" dirty="0" smtClean="0">
                <a:solidFill>
                  <a:srgbClr val="FFFFFF"/>
                </a:solidFill>
                <a:latin typeface="Times New Roman" pitchFamily="18" charset="0"/>
                <a:cs typeface="Times New Roman" pitchFamily="18" charset="0"/>
              </a:rPr>
              <a:t>. Перечень реквизитов и порядок их заполнения </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graphicFrame>
        <p:nvGraphicFramePr>
          <p:cNvPr id="58" name="Таблица 57"/>
          <p:cNvGraphicFramePr>
            <a:graphicFrameLocks noGrp="1"/>
          </p:cNvGraphicFramePr>
          <p:nvPr/>
        </p:nvGraphicFramePr>
        <p:xfrm>
          <a:off x="239822" y="880110"/>
          <a:ext cx="8763000" cy="3749040"/>
        </p:xfrm>
        <a:graphic>
          <a:graphicData uri="http://schemas.openxmlformats.org/drawingml/2006/table">
            <a:tbl>
              <a:tblPr bandRow="1">
                <a:tableStyleId>{BC89EF96-8CEA-46FF-86C4-4CE0E7609802}</a:tableStyleId>
              </a:tblPr>
              <a:tblGrid>
                <a:gridCol w="2350978"/>
                <a:gridCol w="6412022"/>
              </a:tblGrid>
              <a:tr h="428776">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Должность, профессия, специальность, квалификация, структурное подразделение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наименование должности (работы), специальности, профессии с указанием квалификации и</a:t>
                      </a:r>
                      <a:r>
                        <a:rPr lang="ru-RU" altLang="ru-RU" sz="900" kern="1200" baseline="0" dirty="0" smtClean="0">
                          <a:solidFill>
                            <a:srgbClr val="002060"/>
                          </a:solidFill>
                          <a:latin typeface="Arial" pitchFamily="34" charset="0"/>
                          <a:ea typeface="+mn-ea"/>
                          <a:cs typeface="Arial" pitchFamily="34" charset="0"/>
                        </a:rPr>
                        <a:t> </a:t>
                      </a:r>
                      <a:r>
                        <a:rPr lang="ru-RU" altLang="ru-RU" sz="900" kern="1200" dirty="0" smtClean="0">
                          <a:solidFill>
                            <a:srgbClr val="002060"/>
                          </a:solidFill>
                          <a:latin typeface="Arial" pitchFamily="34" charset="0"/>
                          <a:ea typeface="+mn-ea"/>
                          <a:cs typeface="Arial" pitchFamily="34" charset="0"/>
                        </a:rPr>
                        <a:t>структурного подразделения работодателя.</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Записи о наименовании должности (работы), специальности, профессии с указанием квалификации отражаются в соответствии со штатным расписанием работодателя. В случае, если в соответствии с федеральными законами с выполнением работ по определенным должностям, специальностям или профессиям связано предоставление льгот либо наличие ограничений, то наименование этих должностей, специальностей или профессий и квалификационные требования к ним должны соответствовать наименованиям и требованиям, предусмотренным соответствующими квалификационными справочниками.</a:t>
                      </a:r>
                    </a:p>
                  </a:txBody>
                  <a:tcPr anchor="b"/>
                </a:tc>
              </a:tr>
              <a:tr h="381000">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Статья, пункт Трудового кодекса РФ, федерального закона, причины при увольнении</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Указывается статья, пункт Трудового кодекса Российской Федерации или иного федерального закона, являющиеся основанием для увольнения.</a:t>
                      </a:r>
                    </a:p>
                  </a:txBody>
                  <a:tcPr anchor="b"/>
                </a:tc>
              </a:tr>
              <a:tr h="774248">
                <a:tc>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FF0000"/>
                          </a:solidFill>
                          <a:latin typeface="Times New Roman" pitchFamily="18" charset="0"/>
                          <a:ea typeface="+mn-ea"/>
                          <a:cs typeface="Times New Roman" pitchFamily="18" charset="0"/>
                        </a:rPr>
                        <a:t>Подраздел «Основание»</a:t>
                      </a:r>
                    </a:p>
                  </a:txBody>
                  <a:tcPr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Указываются данные документа основания проведения мероприятия (приема, перевода, приостановления, увольнения и т.д.) – наименование документа (приказ, распоряжение, иное решение работодателя,  и т.п.), дата и номер документа (приказа, распоряжения,  иного решения работодателя и т.п.), согласно которому работник принят на работу (переведен, уволен или произведено установление второй и последующей профессии, иной квалификации и т.д.).</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Дата указывается в формате ДД.ММ.ГГГГ. </a:t>
                      </a:r>
                    </a:p>
                    <a:p>
                      <a:pPr marL="0" marR="0" indent="0" algn="just"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Номер приказа (распоряжения, или иного документа) указывается  без указания знака «№». </a:t>
                      </a:r>
                    </a:p>
                  </a:txBody>
                  <a:tcPr anchor="b"/>
                </a:tc>
              </a:tr>
              <a:tr h="180823">
                <a:tc gridSpan="2">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Документ по форме СЗИ-ТД заверяется подписью руководителя или доверенного лица и печатью организации (при наличии). Страхователь (работодатель), не являющийся юридическим лицом, заверяет входящие документы личной подписью. Позиции «Наименование должности руководителя», «Расшифровка подписи» (указывается Ф.И.О. полностью) обязательны к заполнению.</a:t>
                      </a:r>
                    </a:p>
                    <a:p>
                      <a:pPr marL="0" marR="0" indent="0" algn="l" defTabSz="914400" eaLnBrk="1" fontAlgn="auto" latinLnBrk="0" hangingPunct="1">
                        <a:lnSpc>
                          <a:spcPct val="100000"/>
                        </a:lnSpc>
                        <a:spcBef>
                          <a:spcPts val="0"/>
                        </a:spcBef>
                        <a:spcAft>
                          <a:spcPts val="0"/>
                        </a:spcAft>
                        <a:buClrTx/>
                        <a:buSzTx/>
                        <a:buFontTx/>
                        <a:buNone/>
                        <a:tabLst/>
                        <a:defRPr/>
                      </a:pPr>
                      <a:r>
                        <a:rPr lang="ru-RU" altLang="ru-RU" sz="900" kern="1200" dirty="0" smtClean="0">
                          <a:solidFill>
                            <a:srgbClr val="002060"/>
                          </a:solidFill>
                          <a:latin typeface="Arial" pitchFamily="34" charset="0"/>
                          <a:ea typeface="+mn-ea"/>
                          <a:cs typeface="Arial" pitchFamily="34" charset="0"/>
                        </a:rPr>
                        <a:t>В случае, если документ СЗИ-ТД формируется по запросу зарегистрированного лица в Личном кабинете на сайте Пенсионного фонда Российской Федерации или через Единый портал государственных услуг, документ подписывается квалифицированной  электронной подписью уполномоченного лица.</a:t>
                      </a:r>
                    </a:p>
                  </a:txBody>
                  <a:tcPr anchor="ctr"/>
                </a:tc>
                <a:tc hMerge="1">
                  <a:txBody>
                    <a:bodyPr/>
                    <a:lstStyle/>
                    <a:p>
                      <a:pPr marL="0" marR="0" indent="0" algn="just" defTabSz="914400" eaLnBrk="1" fontAlgn="auto" latinLnBrk="0" hangingPunct="1">
                        <a:lnSpc>
                          <a:spcPct val="100000"/>
                        </a:lnSpc>
                        <a:spcBef>
                          <a:spcPts val="0"/>
                        </a:spcBef>
                        <a:spcAft>
                          <a:spcPts val="0"/>
                        </a:spcAft>
                        <a:buClrTx/>
                        <a:buSzTx/>
                        <a:buFontTx/>
                        <a:buNone/>
                        <a:tabLst/>
                        <a:defRPr/>
                      </a:pPr>
                      <a:endParaRPr lang="ru-RU" altLang="ru-RU" sz="800" kern="1200" dirty="0" smtClean="0">
                        <a:solidFill>
                          <a:srgbClr val="002060"/>
                        </a:solidFill>
                        <a:latin typeface="Arial" pitchFamily="34" charset="0"/>
                        <a:ea typeface="+mn-ea"/>
                        <a:cs typeface="Arial" pitchFamily="34" charset="0"/>
                      </a:endParaRPr>
                    </a:p>
                  </a:txBody>
                  <a:tcPr anchor="b"/>
                </a:tc>
              </a:tr>
              <a:tr h="180823">
                <a:tc gridSpan="2">
                  <a:txBody>
                    <a:bodyPr/>
                    <a:lstStyle/>
                    <a:p>
                      <a:pPr marL="0" marR="0" indent="0" algn="l" defTabSz="914400" eaLnBrk="1" fontAlgn="auto" latinLnBrk="0" hangingPunct="1">
                        <a:lnSpc>
                          <a:spcPct val="100000"/>
                        </a:lnSpc>
                        <a:spcBef>
                          <a:spcPts val="0"/>
                        </a:spcBef>
                        <a:spcAft>
                          <a:spcPts val="0"/>
                        </a:spcAft>
                        <a:buClrTx/>
                        <a:buSzTx/>
                        <a:buFontTx/>
                        <a:buNone/>
                        <a:tabLst/>
                        <a:defRPr/>
                      </a:pPr>
                      <a:r>
                        <a:rPr lang="ru-RU" altLang="ru-RU" sz="900" b="1" kern="1200" dirty="0" smtClean="0">
                          <a:solidFill>
                            <a:srgbClr val="002060"/>
                          </a:solidFill>
                          <a:latin typeface="Arial" pitchFamily="34" charset="0"/>
                          <a:ea typeface="+mn-ea"/>
                          <a:cs typeface="Arial" pitchFamily="34" charset="0"/>
                        </a:rPr>
                        <a:t>ПРИ ЗАПОЛНЕНИИ ФОРМЫ РАБОТОДАТЕЛЕМ УКАЗЫВАЮТСЯ ПЕРИОДЫ ТРУДОВОЙ ДЕЯТЕЛЬНОСТИ У ДАННОГО РАБОТОДАТЕЛЯ!</a:t>
                      </a:r>
                    </a:p>
                  </a:txBody>
                  <a:tcPr anchor="ctr"/>
                </a:tc>
                <a:tc hMerge="1">
                  <a:txBody>
                    <a:bodyPr/>
                    <a:lstStyle/>
                    <a:p>
                      <a:endParaRPr lang="ru-RU"/>
                    </a:p>
                  </a:txBody>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5"/>
          <p:cNvSpPr txBox="1">
            <a:spLocks noGrp="1"/>
          </p:cNvSpPr>
          <p:nvPr>
            <p:ph type="title"/>
          </p:nvPr>
        </p:nvSpPr>
        <p:spPr>
          <a:xfrm>
            <a:off x="2877862" y="209551"/>
            <a:ext cx="6124960" cy="391243"/>
          </a:xfrm>
          <a:prstGeom prst="rect">
            <a:avLst/>
          </a:prstGeom>
          <a:solidFill>
            <a:srgbClr val="537CAD"/>
          </a:solidFill>
        </p:spPr>
        <p:txBody>
          <a:bodyPr vert="horz" wrap="square" lIns="0" tIns="143619" rIns="0" bIns="0" rtlCol="0">
            <a:spAutoFit/>
          </a:bodyPr>
          <a:lstStyle/>
          <a:p>
            <a:pPr marL="283759" algn="l" rtl="0">
              <a:spcBef>
                <a:spcPts val="1131"/>
              </a:spcBef>
            </a:pPr>
            <a:r>
              <a:rPr lang="ru-RU" sz="1600" kern="1200" cap="all" spc="70" dirty="0" smtClean="0">
                <a:solidFill>
                  <a:srgbClr val="FFFFFF"/>
                </a:solidFill>
                <a:latin typeface="Times New Roman" pitchFamily="18" charset="0"/>
                <a:cs typeface="Times New Roman" pitchFamily="18" charset="0"/>
              </a:rPr>
              <a:t>                         Технология обмена</a:t>
            </a:r>
            <a:endParaRPr sz="1600" kern="1200" cap="all" spc="70" dirty="0">
              <a:solidFill>
                <a:srgbClr val="FFFFFF"/>
              </a:solidFill>
              <a:latin typeface="Times New Roman" pitchFamily="18" charset="0"/>
              <a:cs typeface="Times New Roman" pitchFamily="18" charset="0"/>
            </a:endParaRPr>
          </a:p>
        </p:txBody>
      </p:sp>
      <p:sp>
        <p:nvSpPr>
          <p:cNvPr id="5"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6"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7"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9"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0"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1"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2"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3"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14"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5"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6"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7"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8"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19"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0"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1"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22"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3"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4"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5"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6"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7"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8"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29"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0"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1"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2"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3"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6"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7"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38"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0"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2"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3"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4"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5"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2"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54"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Прямоугольник 54">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56" name="Прямоугольник 55">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57" name="Прямоугольник 56">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pic>
        <p:nvPicPr>
          <p:cNvPr id="58" name="Рисунок 57" descr="Изображение выглядит как объект&#10;&#10;Автоматически созданное описание">
            <a:extLst>
              <a:ext uri="{FF2B5EF4-FFF2-40B4-BE49-F238E27FC236}">
                <a16:creationId xmlns:a16="http://schemas.microsoft.com/office/drawing/2014/main" xmlns="" id="{720547F3-8AC5-494E-9D85-F373865CC155}"/>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447800" y="819150"/>
            <a:ext cx="6477000" cy="40386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133350"/>
            <a:ext cx="6059800" cy="637464"/>
          </a:xfrm>
          <a:prstGeom prst="rect">
            <a:avLst/>
          </a:prstGeom>
          <a:solidFill>
            <a:srgbClr val="537CAD"/>
          </a:solidFill>
        </p:spPr>
        <p:txBody>
          <a:bodyPr vert="horz" wrap="square" lIns="0" tIns="143619" rIns="0" bIns="0" rtlCol="0">
            <a:spAutoFit/>
          </a:bodyPr>
          <a:lstStyle/>
          <a:p>
            <a:pPr marL="283759" rtl="0">
              <a:spcBef>
                <a:spcPts val="1131"/>
              </a:spcBef>
            </a:pPr>
            <a:r>
              <a:rPr lang="ru-RU" sz="1600" kern="1200" cap="all" spc="70" dirty="0" smtClean="0">
                <a:solidFill>
                  <a:srgbClr val="FFFFFF"/>
                </a:solidFill>
                <a:latin typeface="Times New Roman" pitchFamily="18" charset="0"/>
                <a:cs typeface="Times New Roman" pitchFamily="18" charset="0"/>
              </a:rPr>
              <a:t>Отчетность страхователей в ПФР в 20</a:t>
            </a:r>
            <a:r>
              <a:rPr lang="en-US" sz="1600" kern="1200" cap="all" spc="70" dirty="0" smtClean="0">
                <a:solidFill>
                  <a:srgbClr val="FFFFFF"/>
                </a:solidFill>
                <a:latin typeface="Times New Roman" pitchFamily="18" charset="0"/>
                <a:cs typeface="Times New Roman" pitchFamily="18" charset="0"/>
              </a:rPr>
              <a:t>20</a:t>
            </a:r>
            <a:r>
              <a:rPr lang="ru-RU" sz="1600" kern="1200" cap="all" spc="70" dirty="0" smtClean="0">
                <a:solidFill>
                  <a:srgbClr val="FFFFFF"/>
                </a:solidFill>
                <a:latin typeface="Times New Roman" pitchFamily="18" charset="0"/>
                <a:cs typeface="Times New Roman" pitchFamily="18" charset="0"/>
              </a:rPr>
              <a:t> году</a:t>
            </a:r>
            <a:r>
              <a:rPr lang="en-US" sz="1600" kern="1200" cap="all" spc="70" dirty="0" smtClean="0">
                <a:solidFill>
                  <a:srgbClr val="FFFFFF"/>
                </a:solidFill>
                <a:latin typeface="Times New Roman" pitchFamily="18" charset="0"/>
                <a:cs typeface="Times New Roman" pitchFamily="18" charset="0"/>
              </a:rPr>
              <a:t/>
            </a:r>
            <a:br>
              <a:rPr lang="en-US" sz="1600" kern="1200" cap="all" spc="70" dirty="0" smtClean="0">
                <a:solidFill>
                  <a:srgbClr val="FFFFFF"/>
                </a:solidFill>
                <a:latin typeface="Times New Roman" pitchFamily="18" charset="0"/>
                <a:cs typeface="Times New Roman" pitchFamily="18" charset="0"/>
              </a:rPr>
            </a:br>
            <a:endParaRPr sz="16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152401" y="819150"/>
            <a:ext cx="8850422" cy="4381131"/>
          </a:xfrm>
          <a:prstGeom prst="rect">
            <a:avLst/>
          </a:prstGeom>
        </p:spPr>
        <p:txBody>
          <a:bodyPr wrap="square" lIns="71561" tIns="35780" rIns="71561" bIns="35780">
            <a:spAutoFit/>
          </a:bodyPr>
          <a:lstStyle/>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СЗВ-М</a:t>
            </a:r>
            <a:r>
              <a:rPr lang="ru-RU" altLang="ru-RU" b="1" dirty="0" smtClean="0">
                <a:solidFill>
                  <a:srgbClr val="002060"/>
                </a:solidFill>
                <a:latin typeface="Times New Roman" pitchFamily="18" charset="0"/>
                <a:cs typeface="Times New Roman" pitchFamily="18" charset="0"/>
              </a:rPr>
              <a:t> - ежемесячно не позднее 15 числа месяца </a:t>
            </a:r>
            <a:r>
              <a:rPr lang="ru-RU" altLang="ru-RU" dirty="0" smtClean="0">
                <a:solidFill>
                  <a:srgbClr val="002060"/>
                </a:solidFill>
                <a:latin typeface="Times New Roman" pitchFamily="18" charset="0"/>
                <a:cs typeface="Times New Roman" pitchFamily="18" charset="0"/>
              </a:rPr>
              <a:t>следующего за отчетным периодом — месяцем представляются сведения о факте работы; </a:t>
            </a:r>
          </a:p>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СЗВ-СТАЖ</a:t>
            </a:r>
            <a:r>
              <a:rPr lang="ru-RU" altLang="ru-RU" b="1" dirty="0" smtClean="0">
                <a:solidFill>
                  <a:srgbClr val="002060"/>
                </a:solidFill>
                <a:latin typeface="Times New Roman" pitchFamily="18" charset="0"/>
                <a:cs typeface="Times New Roman" pitchFamily="18" charset="0"/>
              </a:rPr>
              <a:t> - ежегодно не позднее 1 марта года</a:t>
            </a:r>
            <a:r>
              <a:rPr lang="ru-RU" altLang="ru-RU" dirty="0" smtClean="0">
                <a:solidFill>
                  <a:srgbClr val="002060"/>
                </a:solidFill>
                <a:latin typeface="Times New Roman" pitchFamily="18" charset="0"/>
                <a:cs typeface="Times New Roman" pitchFamily="18" charset="0"/>
              </a:rPr>
              <a:t>, следующего за отчетным годом (за исключением случаев, если иные сроки предусмотрены настоящим Федеральным законом), представляются о каждом работающем у него застрахованном лице (включая лиц, заключивших договоры гражданско-правового характера, на вознаграждения по которым в соответствии с законодательством Российской Федерации о налогах и сборах начисляются страховые взносы) сведения о периодах работы, в том числе  документы, подтверждающие право ЗЛ на досрочное назначение пенсии по старости. </a:t>
            </a:r>
            <a:endParaRPr lang="en-US" altLang="ru-RU" dirty="0" smtClean="0">
              <a:solidFill>
                <a:srgbClr val="002060"/>
              </a:solidFill>
              <a:latin typeface="Times New Roman" pitchFamily="18" charset="0"/>
              <a:cs typeface="Times New Roman" pitchFamily="18" charset="0"/>
            </a:endParaRPr>
          </a:p>
          <a:p>
            <a:pPr marL="268354" indent="-268354" algn="just">
              <a:defRPr/>
            </a:pPr>
            <a:r>
              <a:rPr lang="en-US" altLang="ru-RU" dirty="0" smtClean="0">
                <a:solidFill>
                  <a:srgbClr val="002060"/>
                </a:solidFill>
                <a:latin typeface="Times New Roman" pitchFamily="18" charset="0"/>
                <a:cs typeface="Times New Roman" pitchFamily="18" charset="0"/>
              </a:rPr>
              <a:t>     </a:t>
            </a:r>
            <a:r>
              <a:rPr lang="ru-RU" altLang="ru-RU" dirty="0" smtClean="0">
                <a:solidFill>
                  <a:srgbClr val="002060"/>
                </a:solidFill>
                <a:latin typeface="Times New Roman" pitchFamily="18" charset="0"/>
                <a:cs typeface="Times New Roman" pitchFamily="18" charset="0"/>
              </a:rPr>
              <a:t> </a:t>
            </a:r>
            <a:r>
              <a:rPr lang="ru-RU" altLang="ru-RU" b="1" dirty="0" smtClean="0">
                <a:solidFill>
                  <a:srgbClr val="002060"/>
                </a:solidFill>
                <a:latin typeface="Times New Roman" pitchFamily="18" charset="0"/>
                <a:cs typeface="Times New Roman" pitchFamily="18" charset="0"/>
              </a:rPr>
              <a:t>За 201</a:t>
            </a:r>
            <a:r>
              <a:rPr lang="en-US" altLang="ru-RU" b="1" dirty="0" smtClean="0">
                <a:solidFill>
                  <a:srgbClr val="002060"/>
                </a:solidFill>
                <a:latin typeface="Times New Roman" pitchFamily="18" charset="0"/>
                <a:cs typeface="Times New Roman" pitchFamily="18" charset="0"/>
              </a:rPr>
              <a:t>9</a:t>
            </a:r>
            <a:r>
              <a:rPr lang="ru-RU" altLang="ru-RU" b="1" dirty="0" smtClean="0">
                <a:solidFill>
                  <a:srgbClr val="002060"/>
                </a:solidFill>
                <a:latin typeface="Times New Roman" pitchFamily="18" charset="0"/>
                <a:cs typeface="Times New Roman" pitchFamily="18" charset="0"/>
              </a:rPr>
              <a:t> отчетный год  не позднее </a:t>
            </a:r>
            <a:r>
              <a:rPr lang="en-US" altLang="ru-RU" b="1" dirty="0" smtClean="0">
                <a:solidFill>
                  <a:srgbClr val="002060"/>
                </a:solidFill>
                <a:latin typeface="Times New Roman" pitchFamily="18" charset="0"/>
                <a:cs typeface="Times New Roman" pitchFamily="18" charset="0"/>
              </a:rPr>
              <a:t>2</a:t>
            </a:r>
            <a:r>
              <a:rPr lang="ru-RU" altLang="ru-RU" b="1" dirty="0" smtClean="0">
                <a:solidFill>
                  <a:srgbClr val="002060"/>
                </a:solidFill>
                <a:latin typeface="Times New Roman" pitchFamily="18" charset="0"/>
                <a:cs typeface="Times New Roman" pitchFamily="18" charset="0"/>
              </a:rPr>
              <a:t> марта 20</a:t>
            </a:r>
            <a:r>
              <a:rPr lang="en-US" altLang="ru-RU" b="1" dirty="0" smtClean="0">
                <a:solidFill>
                  <a:srgbClr val="002060"/>
                </a:solidFill>
                <a:latin typeface="Times New Roman" pitchFamily="18" charset="0"/>
                <a:cs typeface="Times New Roman" pitchFamily="18" charset="0"/>
              </a:rPr>
              <a:t>20</a:t>
            </a:r>
            <a:r>
              <a:rPr lang="ru-RU" altLang="ru-RU" b="1" dirty="0" smtClean="0">
                <a:solidFill>
                  <a:srgbClr val="002060"/>
                </a:solidFill>
                <a:latin typeface="Times New Roman" pitchFamily="18" charset="0"/>
                <a:cs typeface="Times New Roman" pitchFamily="18" charset="0"/>
              </a:rPr>
              <a:t> года; </a:t>
            </a:r>
          </a:p>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СЗВ-СТАЖ с типом «Назначение пенсии» </a:t>
            </a:r>
            <a:r>
              <a:rPr lang="ru-RU" altLang="ru-RU" dirty="0" smtClean="0">
                <a:solidFill>
                  <a:srgbClr val="002060"/>
                </a:solidFill>
                <a:latin typeface="Times New Roman" pitchFamily="18" charset="0"/>
                <a:cs typeface="Times New Roman" pitchFamily="18" charset="0"/>
              </a:rPr>
              <a:t>— представляется </a:t>
            </a:r>
            <a:r>
              <a:rPr lang="ru-RU" altLang="ru-RU" b="1" dirty="0" smtClean="0">
                <a:solidFill>
                  <a:srgbClr val="002060"/>
                </a:solidFill>
                <a:latin typeface="Times New Roman" pitchFamily="18" charset="0"/>
                <a:cs typeface="Times New Roman" pitchFamily="18" charset="0"/>
              </a:rPr>
              <a:t>в течении 3-х календарных дней </a:t>
            </a:r>
            <a:r>
              <a:rPr lang="ru-RU" altLang="ru-RU" dirty="0" smtClean="0">
                <a:solidFill>
                  <a:srgbClr val="002060"/>
                </a:solidFill>
                <a:latin typeface="Times New Roman" pitchFamily="18" charset="0"/>
                <a:cs typeface="Times New Roman" pitchFamily="18" charset="0"/>
              </a:rPr>
              <a:t>со дня обращения застрахованного лица к страхователю; </a:t>
            </a:r>
            <a:endParaRPr lang="en-US"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СЗВ-КОРР</a:t>
            </a:r>
            <a:r>
              <a:rPr lang="ru-RU" altLang="ru-RU" dirty="0" smtClean="0">
                <a:solidFill>
                  <a:srgbClr val="002060"/>
                </a:solidFill>
                <a:latin typeface="Times New Roman" pitchFamily="18" charset="0"/>
                <a:cs typeface="Times New Roman" pitchFamily="18" charset="0"/>
              </a:rPr>
              <a:t> с целью корректировки данных, учтенных на ИЛС на основании отчетности, ранее представленной страхователями; </a:t>
            </a:r>
            <a:endParaRPr lang="en-US"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СЗВ-ИСХ </a:t>
            </a:r>
            <a:r>
              <a:rPr lang="ru-RU" altLang="ru-RU" dirty="0" smtClean="0">
                <a:solidFill>
                  <a:srgbClr val="002060"/>
                </a:solidFill>
                <a:latin typeface="Times New Roman" pitchFamily="18" charset="0"/>
                <a:cs typeface="Times New Roman" pitchFamily="18" charset="0"/>
              </a:rPr>
              <a:t> представляется за отчетные периоды до 2016 года включительно страхователем, нарушившим законодательно установленные сроки;</a:t>
            </a:r>
          </a:p>
          <a:p>
            <a:pPr marL="268354" indent="-268354" algn="just">
              <a:buFont typeface="Wingdings" panose="05000000000000000000" pitchFamily="2" charset="2"/>
              <a:buChar char="ü"/>
              <a:defRPr/>
            </a:pPr>
            <a:r>
              <a:rPr lang="ru-RU" altLang="ru-RU" b="1" dirty="0" smtClean="0">
                <a:solidFill>
                  <a:srgbClr val="FF0000"/>
                </a:solidFill>
                <a:latin typeface="Times New Roman" pitchFamily="18" charset="0"/>
                <a:cs typeface="Times New Roman" pitchFamily="18" charset="0"/>
              </a:rPr>
              <a:t>СЗВ-ТД </a:t>
            </a:r>
            <a:r>
              <a:rPr lang="ru-RU" altLang="ru-RU" b="1" dirty="0" smtClean="0">
                <a:solidFill>
                  <a:srgbClr val="002060"/>
                </a:solidFill>
                <a:latin typeface="Times New Roman" pitchFamily="18" charset="0"/>
                <a:cs typeface="Times New Roman" pitchFamily="18" charset="0"/>
              </a:rPr>
              <a:t>- ежемесячно, не позднее 15 числа месяца, </a:t>
            </a:r>
            <a:r>
              <a:rPr lang="ru-RU" altLang="ru-RU" dirty="0" smtClean="0">
                <a:solidFill>
                  <a:srgbClr val="002060"/>
                </a:solidFill>
                <a:latin typeface="Times New Roman" pitchFamily="18" charset="0"/>
                <a:cs typeface="Times New Roman" pitchFamily="18" charset="0"/>
              </a:rPr>
              <a:t>следующего за месяцем, в котором проведены кадровые мероприятия (прием, увольнение, перевод на другую постоянную работу, установление второй и последующей профессии или иной квалификации, отмена ранее произведенных мероприятий и другие) или подано заявление о продолжении ведения трудовой книжки либо о представлении сведений о трудовой деятельности.  </a:t>
            </a:r>
          </a:p>
        </p:txBody>
      </p:sp>
    </p:spTree>
    <p:extLst>
      <p:ext uri="{BB962C8B-B14F-4D97-AF65-F5344CB8AC3E}">
        <p14:creationId xmlns:p14="http://schemas.microsoft.com/office/powerpoint/2010/main" xmlns="" val="41299268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1981200" y="4311131"/>
            <a:ext cx="6986327" cy="575909"/>
          </a:xfrm>
          <a:prstGeom prst="rect">
            <a:avLst/>
          </a:prstGeom>
          <a:solidFill>
            <a:srgbClr val="537CAD"/>
          </a:solidFill>
        </p:spPr>
        <p:txBody>
          <a:bodyPr vert="horz" wrap="square" lIns="0" tIns="143619" rIns="0" bIns="0" rtlCol="0">
            <a:spAutoFit/>
          </a:bodyPr>
          <a:lstStyle/>
          <a:p>
            <a:pPr marL="283759" algn="l">
              <a:spcBef>
                <a:spcPts val="1131"/>
              </a:spcBef>
            </a:pPr>
            <a:r>
              <a:rPr lang="ru-RU" sz="2800" kern="1200" cap="all" spc="70" dirty="0" smtClean="0">
                <a:solidFill>
                  <a:srgbClr val="FFFFFF"/>
                </a:solidFill>
                <a:latin typeface="Calibri"/>
                <a:cs typeface="Calibri"/>
              </a:rPr>
              <a:t>      </a:t>
            </a:r>
            <a:r>
              <a:rPr lang="ru-RU" sz="2400" kern="1200" spc="70" dirty="0" smtClean="0">
                <a:solidFill>
                  <a:schemeClr val="bg1"/>
                </a:solidFill>
                <a:latin typeface="Arial Nova Cond" panose="020B0604020202020204" pitchFamily="34" charset="0"/>
                <a:ea typeface="+mn-ea"/>
                <a:cs typeface="Calibri"/>
              </a:rPr>
              <a:t>ОПФР ПО РЕСПУБЛИКЕ МОРДОВИЯ</a:t>
            </a:r>
            <a:endParaRPr lang="ru-RU" sz="2400" kern="1200" spc="70" dirty="0">
              <a:solidFill>
                <a:schemeClr val="bg1"/>
              </a:solidFill>
              <a:latin typeface="Arial Nova Cond" panose="020B0604020202020204" pitchFamily="34" charset="0"/>
              <a:ea typeface="+mn-ea"/>
              <a:cs typeface="Calibri"/>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2" name="Прямоугольник 1"/>
          <p:cNvSpPr/>
          <p:nvPr/>
        </p:nvSpPr>
        <p:spPr>
          <a:xfrm>
            <a:off x="533400" y="1200150"/>
            <a:ext cx="8144893" cy="456980"/>
          </a:xfrm>
          <a:prstGeom prst="rect">
            <a:avLst/>
          </a:prstGeom>
        </p:spPr>
        <p:txBody>
          <a:bodyPr wrap="square" lIns="71561" tIns="35780" rIns="71561" bIns="35780">
            <a:spAutoFit/>
          </a:bodyPr>
          <a:lstStyle/>
          <a:p>
            <a:pPr lvl="0"/>
            <a:endParaRPr lang="ru-RU" sz="2500" dirty="0"/>
          </a:p>
        </p:txBody>
      </p:sp>
      <p:sp>
        <p:nvSpPr>
          <p:cNvPr id="83" name="object 45"/>
          <p:cNvSpPr/>
          <p:nvPr/>
        </p:nvSpPr>
        <p:spPr>
          <a:xfrm>
            <a:off x="1143000" y="1599936"/>
            <a:ext cx="960011" cy="687096"/>
          </a:xfrm>
          <a:custGeom>
            <a:avLst/>
            <a:gdLst/>
            <a:ahLst/>
            <a:cxnLst/>
            <a:rect l="l" t="t" r="r" b="b"/>
            <a:pathLst>
              <a:path w="1122679" h="1010285">
                <a:moveTo>
                  <a:pt x="445477" y="187439"/>
                </a:moveTo>
                <a:lnTo>
                  <a:pt x="0" y="0"/>
                </a:lnTo>
                <a:lnTo>
                  <a:pt x="0" y="757072"/>
                </a:lnTo>
                <a:lnTo>
                  <a:pt x="564756" y="1010234"/>
                </a:lnTo>
                <a:lnTo>
                  <a:pt x="564756" y="240995"/>
                </a:lnTo>
                <a:lnTo>
                  <a:pt x="1122222" y="0"/>
                </a:lnTo>
                <a:lnTo>
                  <a:pt x="1122222" y="108775"/>
                </a:lnTo>
              </a:path>
            </a:pathLst>
          </a:custGeom>
          <a:ln w="58102">
            <a:solidFill>
              <a:srgbClr val="1B75BC"/>
            </a:solidFill>
          </a:ln>
        </p:spPr>
        <p:txBody>
          <a:bodyPr wrap="square" lIns="0" tIns="0" rIns="0" bIns="0" rtlCol="0"/>
          <a:lstStyle/>
          <a:p>
            <a:endParaRPr/>
          </a:p>
        </p:txBody>
      </p:sp>
      <p:sp>
        <p:nvSpPr>
          <p:cNvPr id="87" name="object 46"/>
          <p:cNvSpPr/>
          <p:nvPr/>
        </p:nvSpPr>
        <p:spPr>
          <a:xfrm>
            <a:off x="1230422" y="1543648"/>
            <a:ext cx="801457" cy="136037"/>
          </a:xfrm>
          <a:custGeom>
            <a:avLst/>
            <a:gdLst/>
            <a:ahLst/>
            <a:cxnLst/>
            <a:rect l="l" t="t" r="r" b="b"/>
            <a:pathLst>
              <a:path w="937260" h="200025">
                <a:moveTo>
                  <a:pt x="0" y="4864"/>
                </a:moveTo>
                <a:lnTo>
                  <a:pt x="457657" y="199605"/>
                </a:lnTo>
                <a:lnTo>
                  <a:pt x="937209" y="0"/>
                </a:lnTo>
              </a:path>
            </a:pathLst>
          </a:custGeom>
          <a:ln w="58102">
            <a:solidFill>
              <a:srgbClr val="1B75BC"/>
            </a:solidFill>
          </a:ln>
        </p:spPr>
        <p:txBody>
          <a:bodyPr wrap="square" lIns="0" tIns="0" rIns="0" bIns="0" rtlCol="0"/>
          <a:lstStyle/>
          <a:p>
            <a:endParaRPr/>
          </a:p>
        </p:txBody>
      </p:sp>
      <p:sp>
        <p:nvSpPr>
          <p:cNvPr id="88" name="object 47"/>
          <p:cNvSpPr/>
          <p:nvPr/>
        </p:nvSpPr>
        <p:spPr>
          <a:xfrm>
            <a:off x="1712166" y="226842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89" name="object 48"/>
          <p:cNvSpPr/>
          <p:nvPr/>
        </p:nvSpPr>
        <p:spPr>
          <a:xfrm>
            <a:off x="1712166" y="219286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0" name="object 49"/>
          <p:cNvSpPr/>
          <p:nvPr/>
        </p:nvSpPr>
        <p:spPr>
          <a:xfrm>
            <a:off x="1712166" y="21173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1" name="object 50"/>
          <p:cNvSpPr/>
          <p:nvPr/>
        </p:nvSpPr>
        <p:spPr>
          <a:xfrm>
            <a:off x="1712166" y="204175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2" name="object 51"/>
          <p:cNvSpPr/>
          <p:nvPr/>
        </p:nvSpPr>
        <p:spPr>
          <a:xfrm>
            <a:off x="1712166" y="196620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3" name="object 52"/>
          <p:cNvSpPr/>
          <p:nvPr/>
        </p:nvSpPr>
        <p:spPr>
          <a:xfrm>
            <a:off x="1712166" y="189064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4" name="object 53"/>
          <p:cNvSpPr/>
          <p:nvPr/>
        </p:nvSpPr>
        <p:spPr>
          <a:xfrm>
            <a:off x="1712166" y="181509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5" name="object 54"/>
          <p:cNvSpPr/>
          <p:nvPr/>
        </p:nvSpPr>
        <p:spPr>
          <a:xfrm>
            <a:off x="1785535" y="224137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6" name="object 55"/>
          <p:cNvSpPr/>
          <p:nvPr/>
        </p:nvSpPr>
        <p:spPr>
          <a:xfrm>
            <a:off x="1785535" y="21658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7" name="object 56"/>
          <p:cNvSpPr/>
          <p:nvPr/>
        </p:nvSpPr>
        <p:spPr>
          <a:xfrm>
            <a:off x="1785535" y="209026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8" name="object 57"/>
          <p:cNvSpPr/>
          <p:nvPr/>
        </p:nvSpPr>
        <p:spPr>
          <a:xfrm>
            <a:off x="1785535" y="201470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99" name="object 58"/>
          <p:cNvSpPr/>
          <p:nvPr/>
        </p:nvSpPr>
        <p:spPr>
          <a:xfrm>
            <a:off x="1785535" y="1939157"/>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0" name="object 59"/>
          <p:cNvSpPr/>
          <p:nvPr/>
        </p:nvSpPr>
        <p:spPr>
          <a:xfrm>
            <a:off x="1785535" y="186359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1" name="object 60"/>
          <p:cNvSpPr/>
          <p:nvPr/>
        </p:nvSpPr>
        <p:spPr>
          <a:xfrm>
            <a:off x="1785535" y="178803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2" name="object 61"/>
          <p:cNvSpPr/>
          <p:nvPr/>
        </p:nvSpPr>
        <p:spPr>
          <a:xfrm>
            <a:off x="2401593" y="201428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3" name="object 62"/>
          <p:cNvSpPr/>
          <p:nvPr/>
        </p:nvSpPr>
        <p:spPr>
          <a:xfrm>
            <a:off x="1858904" y="21387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4" name="object 63"/>
          <p:cNvSpPr/>
          <p:nvPr/>
        </p:nvSpPr>
        <p:spPr>
          <a:xfrm>
            <a:off x="1858904" y="20632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5" name="object 64"/>
          <p:cNvSpPr/>
          <p:nvPr/>
        </p:nvSpPr>
        <p:spPr>
          <a:xfrm>
            <a:off x="1858904" y="19876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6" name="object 65"/>
          <p:cNvSpPr/>
          <p:nvPr/>
        </p:nvSpPr>
        <p:spPr>
          <a:xfrm>
            <a:off x="1858904" y="191210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7" name="object 66"/>
          <p:cNvSpPr/>
          <p:nvPr/>
        </p:nvSpPr>
        <p:spPr>
          <a:xfrm>
            <a:off x="2553740" y="158041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8" name="object 67"/>
          <p:cNvSpPr/>
          <p:nvPr/>
        </p:nvSpPr>
        <p:spPr>
          <a:xfrm>
            <a:off x="1858904" y="176099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09" name="object 68"/>
          <p:cNvSpPr/>
          <p:nvPr/>
        </p:nvSpPr>
        <p:spPr>
          <a:xfrm>
            <a:off x="1932262" y="218728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0" name="object 69"/>
          <p:cNvSpPr/>
          <p:nvPr/>
        </p:nvSpPr>
        <p:spPr>
          <a:xfrm>
            <a:off x="1932262" y="211173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1" name="object 70"/>
          <p:cNvSpPr/>
          <p:nvPr/>
        </p:nvSpPr>
        <p:spPr>
          <a:xfrm>
            <a:off x="1932262" y="203618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2" name="object 71"/>
          <p:cNvSpPr/>
          <p:nvPr/>
        </p:nvSpPr>
        <p:spPr>
          <a:xfrm>
            <a:off x="2334294" y="181242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3" name="object 72"/>
          <p:cNvSpPr/>
          <p:nvPr/>
        </p:nvSpPr>
        <p:spPr>
          <a:xfrm>
            <a:off x="1932262" y="188506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4" name="object 73"/>
          <p:cNvSpPr/>
          <p:nvPr/>
        </p:nvSpPr>
        <p:spPr>
          <a:xfrm>
            <a:off x="1932262" y="180951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5" name="object 74"/>
          <p:cNvSpPr/>
          <p:nvPr/>
        </p:nvSpPr>
        <p:spPr>
          <a:xfrm>
            <a:off x="1932262" y="173395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6" name="object 75"/>
          <p:cNvSpPr/>
          <p:nvPr/>
        </p:nvSpPr>
        <p:spPr>
          <a:xfrm>
            <a:off x="2254735" y="2068423"/>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7" name="object 76"/>
          <p:cNvSpPr/>
          <p:nvPr/>
        </p:nvSpPr>
        <p:spPr>
          <a:xfrm>
            <a:off x="2005632" y="2084686"/>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8" name="object 77"/>
          <p:cNvSpPr/>
          <p:nvPr/>
        </p:nvSpPr>
        <p:spPr>
          <a:xfrm>
            <a:off x="2005632" y="200912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19" name="object 78"/>
          <p:cNvSpPr/>
          <p:nvPr/>
        </p:nvSpPr>
        <p:spPr>
          <a:xfrm>
            <a:off x="2005632" y="193357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0" name="object 79"/>
          <p:cNvSpPr/>
          <p:nvPr/>
        </p:nvSpPr>
        <p:spPr>
          <a:xfrm>
            <a:off x="2467741" y="168767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1" name="object 80"/>
          <p:cNvSpPr/>
          <p:nvPr/>
        </p:nvSpPr>
        <p:spPr>
          <a:xfrm>
            <a:off x="2005632" y="178246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2" name="object 81"/>
          <p:cNvSpPr/>
          <p:nvPr/>
        </p:nvSpPr>
        <p:spPr>
          <a:xfrm>
            <a:off x="2005632" y="170691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3" name="object 82"/>
          <p:cNvSpPr/>
          <p:nvPr/>
        </p:nvSpPr>
        <p:spPr>
          <a:xfrm>
            <a:off x="2079001" y="213320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4" name="object 83"/>
          <p:cNvSpPr/>
          <p:nvPr/>
        </p:nvSpPr>
        <p:spPr>
          <a:xfrm>
            <a:off x="2079001" y="205764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5" name="object 84"/>
          <p:cNvSpPr/>
          <p:nvPr/>
        </p:nvSpPr>
        <p:spPr>
          <a:xfrm>
            <a:off x="2236176" y="192414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6" name="object 85"/>
          <p:cNvSpPr/>
          <p:nvPr/>
        </p:nvSpPr>
        <p:spPr>
          <a:xfrm>
            <a:off x="2079001" y="19065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7" name="object 86"/>
          <p:cNvSpPr/>
          <p:nvPr/>
        </p:nvSpPr>
        <p:spPr>
          <a:xfrm>
            <a:off x="2233211" y="1774125"/>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8" name="object 87"/>
          <p:cNvSpPr/>
          <p:nvPr/>
        </p:nvSpPr>
        <p:spPr>
          <a:xfrm>
            <a:off x="2352093" y="1654749"/>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29" name="object 88"/>
          <p:cNvSpPr/>
          <p:nvPr/>
        </p:nvSpPr>
        <p:spPr>
          <a:xfrm>
            <a:off x="2289813" y="16021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0" name="object 89"/>
          <p:cNvSpPr/>
          <p:nvPr/>
        </p:nvSpPr>
        <p:spPr>
          <a:xfrm>
            <a:off x="2152370" y="2106150"/>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1" name="object 90"/>
          <p:cNvSpPr/>
          <p:nvPr/>
        </p:nvSpPr>
        <p:spPr>
          <a:xfrm>
            <a:off x="2312510" y="197156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2" name="object 91"/>
          <p:cNvSpPr/>
          <p:nvPr/>
        </p:nvSpPr>
        <p:spPr>
          <a:xfrm>
            <a:off x="2152370" y="1955041"/>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3" name="object 92"/>
          <p:cNvSpPr/>
          <p:nvPr/>
        </p:nvSpPr>
        <p:spPr>
          <a:xfrm>
            <a:off x="2152370" y="187948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4" name="object 93"/>
          <p:cNvSpPr/>
          <p:nvPr/>
        </p:nvSpPr>
        <p:spPr>
          <a:xfrm>
            <a:off x="2152370" y="1803932"/>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5" name="object 94"/>
          <p:cNvSpPr/>
          <p:nvPr/>
        </p:nvSpPr>
        <p:spPr>
          <a:xfrm>
            <a:off x="2229475" y="1699948"/>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6" name="object 95"/>
          <p:cNvSpPr/>
          <p:nvPr/>
        </p:nvSpPr>
        <p:spPr>
          <a:xfrm>
            <a:off x="2152370" y="1652814"/>
            <a:ext cx="70046" cy="96306"/>
          </a:xfrm>
          <a:custGeom>
            <a:avLst/>
            <a:gdLst/>
            <a:ahLst/>
            <a:cxnLst/>
            <a:rect l="l" t="t" r="r" b="b"/>
            <a:pathLst>
              <a:path w="81914" h="141605">
                <a:moveTo>
                  <a:pt x="81457" y="0"/>
                </a:moveTo>
                <a:lnTo>
                  <a:pt x="0" y="37757"/>
                </a:lnTo>
                <a:lnTo>
                  <a:pt x="0" y="141363"/>
                </a:lnTo>
                <a:lnTo>
                  <a:pt x="81457" y="103606"/>
                </a:lnTo>
                <a:lnTo>
                  <a:pt x="81457" y="0"/>
                </a:lnTo>
                <a:close/>
              </a:path>
            </a:pathLst>
          </a:custGeom>
          <a:solidFill>
            <a:srgbClr val="EE2A7B"/>
          </a:solidFill>
        </p:spPr>
        <p:txBody>
          <a:bodyPr wrap="square" lIns="0" tIns="0" rIns="0" bIns="0" rtlCol="0"/>
          <a:lstStyle/>
          <a:p>
            <a:endParaRPr/>
          </a:p>
        </p:txBody>
      </p:sp>
      <p:sp>
        <p:nvSpPr>
          <p:cNvPr id="137" name="Прямоугольник 136">
            <a:extLst>
              <a:ext uri="{FF2B5EF4-FFF2-40B4-BE49-F238E27FC236}">
                <a16:creationId xmlns="" xmlns:a16="http://schemas.microsoft.com/office/drawing/2014/main" id="{BE7A2E08-F603-4C0B-A711-2F0371CBC16D}"/>
              </a:ext>
            </a:extLst>
          </p:cNvPr>
          <p:cNvSpPr/>
          <p:nvPr/>
        </p:nvSpPr>
        <p:spPr>
          <a:xfrm>
            <a:off x="2971800" y="1626049"/>
            <a:ext cx="5943600" cy="595479"/>
          </a:xfrm>
          <a:prstGeom prst="rect">
            <a:avLst/>
          </a:prstGeom>
        </p:spPr>
        <p:txBody>
          <a:bodyPr wrap="square" lIns="71561" tIns="35780" rIns="71561" bIns="35780">
            <a:spAutoFit/>
          </a:bodyPr>
          <a:lstStyle/>
          <a:p>
            <a:r>
              <a:rPr lang="ru-RU" sz="3400" b="1" spc="70" dirty="0" smtClean="0">
                <a:solidFill>
                  <a:srgbClr val="1A75BD"/>
                </a:solidFill>
                <a:latin typeface="Arial Nova Cond" panose="020B0604020202020204" pitchFamily="34" charset="0"/>
                <a:cs typeface="Calibri"/>
              </a:rPr>
              <a:t>Благодарю за внимание!  </a:t>
            </a:r>
            <a:endParaRPr lang="ru-RU" sz="3400" b="1" spc="70" dirty="0">
              <a:solidFill>
                <a:srgbClr val="1A75BD"/>
              </a:solidFill>
              <a:latin typeface="Arial Nova Cond"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575909"/>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ОСНОВНЫЕ ПОЛОЖЕНИЯ ТРУДОВОГО КОДЕКСА РФ</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152401" y="819150"/>
            <a:ext cx="8850422" cy="4381131"/>
          </a:xfrm>
          <a:prstGeom prst="rect">
            <a:avLst/>
          </a:prstGeom>
        </p:spPr>
        <p:txBody>
          <a:bodyPr wrap="square" lIns="71561" tIns="35780" rIns="71561" bIns="35780">
            <a:spAutoFit/>
          </a:bodyPr>
          <a:lstStyle/>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Если  в день прекращения трудового договора предоставить работнику сведения о трудовой деятельности у данного работодателя невозможно в связи с отсутствием работника либо его отказом от получения, работодатель обязан направить работнику указанные сведения на бумажном носителе, заверенные надлежащим способом, заказным письмом с уведомлением по почте. </a:t>
            </a:r>
          </a:p>
          <a:p>
            <a:pPr marL="268354" indent="-268354" algn="just">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По письменному обращению работника, не получившего сведений о трудовой деятельности у данного работодателя после увольнения, работодатель обязан выдать их не позднее 3 рабочих дней со дня обращения работника способом, указанным в его обращении (на бумажном носителе, заверенные надлежащим образом, или в форме электронного документа, подписанного усиленной квалифицированной электронной подписью (при ее наличии у работодателя);</a:t>
            </a:r>
          </a:p>
          <a:p>
            <a:pPr marL="268354" indent="-268354" algn="just">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В случае выявления работником неверной или неполной информации в сведениях о трудовой деятельности, представленных работодателем в ПФР, работодатель по письменному заявлению работника обязан исправить или дополнить сведения о трудовой деятельности и представить их в порядке, установленном законодательством РФ об индивидуальном (персонифицированном) учете, для хранения в информационных ресурсах ПФР;</a:t>
            </a:r>
          </a:p>
          <a:p>
            <a:pPr marL="268354" indent="-268354" algn="just">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Если неправильная формулировка  основания и (или) причины увольнения в трудовой книжке или в сведениях о трудовой деятельности препятствовала поступлению работника на другую работу, суд принимает решение о выплате ему среднего заработка за все время вынужденного прогула</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xmlns="" val="4129926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575909"/>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ОСНОВНЫЕ ПОЛОЖЕНИЯ ТРУДОВОГО КОДЕКСА РФ</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336656" y="1017040"/>
            <a:ext cx="8601007" cy="287702"/>
          </a:xfrm>
          <a:prstGeom prst="rect">
            <a:avLst/>
          </a:prstGeom>
        </p:spPr>
        <p:txBody>
          <a:bodyPr wrap="square" lIns="71561" tIns="35780" rIns="71561" bIns="35780">
            <a:spAutoFit/>
          </a:bodyPr>
          <a:lstStyle/>
          <a:p>
            <a:pPr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p:txBody>
      </p:sp>
      <p:sp>
        <p:nvSpPr>
          <p:cNvPr id="87" name="Прямоугольник 86"/>
          <p:cNvSpPr/>
          <p:nvPr/>
        </p:nvSpPr>
        <p:spPr>
          <a:xfrm>
            <a:off x="401815" y="1172511"/>
            <a:ext cx="8601007" cy="3704022"/>
          </a:xfrm>
          <a:prstGeom prst="rect">
            <a:avLst/>
          </a:prstGeom>
        </p:spPr>
        <p:txBody>
          <a:bodyPr wrap="square" lIns="71561" tIns="35780" rIns="71561" bIns="35780">
            <a:spAutoFit/>
          </a:bodyPr>
          <a:lstStyle/>
          <a:p>
            <a:pPr algn="just">
              <a:buNone/>
              <a:defRPr/>
            </a:pPr>
            <a:r>
              <a:rPr lang="ru-RU" altLang="ru-RU" sz="1600" b="1" dirty="0" smtClean="0">
                <a:solidFill>
                  <a:srgbClr val="FF0066"/>
                </a:solidFill>
                <a:latin typeface="Times New Roman" pitchFamily="18" charset="0"/>
                <a:cs typeface="Times New Roman" pitchFamily="18" charset="0"/>
              </a:rPr>
              <a:t>Лицо, имеющее стаж работы по трудовому договору, может получать сведения о трудовой деятельности одним из следующих способов:  </a:t>
            </a:r>
          </a:p>
          <a:p>
            <a:pPr algn="just">
              <a:buNone/>
              <a:defRPr/>
            </a:pPr>
            <a:endParaRPr lang="ru-RU" altLang="ru-RU" b="1" dirty="0" smtClean="0">
              <a:solidFill>
                <a:srgbClr val="C0000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sz="1600" b="1" dirty="0" smtClean="0">
                <a:solidFill>
                  <a:srgbClr val="002060"/>
                </a:solidFill>
                <a:latin typeface="Times New Roman" pitchFamily="18" charset="0"/>
                <a:cs typeface="Times New Roman" pitchFamily="18" charset="0"/>
              </a:rPr>
              <a:t>у работодателя </a:t>
            </a:r>
            <a:r>
              <a:rPr lang="ru-RU" altLang="ru-RU" sz="1600" dirty="0" smtClean="0">
                <a:solidFill>
                  <a:srgbClr val="002060"/>
                </a:solidFill>
                <a:latin typeface="Times New Roman" pitchFamily="18" charset="0"/>
                <a:cs typeface="Times New Roman" pitchFamily="18" charset="0"/>
              </a:rPr>
              <a:t>по последнему месту  работы (за период работы у данного работодателя) на бумажном носителе заверенные надлежащим образом, или в форме электронного документа, подписанного усиленной квалифицированной электронной подписью (при ее наличии у работодателя);</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sz="1600" b="1" dirty="0" smtClean="0">
                <a:solidFill>
                  <a:srgbClr val="002060"/>
                </a:solidFill>
                <a:latin typeface="Times New Roman" pitchFamily="18" charset="0"/>
                <a:cs typeface="Times New Roman" pitchFamily="18" charset="0"/>
              </a:rPr>
              <a:t>в МФЦ </a:t>
            </a:r>
            <a:r>
              <a:rPr lang="ru-RU" altLang="ru-RU" sz="1600" dirty="0" smtClean="0">
                <a:solidFill>
                  <a:srgbClr val="002060"/>
                </a:solidFill>
                <a:latin typeface="Times New Roman" pitchFamily="18" charset="0"/>
                <a:cs typeface="Times New Roman" pitchFamily="18" charset="0"/>
              </a:rPr>
              <a:t>на бумажном носителе, заверенные надлежащим образом;</a:t>
            </a:r>
          </a:p>
          <a:p>
            <a:pPr marL="268354" indent="-268354" algn="just">
              <a:buFont typeface="Wingdings" panose="05000000000000000000" pitchFamily="2" charset="2"/>
              <a:buChar char="ü"/>
              <a:defRPr/>
            </a:pPr>
            <a:endParaRPr lang="ru-RU" altLang="ru-RU" sz="1600"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sz="1600" b="1" dirty="0" smtClean="0">
                <a:solidFill>
                  <a:srgbClr val="002060"/>
                </a:solidFill>
                <a:latin typeface="Times New Roman" pitchFamily="18" charset="0"/>
                <a:cs typeface="Times New Roman" pitchFamily="18" charset="0"/>
              </a:rPr>
              <a:t>в ПФР </a:t>
            </a:r>
            <a:r>
              <a:rPr lang="ru-RU" altLang="ru-RU" sz="1600" dirty="0" smtClean="0">
                <a:solidFill>
                  <a:srgbClr val="002060"/>
                </a:solidFill>
                <a:latin typeface="Times New Roman" pitchFamily="18" charset="0"/>
                <a:cs typeface="Times New Roman" pitchFamily="18" charset="0"/>
              </a:rPr>
              <a:t>на бумажном носителе, заверенные надлежащим образом, или в форме электронного документа, подписанного усиленной квалифицированной электронной подписью;</a:t>
            </a:r>
          </a:p>
          <a:p>
            <a:pPr marL="268354" indent="-268354" algn="just">
              <a:buFont typeface="Wingdings" panose="05000000000000000000" pitchFamily="2" charset="2"/>
              <a:buChar char="ü"/>
              <a:defRPr/>
            </a:pPr>
            <a:endParaRPr lang="ru-RU" altLang="ru-RU" sz="1600"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sz="1600" b="1" dirty="0" smtClean="0">
                <a:solidFill>
                  <a:srgbClr val="002060"/>
                </a:solidFill>
                <a:latin typeface="Times New Roman" pitchFamily="18" charset="0"/>
                <a:cs typeface="Times New Roman" pitchFamily="18" charset="0"/>
              </a:rPr>
              <a:t>с использованием ЕПГУ </a:t>
            </a:r>
            <a:r>
              <a:rPr lang="ru-RU" altLang="ru-RU" sz="1600" dirty="0" smtClean="0">
                <a:solidFill>
                  <a:srgbClr val="002060"/>
                </a:solidFill>
                <a:latin typeface="Times New Roman" pitchFamily="18" charset="0"/>
                <a:cs typeface="Times New Roman" pitchFamily="18" charset="0"/>
              </a:rPr>
              <a:t>в форме электронного документа, подписанного усиленной квалифицированной электронной подписью.</a:t>
            </a:r>
          </a:p>
        </p:txBody>
      </p:sp>
    </p:spTree>
    <p:extLst>
      <p:ext uri="{BB962C8B-B14F-4D97-AF65-F5344CB8AC3E}">
        <p14:creationId xmlns:p14="http://schemas.microsoft.com/office/powerpoint/2010/main" xmlns="" val="4129926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 name="Группа 73"/>
          <p:cNvGrpSpPr/>
          <p:nvPr/>
        </p:nvGrpSpPr>
        <p:grpSpPr>
          <a:xfrm>
            <a:off x="685800" y="3368272"/>
            <a:ext cx="1828800" cy="1565678"/>
            <a:chOff x="2260763" y="4437111"/>
            <a:chExt cx="2092044" cy="1872450"/>
          </a:xfrm>
        </p:grpSpPr>
        <p:sp>
          <p:nvSpPr>
            <p:cNvPr id="95" name="TextBox 94"/>
            <p:cNvSpPr txBox="1"/>
            <p:nvPr/>
          </p:nvSpPr>
          <p:spPr>
            <a:xfrm>
              <a:off x="2260763" y="5959884"/>
              <a:ext cx="2092044" cy="349677"/>
            </a:xfrm>
            <a:prstGeom prst="rect">
              <a:avLst/>
            </a:prstGeom>
            <a:noFill/>
          </p:spPr>
          <p:txBody>
            <a:bodyPr wrap="square" rtlCol="0">
              <a:spAutoFit/>
            </a:bodyPr>
            <a:lstStyle/>
            <a:p>
              <a:r>
                <a:rPr lang="ru-RU" sz="1300" b="1" dirty="0" smtClean="0"/>
                <a:t>Застрахованное лицо</a:t>
              </a:r>
              <a:endParaRPr lang="ru-RU" sz="1300" b="1" dirty="0"/>
            </a:p>
          </p:txBody>
        </p:sp>
        <p:pic>
          <p:nvPicPr>
            <p:cNvPr id="94" name="Рисунок 93"/>
            <p:cNvPicPr>
              <a:picLocks noChangeAspect="1"/>
            </p:cNvPicPr>
            <p:nvPr/>
          </p:nvPicPr>
          <p:blipFill>
            <a:blip r:embed="rId2" cstate="print">
              <a:duotone>
                <a:schemeClr val="accent1">
                  <a:shade val="45000"/>
                  <a:satMod val="135000"/>
                </a:schemeClr>
                <a:prstClr val="white"/>
              </a:duotone>
              <a:extLst/>
            </a:blip>
            <a:stretch>
              <a:fillRect/>
            </a:stretch>
          </p:blipFill>
          <p:spPr>
            <a:xfrm>
              <a:off x="2413571" y="4437111"/>
              <a:ext cx="1582365" cy="1541426"/>
            </a:xfrm>
            <a:prstGeom prst="rect">
              <a:avLst/>
            </a:prstGeom>
          </p:spPr>
        </p:pic>
      </p:grpSp>
      <p:sp>
        <p:nvSpPr>
          <p:cNvPr id="5" name="object 5"/>
          <p:cNvSpPr txBox="1">
            <a:spLocks noGrp="1"/>
          </p:cNvSpPr>
          <p:nvPr>
            <p:ph type="title"/>
          </p:nvPr>
        </p:nvSpPr>
        <p:spPr>
          <a:xfrm>
            <a:off x="2943022" y="203296"/>
            <a:ext cx="6059800" cy="1006796"/>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Схема направления работником через ЕПГУ работодателю на электронный адрес сведений о трудовой деятельности</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pic>
        <p:nvPicPr>
          <p:cNvPr id="87" name="Рисунок 10"/>
          <p:cNvPicPr>
            <a:picLocks noChangeAspect="1"/>
          </p:cNvPicPr>
          <p:nvPr/>
        </p:nvPicPr>
        <p:blipFill>
          <a:blip r:embed="rId3" cstate="print">
            <a:duotone>
              <a:schemeClr val="bg2">
                <a:shade val="45000"/>
                <a:satMod val="135000"/>
              </a:schemeClr>
              <a:prstClr val="white"/>
            </a:duotone>
            <a:extLst/>
          </a:blip>
          <a:srcRect/>
          <a:stretch>
            <a:fillRect/>
          </a:stretch>
        </p:blipFill>
        <p:spPr bwMode="auto">
          <a:xfrm>
            <a:off x="1453049" y="1368962"/>
            <a:ext cx="6776551" cy="1202788"/>
          </a:xfrm>
          <a:prstGeom prst="rect">
            <a:avLst/>
          </a:prstGeom>
          <a:noFill/>
          <a:ln>
            <a:noFill/>
          </a:ln>
          <a:extLst/>
        </p:spPr>
      </p:pic>
      <p:cxnSp>
        <p:nvCxnSpPr>
          <p:cNvPr id="90" name="Прямая со стрелкой 89"/>
          <p:cNvCxnSpPr/>
          <p:nvPr/>
        </p:nvCxnSpPr>
        <p:spPr>
          <a:xfrm>
            <a:off x="5199751" y="2552561"/>
            <a:ext cx="0" cy="149570"/>
          </a:xfrm>
          <a:prstGeom prst="straightConnector1">
            <a:avLst/>
          </a:prstGeom>
          <a:ln w="28575">
            <a:solidFill>
              <a:srgbClr val="00B05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91" name="Скругленный прямоугольник 90"/>
          <p:cNvSpPr/>
          <p:nvPr/>
        </p:nvSpPr>
        <p:spPr>
          <a:xfrm>
            <a:off x="2590438" y="1885950"/>
            <a:ext cx="4495981" cy="207295"/>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71561" tIns="35780" rIns="71561" bIns="35780" anchor="ctr"/>
          <a:lstStyle/>
          <a:p>
            <a:pPr algn="ctr">
              <a:defRPr/>
            </a:pPr>
            <a:r>
              <a:rPr lang="ru-RU" sz="1600" b="1" dirty="0" smtClean="0">
                <a:solidFill>
                  <a:srgbClr val="002060"/>
                </a:solidFill>
              </a:rPr>
              <a:t>СВЕДЕНИЯ О ТРУДОВОЙ ДЕЯТЕЛЬНОСТИ</a:t>
            </a:r>
            <a:endParaRPr lang="ru-RU" sz="1600" b="1" dirty="0">
              <a:solidFill>
                <a:srgbClr val="002060"/>
              </a:solidFill>
            </a:endParaRPr>
          </a:p>
        </p:txBody>
      </p:sp>
      <p:sp>
        <p:nvSpPr>
          <p:cNvPr id="92" name="Скругленный прямоугольник 91"/>
          <p:cNvSpPr/>
          <p:nvPr/>
        </p:nvSpPr>
        <p:spPr>
          <a:xfrm>
            <a:off x="3111711" y="1581150"/>
            <a:ext cx="3451535" cy="208775"/>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71561" tIns="35780" rIns="71561" bIns="35780" anchor="ctr"/>
          <a:lstStyle/>
          <a:p>
            <a:pPr algn="ctr">
              <a:defRPr/>
            </a:pPr>
            <a:r>
              <a:rPr lang="ru-RU" sz="1600" b="1" dirty="0">
                <a:solidFill>
                  <a:srgbClr val="FF0000"/>
                </a:solidFill>
              </a:rPr>
              <a:t>ИНФОРМАЦИОННАЯ </a:t>
            </a:r>
            <a:r>
              <a:rPr lang="ru-RU" sz="1600" b="1" dirty="0" smtClean="0">
                <a:solidFill>
                  <a:srgbClr val="FF0000"/>
                </a:solidFill>
              </a:rPr>
              <a:t> БАЗА  </a:t>
            </a:r>
            <a:r>
              <a:rPr lang="ru-RU" sz="1600" b="1" dirty="0">
                <a:solidFill>
                  <a:srgbClr val="FF0000"/>
                </a:solidFill>
              </a:rPr>
              <a:t>ПФР</a:t>
            </a:r>
          </a:p>
        </p:txBody>
      </p:sp>
      <p:sp>
        <p:nvSpPr>
          <p:cNvPr id="98" name="TextBox 97"/>
          <p:cNvSpPr txBox="1"/>
          <p:nvPr/>
        </p:nvSpPr>
        <p:spPr>
          <a:xfrm>
            <a:off x="3719190" y="4324350"/>
            <a:ext cx="2446609" cy="261610"/>
          </a:xfrm>
          <a:prstGeom prst="rect">
            <a:avLst/>
          </a:prstGeom>
          <a:noFill/>
        </p:spPr>
        <p:txBody>
          <a:bodyPr wrap="square" rtlCol="0">
            <a:spAutoFit/>
          </a:bodyPr>
          <a:lstStyle/>
          <a:p>
            <a:pPr algn="ctr"/>
            <a:r>
              <a:rPr lang="ru-RU" sz="1100" b="1" dirty="0" smtClean="0"/>
              <a:t>Заявление о приеме на работу</a:t>
            </a:r>
            <a:endParaRPr lang="ru-RU" sz="1100" b="1" dirty="0"/>
          </a:p>
        </p:txBody>
      </p:sp>
      <p:grpSp>
        <p:nvGrpSpPr>
          <p:cNvPr id="100" name="Группа 75"/>
          <p:cNvGrpSpPr/>
          <p:nvPr/>
        </p:nvGrpSpPr>
        <p:grpSpPr>
          <a:xfrm>
            <a:off x="3707122" y="2724153"/>
            <a:ext cx="2312679" cy="1219197"/>
            <a:chOff x="3134605" y="3775017"/>
            <a:chExt cx="2542820" cy="1696703"/>
          </a:xfrm>
        </p:grpSpPr>
        <p:pic>
          <p:nvPicPr>
            <p:cNvPr id="101" name="Рисунок 10"/>
            <p:cNvPicPr>
              <a:picLocks noChangeAspect="1"/>
            </p:cNvPicPr>
            <p:nvPr/>
          </p:nvPicPr>
          <p:blipFill>
            <a:blip r:embed="rId4" cstate="print"/>
            <a:srcRect/>
            <a:stretch>
              <a:fillRect/>
            </a:stretch>
          </p:blipFill>
          <p:spPr bwMode="auto">
            <a:xfrm>
              <a:off x="3134605" y="3775017"/>
              <a:ext cx="2542820" cy="1696703"/>
            </a:xfrm>
            <a:prstGeom prst="rect">
              <a:avLst/>
            </a:prstGeom>
            <a:noFill/>
            <a:ln w="9525">
              <a:noFill/>
              <a:miter lim="800000"/>
              <a:headEnd/>
              <a:tailEnd/>
            </a:ln>
          </p:spPr>
        </p:pic>
        <p:grpSp>
          <p:nvGrpSpPr>
            <p:cNvPr id="102" name="Группа 59"/>
            <p:cNvGrpSpPr/>
            <p:nvPr/>
          </p:nvGrpSpPr>
          <p:grpSpPr>
            <a:xfrm>
              <a:off x="3327404" y="3876307"/>
              <a:ext cx="2098675" cy="726178"/>
              <a:chOff x="6747584" y="5232093"/>
              <a:chExt cx="2098675" cy="726178"/>
            </a:xfrm>
          </p:grpSpPr>
          <p:sp>
            <p:nvSpPr>
              <p:cNvPr id="103" name="Скругленный прямоугольник 102"/>
              <p:cNvSpPr/>
              <p:nvPr/>
            </p:nvSpPr>
            <p:spPr>
              <a:xfrm>
                <a:off x="6747584" y="5402270"/>
                <a:ext cx="2098675" cy="254000"/>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600" b="1" dirty="0">
                    <a:solidFill>
                      <a:schemeClr val="bg1">
                        <a:lumMod val="50000"/>
                      </a:schemeClr>
                    </a:solidFill>
                  </a:rPr>
                  <a:t>ВАША ЭЛЕКТРОННАЯ ТРУДОВАЯ КНИЖКА</a:t>
                </a:r>
              </a:p>
            </p:txBody>
          </p:sp>
          <p:sp>
            <p:nvSpPr>
              <p:cNvPr id="104" name="Прямоугольник 103"/>
              <p:cNvSpPr/>
              <p:nvPr/>
            </p:nvSpPr>
            <p:spPr>
              <a:xfrm>
                <a:off x="6936682" y="5656268"/>
                <a:ext cx="1490662" cy="278408"/>
              </a:xfrm>
              <a:prstGeom prst="rect">
                <a:avLst/>
              </a:prstGeom>
              <a:ln>
                <a:solidFill>
                  <a:schemeClr val="bg1">
                    <a:lumMod val="65000"/>
                  </a:schemeClr>
                </a:solidFill>
              </a:ln>
            </p:spPr>
            <p:txBody>
              <a:bodyPr wrap="square">
                <a:spAutoFit/>
              </a:bodyPr>
              <a:lstStyle/>
              <a:p>
                <a:pPr algn="ctr">
                  <a:defRPr/>
                </a:pPr>
                <a:r>
                  <a:rPr lang="ru-RU" sz="700" dirty="0">
                    <a:solidFill>
                      <a:schemeClr val="bg1">
                        <a:lumMod val="50000"/>
                      </a:schemeClr>
                    </a:solidFill>
                    <a:latin typeface="Arial" panose="020B0604020202020204" pitchFamily="34" charset="0"/>
                    <a:cs typeface="Arial" panose="020B0604020202020204" pitchFamily="34" charset="0"/>
                  </a:rPr>
                  <a:t>РАСПЕЧАТАТЬ?</a:t>
                </a:r>
              </a:p>
            </p:txBody>
          </p:sp>
          <p:pic>
            <p:nvPicPr>
              <p:cNvPr id="106" name="Рисунок 83"/>
              <p:cNvPicPr>
                <a:picLocks noChangeAspect="1"/>
              </p:cNvPicPr>
              <p:nvPr/>
            </p:nvPicPr>
            <p:blipFill>
              <a:blip r:embed="rId5" cstate="print">
                <a:duotone>
                  <a:schemeClr val="bg2">
                    <a:shade val="45000"/>
                    <a:satMod val="135000"/>
                  </a:schemeClr>
                  <a:prstClr val="white"/>
                </a:duotone>
                <a:extLst/>
              </a:blip>
              <a:srcRect/>
              <a:stretch>
                <a:fillRect/>
              </a:stretch>
            </p:blipFill>
            <p:spPr bwMode="auto">
              <a:xfrm>
                <a:off x="8436597" y="5661019"/>
                <a:ext cx="325878" cy="297252"/>
              </a:xfrm>
              <a:prstGeom prst="rect">
                <a:avLst/>
              </a:prstGeom>
              <a:noFill/>
              <a:ln>
                <a:noFill/>
              </a:ln>
              <a:extLst/>
            </p:spPr>
          </p:pic>
          <p:sp>
            <p:nvSpPr>
              <p:cNvPr id="108" name="Скругленный прямоугольник 107"/>
              <p:cNvSpPr/>
              <p:nvPr/>
            </p:nvSpPr>
            <p:spPr>
              <a:xfrm>
                <a:off x="6835469" y="5232093"/>
                <a:ext cx="1984375" cy="217487"/>
              </a:xfrm>
              <a:prstGeom prst="round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ru-RU" sz="900" dirty="0">
                    <a:solidFill>
                      <a:srgbClr val="0070C0"/>
                    </a:solidFill>
                  </a:rPr>
                  <a:t>ЕПГУ (Личный Кабинет)</a:t>
                </a:r>
              </a:p>
            </p:txBody>
          </p:sp>
        </p:grpSp>
      </p:grpSp>
      <p:grpSp>
        <p:nvGrpSpPr>
          <p:cNvPr id="109" name="Группа 87"/>
          <p:cNvGrpSpPr/>
          <p:nvPr/>
        </p:nvGrpSpPr>
        <p:grpSpPr>
          <a:xfrm>
            <a:off x="2954403" y="4095750"/>
            <a:ext cx="550797" cy="352500"/>
            <a:chOff x="5695417" y="3713899"/>
            <a:chExt cx="644127" cy="691073"/>
          </a:xfrm>
        </p:grpSpPr>
        <p:pic>
          <p:nvPicPr>
            <p:cNvPr id="110" name="Рисунок 109"/>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5880613" y="3713899"/>
              <a:ext cx="458931" cy="654077"/>
            </a:xfrm>
            <a:prstGeom prst="rect">
              <a:avLst/>
            </a:prstGeom>
            <a:ln>
              <a:solidFill>
                <a:srgbClr val="00B0F0"/>
              </a:solidFill>
            </a:ln>
          </p:spPr>
        </p:pic>
        <p:pic>
          <p:nvPicPr>
            <p:cNvPr id="111" name="Рисунок 110"/>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5695417" y="3917650"/>
              <a:ext cx="491411" cy="487322"/>
            </a:xfrm>
            <a:prstGeom prst="rect">
              <a:avLst/>
            </a:prstGeom>
          </p:spPr>
        </p:pic>
      </p:grpSp>
      <p:cxnSp>
        <p:nvCxnSpPr>
          <p:cNvPr id="112" name="Прямая со стрелкой 111"/>
          <p:cNvCxnSpPr/>
          <p:nvPr/>
        </p:nvCxnSpPr>
        <p:spPr>
          <a:xfrm rot="244043" flipV="1">
            <a:off x="2286000" y="3224735"/>
            <a:ext cx="1150166" cy="907567"/>
          </a:xfrm>
          <a:prstGeom prst="straightConnector1">
            <a:avLst/>
          </a:prstGeom>
          <a:ln w="38100">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3" name="TextBox 112"/>
          <p:cNvSpPr txBox="1"/>
          <p:nvPr/>
        </p:nvSpPr>
        <p:spPr>
          <a:xfrm rot="19547926">
            <a:off x="1911278" y="3310466"/>
            <a:ext cx="1662361" cy="410813"/>
          </a:xfrm>
          <a:prstGeom prst="rect">
            <a:avLst/>
          </a:prstGeom>
          <a:noFill/>
        </p:spPr>
        <p:txBody>
          <a:bodyPr wrap="square" lIns="71561" tIns="35780" rIns="71561" bIns="35780" rtlCol="0">
            <a:spAutoFit/>
          </a:bodyPr>
          <a:lstStyle/>
          <a:p>
            <a:pPr algn="ctr"/>
            <a:r>
              <a:rPr lang="ru-RU" sz="1100" b="1" dirty="0" smtClean="0"/>
              <a:t>Запрос на получение выписки из ЭТК</a:t>
            </a:r>
            <a:endParaRPr lang="ru-RU" sz="1100" b="1" dirty="0"/>
          </a:p>
        </p:txBody>
      </p:sp>
      <p:grpSp>
        <p:nvGrpSpPr>
          <p:cNvPr id="114" name="Группа 76"/>
          <p:cNvGrpSpPr/>
          <p:nvPr/>
        </p:nvGrpSpPr>
        <p:grpSpPr>
          <a:xfrm>
            <a:off x="3634432" y="4062743"/>
            <a:ext cx="2461568" cy="261610"/>
            <a:chOff x="3118099" y="5200940"/>
            <a:chExt cx="2482103" cy="512886"/>
          </a:xfrm>
        </p:grpSpPr>
        <p:sp>
          <p:nvSpPr>
            <p:cNvPr id="115" name="TextBox 114"/>
            <p:cNvSpPr txBox="1"/>
            <p:nvPr/>
          </p:nvSpPr>
          <p:spPr>
            <a:xfrm>
              <a:off x="3118099" y="5200940"/>
              <a:ext cx="2459037" cy="512886"/>
            </a:xfrm>
            <a:prstGeom prst="rect">
              <a:avLst/>
            </a:prstGeom>
            <a:noFill/>
          </p:spPr>
          <p:txBody>
            <a:bodyPr wrap="square" rtlCol="0">
              <a:spAutoFit/>
            </a:bodyPr>
            <a:lstStyle/>
            <a:p>
              <a:pPr algn="ctr"/>
              <a:r>
                <a:rPr lang="ru-RU" sz="1100" b="1" dirty="0" smtClean="0"/>
                <a:t>Выписка из ЭТК</a:t>
              </a:r>
              <a:endParaRPr lang="ru-RU" sz="1100" b="1" dirty="0"/>
            </a:p>
          </p:txBody>
        </p:sp>
        <p:cxnSp>
          <p:nvCxnSpPr>
            <p:cNvPr id="116" name="Прямая со стрелкой 115"/>
            <p:cNvCxnSpPr/>
            <p:nvPr/>
          </p:nvCxnSpPr>
          <p:spPr>
            <a:xfrm>
              <a:off x="3257770" y="5679090"/>
              <a:ext cx="2342432" cy="0"/>
            </a:xfrm>
            <a:prstGeom prst="straightConnector1">
              <a:avLst/>
            </a:prstGeom>
            <a:ln w="38100">
              <a:solidFill>
                <a:srgbClr val="00B050"/>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17" name="Группа 84"/>
          <p:cNvGrpSpPr/>
          <p:nvPr/>
        </p:nvGrpSpPr>
        <p:grpSpPr>
          <a:xfrm rot="8861529">
            <a:off x="2485884" y="3435114"/>
            <a:ext cx="1254066" cy="935873"/>
            <a:chOff x="1504115" y="5221449"/>
            <a:chExt cx="3303670" cy="639692"/>
          </a:xfrm>
        </p:grpSpPr>
        <p:sp>
          <p:nvSpPr>
            <p:cNvPr id="118" name="TextBox 117"/>
            <p:cNvSpPr txBox="1"/>
            <p:nvPr/>
          </p:nvSpPr>
          <p:spPr>
            <a:xfrm rot="10737636">
              <a:off x="1504115" y="5424359"/>
              <a:ext cx="3303670" cy="294522"/>
            </a:xfrm>
            <a:prstGeom prst="rect">
              <a:avLst/>
            </a:prstGeom>
            <a:noFill/>
          </p:spPr>
          <p:txBody>
            <a:bodyPr wrap="square" rtlCol="0">
              <a:spAutoFit/>
            </a:bodyPr>
            <a:lstStyle/>
            <a:p>
              <a:pPr algn="ctr"/>
              <a:r>
                <a:rPr lang="ru-RU" sz="1100" b="1" dirty="0" smtClean="0"/>
                <a:t>Выписка из ЭТК</a:t>
              </a:r>
            </a:p>
            <a:p>
              <a:pPr algn="ctr"/>
              <a:endParaRPr lang="ru-RU" sz="1100" b="1" dirty="0"/>
            </a:p>
          </p:txBody>
        </p:sp>
        <p:cxnSp>
          <p:nvCxnSpPr>
            <p:cNvPr id="119" name="Прямая со стрелкой 118"/>
            <p:cNvCxnSpPr/>
            <p:nvPr/>
          </p:nvCxnSpPr>
          <p:spPr>
            <a:xfrm rot="13241625" flipH="1">
              <a:off x="1912113" y="5221449"/>
              <a:ext cx="2700219" cy="639692"/>
            </a:xfrm>
            <a:prstGeom prst="straightConnector1">
              <a:avLst/>
            </a:prstGeom>
            <a:ln w="38100">
              <a:solidFill>
                <a:srgbClr val="00B050"/>
              </a:solidFill>
              <a:prstDash val="dash"/>
              <a:tailEnd type="triangle"/>
            </a:ln>
          </p:spPr>
          <p:style>
            <a:lnRef idx="1">
              <a:schemeClr val="accent1"/>
            </a:lnRef>
            <a:fillRef idx="0">
              <a:schemeClr val="accent1"/>
            </a:fillRef>
            <a:effectRef idx="0">
              <a:schemeClr val="accent1"/>
            </a:effectRef>
            <a:fontRef idx="minor">
              <a:schemeClr val="tx1"/>
            </a:fontRef>
          </p:style>
        </p:cxnSp>
      </p:grpSp>
      <p:sp>
        <p:nvSpPr>
          <p:cNvPr id="120" name="Прямоугольник 119"/>
          <p:cNvSpPr/>
          <p:nvPr/>
        </p:nvSpPr>
        <p:spPr>
          <a:xfrm>
            <a:off x="4062869" y="3333750"/>
            <a:ext cx="1355747" cy="200055"/>
          </a:xfrm>
          <a:prstGeom prst="rect">
            <a:avLst/>
          </a:prstGeom>
          <a:ln>
            <a:solidFill>
              <a:schemeClr val="bg1">
                <a:lumMod val="65000"/>
              </a:schemeClr>
            </a:solidFill>
          </a:ln>
        </p:spPr>
        <p:txBody>
          <a:bodyPr wrap="square">
            <a:spAutoFit/>
          </a:bodyPr>
          <a:lstStyle/>
          <a:p>
            <a:pPr algn="ctr">
              <a:defRPr/>
            </a:pPr>
            <a:r>
              <a:rPr lang="ru-RU" sz="700" dirty="0" smtClean="0">
                <a:solidFill>
                  <a:srgbClr val="FF0000"/>
                </a:solidFill>
                <a:latin typeface="Arial" panose="020B0604020202020204" pitchFamily="34" charset="0"/>
                <a:cs typeface="Arial" panose="020B0604020202020204" pitchFamily="34" charset="0"/>
              </a:rPr>
              <a:t>НАПРАВИТЬ ПО АДРЕСУ?</a:t>
            </a:r>
            <a:endParaRPr lang="ru-RU" sz="700" dirty="0">
              <a:solidFill>
                <a:srgbClr val="FF0000"/>
              </a:solidFill>
              <a:latin typeface="Arial" panose="020B0604020202020204" pitchFamily="34" charset="0"/>
              <a:cs typeface="Arial" panose="020B0604020202020204" pitchFamily="34" charset="0"/>
            </a:endParaRPr>
          </a:p>
        </p:txBody>
      </p:sp>
      <p:pic>
        <p:nvPicPr>
          <p:cNvPr id="121" name="Рисунок 83"/>
          <p:cNvPicPr>
            <a:picLocks noChangeAspect="1"/>
          </p:cNvPicPr>
          <p:nvPr/>
        </p:nvPicPr>
        <p:blipFill>
          <a:blip r:embed="rId5" cstate="print">
            <a:duotone>
              <a:schemeClr val="bg2">
                <a:shade val="45000"/>
                <a:satMod val="135000"/>
              </a:schemeClr>
              <a:prstClr val="white"/>
            </a:duotone>
            <a:extLst/>
          </a:blip>
          <a:srcRect/>
          <a:stretch>
            <a:fillRect/>
          </a:stretch>
        </p:blipFill>
        <p:spPr bwMode="auto">
          <a:xfrm>
            <a:off x="5418616" y="3333750"/>
            <a:ext cx="296384" cy="213596"/>
          </a:xfrm>
          <a:prstGeom prst="rect">
            <a:avLst/>
          </a:prstGeom>
          <a:noFill/>
          <a:ln>
            <a:noFill/>
          </a:ln>
          <a:extLst/>
        </p:spPr>
      </p:pic>
      <p:sp>
        <p:nvSpPr>
          <p:cNvPr id="123" name="TextBox 122"/>
          <p:cNvSpPr txBox="1"/>
          <p:nvPr/>
        </p:nvSpPr>
        <p:spPr>
          <a:xfrm>
            <a:off x="6587509" y="4641562"/>
            <a:ext cx="1219200" cy="292388"/>
          </a:xfrm>
          <a:prstGeom prst="rect">
            <a:avLst/>
          </a:prstGeom>
          <a:noFill/>
        </p:spPr>
        <p:txBody>
          <a:bodyPr wrap="square" rtlCol="0">
            <a:spAutoFit/>
          </a:bodyPr>
          <a:lstStyle/>
          <a:p>
            <a:r>
              <a:rPr lang="ru-RU" sz="1300" b="1" dirty="0" smtClean="0"/>
              <a:t>Работодатель</a:t>
            </a:r>
            <a:endParaRPr lang="ru-RU" sz="1300" b="1" dirty="0"/>
          </a:p>
        </p:txBody>
      </p:sp>
      <p:pic>
        <p:nvPicPr>
          <p:cNvPr id="125" name="Рисунок 124"/>
          <p:cNvPicPr>
            <a:picLocks noChangeAspect="1"/>
          </p:cNvPicPr>
          <p:nvPr/>
        </p:nvPicPr>
        <p:blipFill>
          <a:blip r:embed="rId8" cstate="print">
            <a:duotone>
              <a:schemeClr val="accent1">
                <a:shade val="45000"/>
                <a:satMod val="135000"/>
              </a:schemeClr>
              <a:prstClr val="white"/>
            </a:duotone>
            <a:extLst/>
          </a:blip>
          <a:stretch>
            <a:fillRect/>
          </a:stretch>
        </p:blipFill>
        <p:spPr>
          <a:xfrm flipH="1">
            <a:off x="6511309" y="3409949"/>
            <a:ext cx="1337291" cy="1234350"/>
          </a:xfrm>
          <a:prstGeom prst="rect">
            <a:avLst/>
          </a:prstGeom>
        </p:spPr>
      </p:pic>
      <p:cxnSp>
        <p:nvCxnSpPr>
          <p:cNvPr id="132" name="Прямая со стрелкой 131"/>
          <p:cNvCxnSpPr/>
          <p:nvPr/>
        </p:nvCxnSpPr>
        <p:spPr>
          <a:xfrm rot="10800000">
            <a:off x="4495800" y="2552561"/>
            <a:ext cx="0" cy="149570"/>
          </a:xfrm>
          <a:prstGeom prst="straightConnector1">
            <a:avLst/>
          </a:prstGeom>
          <a:ln w="28575">
            <a:solidFill>
              <a:srgbClr val="00B05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34" name="Прямая со стрелкой 133"/>
          <p:cNvCxnSpPr/>
          <p:nvPr/>
        </p:nvCxnSpPr>
        <p:spPr>
          <a:xfrm>
            <a:off x="3772947" y="4552950"/>
            <a:ext cx="2323053" cy="0"/>
          </a:xfrm>
          <a:prstGeom prst="straightConnector1">
            <a:avLst/>
          </a:prstGeom>
          <a:ln w="38100">
            <a:solidFill>
              <a:srgbClr val="00B050"/>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29926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791352"/>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ПЕРЕХОД НА ВЕДЕНИЕ СВЕДЕНИЙ О ТРУДОВОЙ ДЕЯТЕЛЬНОСТИ В ЭЛЕКТРОННОМ ВИДЕ </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7" name="Прямоугольник 86"/>
          <p:cNvSpPr/>
          <p:nvPr/>
        </p:nvSpPr>
        <p:spPr>
          <a:xfrm>
            <a:off x="206337" y="1123950"/>
            <a:ext cx="8796485" cy="3833288"/>
          </a:xfrm>
          <a:prstGeom prst="rect">
            <a:avLst/>
          </a:prstGeom>
        </p:spPr>
        <p:txBody>
          <a:bodyPr wrap="square" lIns="71561" tIns="35780" rIns="71561" bIns="35780">
            <a:spAutoFit/>
          </a:bodyPr>
          <a:lstStyle/>
          <a:p>
            <a:pPr algn="just" defTabSz="626158">
              <a:lnSpc>
                <a:spcPct val="90000"/>
              </a:lnSpc>
              <a:spcAft>
                <a:spcPct val="35000"/>
              </a:spcAft>
              <a:defRPr/>
            </a:pPr>
            <a:r>
              <a:rPr lang="ru-RU" sz="1600" b="1" dirty="0" smtClean="0">
                <a:solidFill>
                  <a:srgbClr val="FF0000"/>
                </a:solidFill>
                <a:latin typeface="Times New Roman" pitchFamily="18" charset="0"/>
                <a:cs typeface="Times New Roman" pitchFamily="18" charset="0"/>
              </a:rPr>
              <a:t>В целях реализации норм Трудового кодекса РФ в течение 2020 года работодатели осуществляют следующие мероприятия:</a:t>
            </a: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Принятие или изменение локальных нормативных актов (при необходимости) с участием первичной профсоюзной организации (при наличии);</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Подготовка и обсуждение с уполномоченными в установленном порядке представителями работников  изменений (при необходимости) в соглашения и коллективные договоры;</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Обеспечение технической готовности к представлению сведений о трудовой деятельности в порядке, установленном законодательством РФ об индивидуальном (персонифицированном) учете в системе ОПС для хранения в информационных ресурсах ПФР; </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b="1" dirty="0" smtClean="0">
                <a:solidFill>
                  <a:srgbClr val="002060"/>
                </a:solidFill>
                <a:latin typeface="Times New Roman" pitchFamily="18" charset="0"/>
                <a:cs typeface="Times New Roman" pitchFamily="18" charset="0"/>
              </a:rPr>
              <a:t>Уведомление по 30 июня 2020 года включительно </a:t>
            </a:r>
            <a:r>
              <a:rPr lang="ru-RU" altLang="ru-RU" dirty="0" smtClean="0">
                <a:solidFill>
                  <a:srgbClr val="002060"/>
                </a:solidFill>
                <a:latin typeface="Times New Roman" pitchFamily="18" charset="0"/>
                <a:cs typeface="Times New Roman" pitchFamily="18" charset="0"/>
              </a:rPr>
              <a:t>каждого работника в письменной форме об изменениях в трудовом законодательстве, связанных с формированием сведений о трудовой деятельности в электронном виде, а также о праве работника путем подачи соответствующего письменного заявления, сделать выбор между продолжением ведения работодателем трудовой книжки на бумажном носителе или предоставлением ему работодателем сведений о трудовой деятельности в электронном виде; </a:t>
            </a:r>
          </a:p>
        </p:txBody>
      </p:sp>
    </p:spTree>
    <p:extLst>
      <p:ext uri="{BB962C8B-B14F-4D97-AF65-F5344CB8AC3E}">
        <p14:creationId xmlns:p14="http://schemas.microsoft.com/office/powerpoint/2010/main" xmlns="" val="4129926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791352"/>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ПЕРЕХОД НА ВЕДЕНИЕ СВЕДЕНИЙ О ТРУДОВОЙ ДЕЯТЕЛЬНОСТИ В ЭЛЕКТРОННОМ ВИДЕ </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2" name="Прямоугольник 81"/>
          <p:cNvSpPr/>
          <p:nvPr/>
        </p:nvSpPr>
        <p:spPr>
          <a:xfrm>
            <a:off x="271497" y="971550"/>
            <a:ext cx="8731325" cy="4258020"/>
          </a:xfrm>
          <a:prstGeom prst="rect">
            <a:avLst/>
          </a:prstGeom>
        </p:spPr>
        <p:txBody>
          <a:bodyPr wrap="square" lIns="71561" tIns="35780" rIns="71561" bIns="35780">
            <a:spAutoFit/>
          </a:bodyPr>
          <a:lstStyle/>
          <a:p>
            <a:pPr algn="just" defTabSz="626158">
              <a:lnSpc>
                <a:spcPct val="90000"/>
              </a:lnSpc>
              <a:spcAft>
                <a:spcPct val="35000"/>
              </a:spcAft>
              <a:defRPr/>
            </a:pPr>
            <a:r>
              <a:rPr lang="ru-RU" b="1" dirty="0" smtClean="0">
                <a:solidFill>
                  <a:srgbClr val="C00000"/>
                </a:solidFill>
                <a:latin typeface="Times New Roman" pitchFamily="18" charset="0"/>
                <a:cs typeface="Times New Roman" pitchFamily="18" charset="0"/>
              </a:rPr>
              <a:t> </a:t>
            </a:r>
            <a:r>
              <a:rPr lang="ru-RU" sz="1600" b="1" dirty="0" smtClean="0">
                <a:solidFill>
                  <a:srgbClr val="FF0000"/>
                </a:solidFill>
                <a:latin typeface="Times New Roman" pitchFamily="18" charset="0"/>
                <a:cs typeface="Times New Roman" pitchFamily="18" charset="0"/>
              </a:rPr>
              <a:t>Мероприятия работодателей в целях реализации норм Трудового кодекса РФ :</a:t>
            </a:r>
          </a:p>
          <a:p>
            <a:pPr marL="268354" indent="-268354" algn="just">
              <a:buFont typeface="Wingdings" panose="05000000000000000000" pitchFamily="2" charset="2"/>
              <a:buChar char="ü"/>
              <a:defRPr/>
            </a:pPr>
            <a:r>
              <a:rPr lang="ru-RU" altLang="ru-RU" b="1" dirty="0" smtClean="0">
                <a:solidFill>
                  <a:srgbClr val="002060"/>
                </a:solidFill>
                <a:latin typeface="Times New Roman" pitchFamily="18" charset="0"/>
                <a:cs typeface="Times New Roman" pitchFamily="18" charset="0"/>
              </a:rPr>
              <a:t>Каждый работник по 31 декабря 2020 года </a:t>
            </a:r>
            <a:r>
              <a:rPr lang="ru-RU" altLang="ru-RU" dirty="0" smtClean="0">
                <a:solidFill>
                  <a:srgbClr val="002060"/>
                </a:solidFill>
                <a:latin typeface="Times New Roman" pitchFamily="18" charset="0"/>
                <a:cs typeface="Times New Roman" pitchFamily="18" charset="0"/>
              </a:rPr>
              <a:t>включительно подает работодателю письменное заявление о продолжении  ведения работодателем трудовой книжки на бумажном носителе или предоставлением ему работодателем сведений о трудовой деятельности в электронном виде. Информация о поданном работником заявлении включается в сведения о трудовой деятельности, представляемые работодателем в ПФР. В случае, если работник не подал работодателю ни одного заявления, то работодатель продолжает вести трудовую книжку на бумажном носителе</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За работником, воспользовавшимся своим правом на дальнейшее ведение работодателем трудовой книжки  на бумажном носителе, это право сохраняется при последующем трудоустройстве к другим работодателям</a:t>
            </a:r>
            <a:r>
              <a:rPr lang="en-US" altLang="ru-RU" dirty="0" smtClean="0">
                <a:solidFill>
                  <a:srgbClr val="002060"/>
                </a:solidFill>
                <a:latin typeface="Times New Roman" pitchFamily="18" charset="0"/>
                <a:cs typeface="Times New Roman" pitchFamily="18" charset="0"/>
              </a:rPr>
              <a:t>;</a:t>
            </a:r>
            <a:endParaRPr lang="ru-RU" altLang="ru-RU" dirty="0" smtClean="0">
              <a:solidFill>
                <a:srgbClr val="002060"/>
              </a:solidFill>
              <a:latin typeface="Times New Roman" pitchFamily="18" charset="0"/>
              <a:cs typeface="Times New Roman" pitchFamily="18" charset="0"/>
            </a:endParaRPr>
          </a:p>
          <a:p>
            <a:pPr marL="268354" indent="-268354" algn="just">
              <a:defRPr/>
            </a:pPr>
            <a:endParaRPr lang="en-US"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Работник, подавший письменное заявление о продолжении  ведения работодателем трудовой </a:t>
            </a:r>
            <a:r>
              <a:rPr lang="ru-RU" altLang="ru-RU" smtClean="0">
                <a:solidFill>
                  <a:srgbClr val="002060"/>
                </a:solidFill>
                <a:latin typeface="Times New Roman" pitchFamily="18" charset="0"/>
                <a:cs typeface="Times New Roman" pitchFamily="18" charset="0"/>
              </a:rPr>
              <a:t>книжки в </a:t>
            </a:r>
            <a:r>
              <a:rPr lang="ru-RU" altLang="ru-RU" dirty="0" smtClean="0">
                <a:solidFill>
                  <a:srgbClr val="002060"/>
                </a:solidFill>
                <a:latin typeface="Times New Roman" pitchFamily="18" charset="0"/>
                <a:cs typeface="Times New Roman" pitchFamily="18" charset="0"/>
              </a:rPr>
              <a:t>бумажном виде, имеет право в последующем подать  работодателю письменное заявление о предоставлении ему работодателем сведений о трудовой деятельности в электронном виде</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a:t>
            </a:r>
          </a:p>
          <a:p>
            <a:pPr marL="268354"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Работнику, подавшему заявление о предоставлением ему работодателем сведений о трудовой деятельности в электронном виде, работодатель выдает трудовую книжку на руки и освобождается от ответственности за ее ведение и хранение. При выдаче трудовой книжки в нее вносится запись о подаче работником указанного заявления;</a:t>
            </a:r>
          </a:p>
        </p:txBody>
      </p:sp>
    </p:spTree>
    <p:extLst>
      <p:ext uri="{BB962C8B-B14F-4D97-AF65-F5344CB8AC3E}">
        <p14:creationId xmlns:p14="http://schemas.microsoft.com/office/powerpoint/2010/main" xmlns="" val="4129926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2943022" y="203296"/>
            <a:ext cx="6059800" cy="791352"/>
          </a:xfrm>
          <a:prstGeom prst="rect">
            <a:avLst/>
          </a:prstGeom>
          <a:solidFill>
            <a:srgbClr val="537CAD"/>
          </a:solidFill>
        </p:spPr>
        <p:txBody>
          <a:bodyPr vert="horz" wrap="square" lIns="0" tIns="143619" rIns="0" bIns="0" rtlCol="0">
            <a:spAutoFit/>
          </a:bodyPr>
          <a:lstStyle/>
          <a:p>
            <a:pPr marL="283759" rtl="0">
              <a:spcBef>
                <a:spcPts val="1131"/>
              </a:spcBef>
            </a:pPr>
            <a:r>
              <a:rPr lang="ru-RU" sz="1400" kern="1200" cap="all" spc="70" dirty="0" smtClean="0">
                <a:solidFill>
                  <a:srgbClr val="FFFFFF"/>
                </a:solidFill>
                <a:latin typeface="Times New Roman" pitchFamily="18" charset="0"/>
                <a:cs typeface="Times New Roman" pitchFamily="18" charset="0"/>
              </a:rPr>
              <a:t>ПЕРЕХОД НА ВЕДЕНИЕ СВЕДЕНИЙ О ТРУДОВОЙ ДЕЯТЕЛЬНОСТИ В ЭЛЕКТРОННОМ ВИДЕ </a:t>
            </a:r>
            <a:br>
              <a:rPr lang="ru-RU" sz="1400" kern="1200" cap="all" spc="70" dirty="0" smtClean="0">
                <a:solidFill>
                  <a:srgbClr val="FFFFFF"/>
                </a:solidFill>
                <a:latin typeface="Times New Roman" pitchFamily="18" charset="0"/>
                <a:cs typeface="Times New Roman" pitchFamily="18" charset="0"/>
              </a:rPr>
            </a:br>
            <a:endParaRPr sz="1400" kern="1200" cap="all" spc="70" dirty="0">
              <a:solidFill>
                <a:srgbClr val="FFFFFF"/>
              </a:solidFill>
              <a:latin typeface="Times New Roman" pitchFamily="18" charset="0"/>
              <a:cs typeface="Times New Roman" pitchFamily="18" charset="0"/>
            </a:endParaRPr>
          </a:p>
        </p:txBody>
      </p:sp>
      <p:sp>
        <p:nvSpPr>
          <p:cNvPr id="31" name="object 31"/>
          <p:cNvSpPr/>
          <p:nvPr/>
        </p:nvSpPr>
        <p:spPr>
          <a:xfrm>
            <a:off x="271497" y="244176"/>
            <a:ext cx="478377" cy="342468"/>
          </a:xfrm>
          <a:custGeom>
            <a:avLst/>
            <a:gdLst/>
            <a:ahLst/>
            <a:cxnLst/>
            <a:rect l="l" t="t" r="r" b="b"/>
            <a:pathLst>
              <a:path w="559435" h="503555">
                <a:moveTo>
                  <a:pt x="221945" y="93395"/>
                </a:moveTo>
                <a:lnTo>
                  <a:pt x="0" y="0"/>
                </a:lnTo>
                <a:lnTo>
                  <a:pt x="0" y="377190"/>
                </a:lnTo>
                <a:lnTo>
                  <a:pt x="281368" y="503326"/>
                </a:lnTo>
                <a:lnTo>
                  <a:pt x="281368" y="120078"/>
                </a:lnTo>
                <a:lnTo>
                  <a:pt x="559104" y="0"/>
                </a:lnTo>
                <a:lnTo>
                  <a:pt x="559104" y="54203"/>
                </a:lnTo>
              </a:path>
            </a:pathLst>
          </a:custGeom>
          <a:ln w="28956">
            <a:solidFill>
              <a:srgbClr val="1B75BC"/>
            </a:solidFill>
          </a:ln>
        </p:spPr>
        <p:txBody>
          <a:bodyPr wrap="square" lIns="0" tIns="0" rIns="0" bIns="0" rtlCol="0"/>
          <a:lstStyle/>
          <a:p>
            <a:endParaRPr/>
          </a:p>
        </p:txBody>
      </p:sp>
      <p:sp>
        <p:nvSpPr>
          <p:cNvPr id="32" name="object 32"/>
          <p:cNvSpPr/>
          <p:nvPr/>
        </p:nvSpPr>
        <p:spPr>
          <a:xfrm>
            <a:off x="315053" y="216139"/>
            <a:ext cx="399642" cy="67803"/>
          </a:xfrm>
          <a:custGeom>
            <a:avLst/>
            <a:gdLst/>
            <a:ahLst/>
            <a:cxnLst/>
            <a:rect l="l" t="t" r="r" b="b"/>
            <a:pathLst>
              <a:path w="467359" h="99695">
                <a:moveTo>
                  <a:pt x="0" y="2425"/>
                </a:moveTo>
                <a:lnTo>
                  <a:pt x="228015" y="99453"/>
                </a:lnTo>
                <a:lnTo>
                  <a:pt x="466940" y="0"/>
                </a:lnTo>
              </a:path>
            </a:pathLst>
          </a:custGeom>
          <a:ln w="28956">
            <a:solidFill>
              <a:srgbClr val="1B75BC"/>
            </a:solidFill>
          </a:ln>
        </p:spPr>
        <p:txBody>
          <a:bodyPr wrap="square" lIns="0" tIns="0" rIns="0" bIns="0" rtlCol="0"/>
          <a:lstStyle/>
          <a:p>
            <a:endParaRPr/>
          </a:p>
        </p:txBody>
      </p:sp>
      <p:sp>
        <p:nvSpPr>
          <p:cNvPr id="33" name="object 33"/>
          <p:cNvSpPr/>
          <p:nvPr/>
        </p:nvSpPr>
        <p:spPr>
          <a:xfrm>
            <a:off x="555059" y="57723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4" name="object 34"/>
          <p:cNvSpPr/>
          <p:nvPr/>
        </p:nvSpPr>
        <p:spPr>
          <a:xfrm>
            <a:off x="555059" y="53959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5" name="object 35"/>
          <p:cNvSpPr/>
          <p:nvPr/>
        </p:nvSpPr>
        <p:spPr>
          <a:xfrm>
            <a:off x="555059" y="50195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6" name="object 36"/>
          <p:cNvSpPr/>
          <p:nvPr/>
        </p:nvSpPr>
        <p:spPr>
          <a:xfrm>
            <a:off x="555059" y="46430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7" name="object 37"/>
          <p:cNvSpPr/>
          <p:nvPr/>
        </p:nvSpPr>
        <p:spPr>
          <a:xfrm>
            <a:off x="555059" y="42666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8" name="object 38"/>
          <p:cNvSpPr/>
          <p:nvPr/>
        </p:nvSpPr>
        <p:spPr>
          <a:xfrm>
            <a:off x="555059" y="38902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39" name="object 39"/>
          <p:cNvSpPr/>
          <p:nvPr/>
        </p:nvSpPr>
        <p:spPr>
          <a:xfrm>
            <a:off x="555059" y="35138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0" name="object 40"/>
          <p:cNvSpPr/>
          <p:nvPr/>
        </p:nvSpPr>
        <p:spPr>
          <a:xfrm>
            <a:off x="591621" y="56376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1" name="object 41"/>
          <p:cNvSpPr/>
          <p:nvPr/>
        </p:nvSpPr>
        <p:spPr>
          <a:xfrm>
            <a:off x="591621" y="52612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2" name="object 42"/>
          <p:cNvSpPr/>
          <p:nvPr/>
        </p:nvSpPr>
        <p:spPr>
          <a:xfrm>
            <a:off x="591621" y="488481"/>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3" name="object 43"/>
          <p:cNvSpPr/>
          <p:nvPr/>
        </p:nvSpPr>
        <p:spPr>
          <a:xfrm>
            <a:off x="591621" y="45083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4" name="object 44"/>
          <p:cNvSpPr/>
          <p:nvPr/>
        </p:nvSpPr>
        <p:spPr>
          <a:xfrm>
            <a:off x="406756" y="4131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5" name="object 45"/>
          <p:cNvSpPr/>
          <p:nvPr/>
        </p:nvSpPr>
        <p:spPr>
          <a:xfrm>
            <a:off x="591621" y="37554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6" name="object 46"/>
          <p:cNvSpPr/>
          <p:nvPr/>
        </p:nvSpPr>
        <p:spPr>
          <a:xfrm>
            <a:off x="591621" y="337908"/>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7" name="object 47"/>
          <p:cNvSpPr/>
          <p:nvPr/>
        </p:nvSpPr>
        <p:spPr>
          <a:xfrm>
            <a:off x="898555" y="450624"/>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48" name="object 48"/>
          <p:cNvSpPr/>
          <p:nvPr/>
        </p:nvSpPr>
        <p:spPr>
          <a:xfrm>
            <a:off x="628166" y="51264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49" name="object 49"/>
          <p:cNvSpPr/>
          <p:nvPr/>
        </p:nvSpPr>
        <p:spPr>
          <a:xfrm>
            <a:off x="628166" y="47500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0" name="object 50"/>
          <p:cNvSpPr/>
          <p:nvPr/>
        </p:nvSpPr>
        <p:spPr>
          <a:xfrm>
            <a:off x="628166" y="43735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1" name="object 51"/>
          <p:cNvSpPr/>
          <p:nvPr/>
        </p:nvSpPr>
        <p:spPr>
          <a:xfrm>
            <a:off x="628166" y="39971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3" name="object 53"/>
          <p:cNvSpPr/>
          <p:nvPr/>
        </p:nvSpPr>
        <p:spPr>
          <a:xfrm>
            <a:off x="628166" y="32442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4" name="object 54"/>
          <p:cNvSpPr/>
          <p:nvPr/>
        </p:nvSpPr>
        <p:spPr>
          <a:xfrm>
            <a:off x="664717" y="53681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5" name="object 55"/>
          <p:cNvSpPr/>
          <p:nvPr/>
        </p:nvSpPr>
        <p:spPr>
          <a:xfrm>
            <a:off x="664717" y="49917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6" name="object 56"/>
          <p:cNvSpPr/>
          <p:nvPr/>
        </p:nvSpPr>
        <p:spPr>
          <a:xfrm>
            <a:off x="664717" y="461524"/>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7" name="object 57"/>
          <p:cNvSpPr/>
          <p:nvPr/>
        </p:nvSpPr>
        <p:spPr>
          <a:xfrm>
            <a:off x="865020" y="35005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8" name="object 58"/>
          <p:cNvSpPr/>
          <p:nvPr/>
        </p:nvSpPr>
        <p:spPr>
          <a:xfrm>
            <a:off x="664717" y="38624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59" name="object 59"/>
          <p:cNvSpPr/>
          <p:nvPr/>
        </p:nvSpPr>
        <p:spPr>
          <a:xfrm>
            <a:off x="664717" y="34860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0" name="object 60"/>
          <p:cNvSpPr/>
          <p:nvPr/>
        </p:nvSpPr>
        <p:spPr>
          <a:xfrm>
            <a:off x="664717" y="31095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1" name="object 61"/>
          <p:cNvSpPr/>
          <p:nvPr/>
        </p:nvSpPr>
        <p:spPr>
          <a:xfrm>
            <a:off x="825378" y="47758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2" name="object 62"/>
          <p:cNvSpPr/>
          <p:nvPr/>
        </p:nvSpPr>
        <p:spPr>
          <a:xfrm>
            <a:off x="701280" y="48570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3" name="object 63"/>
          <p:cNvSpPr/>
          <p:nvPr/>
        </p:nvSpPr>
        <p:spPr>
          <a:xfrm>
            <a:off x="701280" y="44805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4" name="object 64"/>
          <p:cNvSpPr/>
          <p:nvPr/>
        </p:nvSpPr>
        <p:spPr>
          <a:xfrm>
            <a:off x="701280" y="410409"/>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5" name="object 65"/>
          <p:cNvSpPr/>
          <p:nvPr/>
        </p:nvSpPr>
        <p:spPr>
          <a:xfrm>
            <a:off x="931504" y="28789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6" name="object 66"/>
          <p:cNvSpPr/>
          <p:nvPr/>
        </p:nvSpPr>
        <p:spPr>
          <a:xfrm>
            <a:off x="701280" y="33512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7" name="object 67"/>
          <p:cNvSpPr/>
          <p:nvPr/>
        </p:nvSpPr>
        <p:spPr>
          <a:xfrm>
            <a:off x="701280" y="29747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68" name="object 68"/>
          <p:cNvSpPr/>
          <p:nvPr/>
        </p:nvSpPr>
        <p:spPr>
          <a:xfrm>
            <a:off x="737825" y="509867"/>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69" name="object 69"/>
          <p:cNvSpPr/>
          <p:nvPr/>
        </p:nvSpPr>
        <p:spPr>
          <a:xfrm>
            <a:off x="737825" y="472226"/>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0" name="object 70"/>
          <p:cNvSpPr/>
          <p:nvPr/>
        </p:nvSpPr>
        <p:spPr>
          <a:xfrm>
            <a:off x="816130" y="4057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1" name="object 71"/>
          <p:cNvSpPr/>
          <p:nvPr/>
        </p:nvSpPr>
        <p:spPr>
          <a:xfrm>
            <a:off x="737825" y="396935"/>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2" name="object 72"/>
          <p:cNvSpPr/>
          <p:nvPr/>
        </p:nvSpPr>
        <p:spPr>
          <a:xfrm>
            <a:off x="814662" y="330972"/>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3" name="object 73"/>
          <p:cNvSpPr/>
          <p:nvPr/>
        </p:nvSpPr>
        <p:spPr>
          <a:xfrm>
            <a:off x="873881" y="271496"/>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4" name="object 74"/>
          <p:cNvSpPr/>
          <p:nvPr/>
        </p:nvSpPr>
        <p:spPr>
          <a:xfrm>
            <a:off x="842861" y="245290"/>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75" name="object 75"/>
          <p:cNvSpPr/>
          <p:nvPr/>
        </p:nvSpPr>
        <p:spPr>
          <a:xfrm>
            <a:off x="774377" y="49639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6" name="object 76"/>
          <p:cNvSpPr/>
          <p:nvPr/>
        </p:nvSpPr>
        <p:spPr>
          <a:xfrm>
            <a:off x="854160" y="429333"/>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7" name="object 77"/>
          <p:cNvSpPr/>
          <p:nvPr/>
        </p:nvSpPr>
        <p:spPr>
          <a:xfrm>
            <a:off x="774377" y="421102"/>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8" name="object 78"/>
          <p:cNvSpPr/>
          <p:nvPr/>
        </p:nvSpPr>
        <p:spPr>
          <a:xfrm>
            <a:off x="774377" y="383461"/>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79" name="object 79"/>
          <p:cNvSpPr/>
          <p:nvPr/>
        </p:nvSpPr>
        <p:spPr>
          <a:xfrm>
            <a:off x="774377" y="345819"/>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0" name="object 80"/>
          <p:cNvSpPr/>
          <p:nvPr/>
        </p:nvSpPr>
        <p:spPr>
          <a:xfrm>
            <a:off x="812800" y="294013"/>
            <a:ext cx="34752" cy="47937"/>
          </a:xfrm>
          <a:custGeom>
            <a:avLst/>
            <a:gdLst/>
            <a:ahLst/>
            <a:cxnLst/>
            <a:rect l="l" t="t" r="r" b="b"/>
            <a:pathLst>
              <a:path w="40640" h="70484">
                <a:moveTo>
                  <a:pt x="40576" y="0"/>
                </a:moveTo>
                <a:lnTo>
                  <a:pt x="0" y="18808"/>
                </a:lnTo>
                <a:lnTo>
                  <a:pt x="0" y="70421"/>
                </a:lnTo>
                <a:lnTo>
                  <a:pt x="40576" y="51612"/>
                </a:lnTo>
                <a:lnTo>
                  <a:pt x="40576" y="0"/>
                </a:lnTo>
                <a:close/>
              </a:path>
            </a:pathLst>
          </a:custGeom>
          <a:solidFill>
            <a:srgbClr val="EE2A7B"/>
          </a:solidFill>
        </p:spPr>
        <p:txBody>
          <a:bodyPr wrap="square" lIns="0" tIns="0" rIns="0" bIns="0" rtlCol="0"/>
          <a:lstStyle/>
          <a:p>
            <a:endParaRPr/>
          </a:p>
        </p:txBody>
      </p:sp>
      <p:sp>
        <p:nvSpPr>
          <p:cNvPr id="81" name="object 81"/>
          <p:cNvSpPr/>
          <p:nvPr/>
        </p:nvSpPr>
        <p:spPr>
          <a:xfrm>
            <a:off x="774377" y="270528"/>
            <a:ext cx="34752" cy="47937"/>
          </a:xfrm>
          <a:custGeom>
            <a:avLst/>
            <a:gdLst/>
            <a:ahLst/>
            <a:cxnLst/>
            <a:rect l="l" t="t" r="r" b="b"/>
            <a:pathLst>
              <a:path w="40640" h="70484">
                <a:moveTo>
                  <a:pt x="40589" y="0"/>
                </a:moveTo>
                <a:lnTo>
                  <a:pt x="0" y="18808"/>
                </a:lnTo>
                <a:lnTo>
                  <a:pt x="0" y="70421"/>
                </a:lnTo>
                <a:lnTo>
                  <a:pt x="40589" y="51612"/>
                </a:lnTo>
                <a:lnTo>
                  <a:pt x="40589" y="0"/>
                </a:lnTo>
                <a:close/>
              </a:path>
            </a:pathLst>
          </a:custGeom>
          <a:solidFill>
            <a:srgbClr val="EE2A7B"/>
          </a:solidFill>
        </p:spPr>
        <p:txBody>
          <a:bodyPr wrap="square" lIns="0" tIns="0" rIns="0" bIns="0" rtlCol="0"/>
          <a:lstStyle/>
          <a:p>
            <a:endParaRPr/>
          </a:p>
        </p:txBody>
      </p:sp>
      <p:sp>
        <p:nvSpPr>
          <p:cNvPr id="84" name="Прямоугольник 83">
            <a:extLst>
              <a:ext uri="{FF2B5EF4-FFF2-40B4-BE49-F238E27FC236}">
                <a16:creationId xmlns="" xmlns:a16="http://schemas.microsoft.com/office/drawing/2014/main" id="{7904F62B-609C-42B1-8A66-89849B463EF8}"/>
              </a:ext>
            </a:extLst>
          </p:cNvPr>
          <p:cNvSpPr/>
          <p:nvPr/>
        </p:nvSpPr>
        <p:spPr>
          <a:xfrm>
            <a:off x="3807292" y="2446159"/>
            <a:ext cx="144584" cy="287702"/>
          </a:xfrm>
          <a:prstGeom prst="rect">
            <a:avLst/>
          </a:prstGeom>
        </p:spPr>
        <p:txBody>
          <a:bodyPr wrap="none" lIns="71561" tIns="35780" rIns="71561" bIns="35780">
            <a:spAutoFit/>
          </a:bodyPr>
          <a:lstStyle/>
          <a:p>
            <a:endParaRPr lang="ru-RU" b="1" dirty="0">
              <a:solidFill>
                <a:srgbClr val="1A75BD"/>
              </a:solidFill>
            </a:endParaRPr>
          </a:p>
        </p:txBody>
      </p:sp>
      <p:sp>
        <p:nvSpPr>
          <p:cNvPr id="85" name="Прямоугольник 84">
            <a:extLst>
              <a:ext uri="{FF2B5EF4-FFF2-40B4-BE49-F238E27FC236}">
                <a16:creationId xmlns="" xmlns:a16="http://schemas.microsoft.com/office/drawing/2014/main" id="{70C83F54-7795-46DF-A47B-563F94144121}"/>
              </a:ext>
            </a:extLst>
          </p:cNvPr>
          <p:cNvSpPr/>
          <p:nvPr/>
        </p:nvSpPr>
        <p:spPr>
          <a:xfrm>
            <a:off x="988247" y="210333"/>
            <a:ext cx="1867492" cy="318480"/>
          </a:xfrm>
          <a:prstGeom prst="rect">
            <a:avLst/>
          </a:prstGeom>
        </p:spPr>
        <p:txBody>
          <a:bodyPr wrap="none" lIns="71561" tIns="35780" rIns="71561" bIns="35780">
            <a:spAutoFit/>
          </a:bodyPr>
          <a:lstStyle/>
          <a:p>
            <a:r>
              <a:rPr lang="ru-RU" sz="1600" b="1" spc="70" dirty="0">
                <a:solidFill>
                  <a:srgbClr val="1A75BD"/>
                </a:solidFill>
                <a:latin typeface="Arial Nova Cond" panose="020B0604020202020204" pitchFamily="34" charset="0"/>
                <a:cs typeface="Calibri"/>
              </a:rPr>
              <a:t>ЭЛЕКТРОННАЯ </a:t>
            </a:r>
            <a:endParaRPr lang="ru-RU" sz="1600" b="1" spc="70" dirty="0">
              <a:solidFill>
                <a:srgbClr val="1A75BD"/>
              </a:solidFill>
              <a:latin typeface="Arial Nova Cond" panose="020B0604020202020204" pitchFamily="34" charset="0"/>
            </a:endParaRPr>
          </a:p>
        </p:txBody>
      </p:sp>
      <p:sp>
        <p:nvSpPr>
          <p:cNvPr id="86" name="Прямоугольник 85">
            <a:extLst>
              <a:ext uri="{FF2B5EF4-FFF2-40B4-BE49-F238E27FC236}">
                <a16:creationId xmlns="" xmlns:a16="http://schemas.microsoft.com/office/drawing/2014/main" id="{6D6E8C92-0EAD-4B99-9BB8-02DC1F831678}"/>
              </a:ext>
            </a:extLst>
          </p:cNvPr>
          <p:cNvSpPr/>
          <p:nvPr/>
        </p:nvSpPr>
        <p:spPr>
          <a:xfrm>
            <a:off x="988247" y="395919"/>
            <a:ext cx="1575681" cy="272314"/>
          </a:xfrm>
          <a:prstGeom prst="rect">
            <a:avLst/>
          </a:prstGeom>
        </p:spPr>
        <p:txBody>
          <a:bodyPr wrap="none" lIns="71561" tIns="35780" rIns="71561" bIns="35780">
            <a:spAutoFit/>
          </a:bodyPr>
          <a:lstStyle/>
          <a:p>
            <a:r>
              <a:rPr lang="ru-RU" sz="1300" spc="39" dirty="0">
                <a:solidFill>
                  <a:srgbClr val="1A75BD"/>
                </a:solidFill>
                <a:latin typeface="Arial Narrow" panose="020B0606020202030204" pitchFamily="34" charset="0"/>
                <a:cs typeface="Calibri"/>
              </a:rPr>
              <a:t>ТРУДОВАЯ КНИЖКА</a:t>
            </a:r>
            <a:endParaRPr lang="ru-RU" sz="1300" spc="39" dirty="0">
              <a:solidFill>
                <a:srgbClr val="1A75BD"/>
              </a:solidFill>
              <a:latin typeface="Arial Narrow" panose="020B0606020202030204" pitchFamily="34" charset="0"/>
            </a:endParaRPr>
          </a:p>
        </p:txBody>
      </p:sp>
      <p:sp>
        <p:nvSpPr>
          <p:cNvPr id="83" name="Прямоугольник 82"/>
          <p:cNvSpPr/>
          <p:nvPr/>
        </p:nvSpPr>
        <p:spPr>
          <a:xfrm>
            <a:off x="206337" y="1200150"/>
            <a:ext cx="8796485" cy="3827133"/>
          </a:xfrm>
          <a:prstGeom prst="rect">
            <a:avLst/>
          </a:prstGeom>
        </p:spPr>
        <p:txBody>
          <a:bodyPr wrap="square" lIns="71561" tIns="35780" rIns="71561" bIns="35780">
            <a:spAutoFit/>
          </a:bodyPr>
          <a:lstStyle/>
          <a:p>
            <a:pPr algn="just" defTabSz="626158">
              <a:lnSpc>
                <a:spcPct val="90000"/>
              </a:lnSpc>
              <a:spcAft>
                <a:spcPct val="35000"/>
              </a:spcAft>
              <a:defRPr/>
            </a:pPr>
            <a:r>
              <a:rPr lang="ru-RU" sz="1600" b="1" dirty="0" smtClean="0">
                <a:solidFill>
                  <a:srgbClr val="FF0000"/>
                </a:solidFill>
                <a:latin typeface="Times New Roman" pitchFamily="18" charset="0"/>
                <a:cs typeface="Times New Roman" pitchFamily="18" charset="0"/>
              </a:rPr>
              <a:t>Мероприятия работодателей в целях реализации норм Трудового кодекса РФ : </a:t>
            </a: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Лица, не имевшие возможности по 31 декабря 2020 года включительно подать работодателю одно из письменных заявлений, вправе сделать это в любое время. </a:t>
            </a:r>
          </a:p>
          <a:p>
            <a:pPr marL="268354" indent="-268354" algn="just">
              <a:defRPr/>
            </a:pPr>
            <a:r>
              <a:rPr lang="ru-RU" altLang="ru-RU" dirty="0" smtClean="0">
                <a:solidFill>
                  <a:srgbClr val="002060"/>
                </a:solidFill>
                <a:latin typeface="Times New Roman" pitchFamily="18" charset="0"/>
                <a:cs typeface="Times New Roman" pitchFamily="18" charset="0"/>
              </a:rPr>
              <a:t>      К таким лицам относятся</a:t>
            </a:r>
            <a:r>
              <a:rPr lang="en-US" altLang="ru-RU" dirty="0" smtClean="0">
                <a:solidFill>
                  <a:srgbClr val="002060"/>
                </a:solidFill>
                <a:latin typeface="Times New Roman" pitchFamily="18" charset="0"/>
                <a:cs typeface="Times New Roman" pitchFamily="18" charset="0"/>
              </a:rPr>
              <a:t>:</a:t>
            </a:r>
          </a:p>
          <a:p>
            <a:pPr marL="268354" lvl="1" indent="-268354" algn="just">
              <a:defRPr/>
            </a:pPr>
            <a:r>
              <a:rPr lang="ru-RU" altLang="ru-RU" dirty="0" smtClean="0">
                <a:solidFill>
                  <a:srgbClr val="002060"/>
                </a:solidFill>
                <a:latin typeface="Times New Roman" pitchFamily="18" charset="0"/>
                <a:cs typeface="Times New Roman" pitchFamily="18" charset="0"/>
              </a:rPr>
              <a:t>      - работники, которые по состоянию на 31 декабря 2020 года не исполняли трудовые обязанности и ранее не подали одно из письменных заявлений, но за ними сохранялось место работы, в том числе на период</a:t>
            </a:r>
            <a:r>
              <a:rPr lang="en-US" altLang="ru-RU" dirty="0" smtClean="0">
                <a:solidFill>
                  <a:srgbClr val="002060"/>
                </a:solidFill>
                <a:latin typeface="Times New Roman" pitchFamily="18" charset="0"/>
                <a:cs typeface="Times New Roman" pitchFamily="18" charset="0"/>
              </a:rPr>
              <a:t>:</a:t>
            </a:r>
            <a:r>
              <a:rPr lang="ru-RU" altLang="ru-RU" dirty="0" smtClean="0">
                <a:solidFill>
                  <a:srgbClr val="002060"/>
                </a:solidFill>
                <a:latin typeface="Times New Roman" pitchFamily="18" charset="0"/>
                <a:cs typeface="Times New Roman" pitchFamily="18" charset="0"/>
              </a:rPr>
              <a:t> временной нетрудоспособности, отпуска, отстранения от работы в случаях, предусмотренных Трудовым кодексом РФ, другими федеральными законами, иными правовыми нормативными актами РФ</a:t>
            </a:r>
            <a:r>
              <a:rPr lang="en-US" altLang="ru-RU" dirty="0" smtClean="0">
                <a:solidFill>
                  <a:srgbClr val="002060"/>
                </a:solidFill>
                <a:latin typeface="Times New Roman" pitchFamily="18" charset="0"/>
                <a:cs typeface="Times New Roman" pitchFamily="18" charset="0"/>
              </a:rPr>
              <a:t>;</a:t>
            </a:r>
            <a:endParaRPr lang="ru-RU" altLang="ru-RU" dirty="0" smtClean="0">
              <a:solidFill>
                <a:srgbClr val="002060"/>
              </a:solidFill>
              <a:latin typeface="Times New Roman" pitchFamily="18" charset="0"/>
              <a:cs typeface="Times New Roman" pitchFamily="18" charset="0"/>
            </a:endParaRPr>
          </a:p>
          <a:p>
            <a:pPr marL="268354" lvl="1" indent="-268354" algn="just">
              <a:defRPr/>
            </a:pPr>
            <a:r>
              <a:rPr lang="ru-RU" altLang="ru-RU" dirty="0" smtClean="0">
                <a:solidFill>
                  <a:srgbClr val="002060"/>
                </a:solidFill>
                <a:latin typeface="Times New Roman" pitchFamily="18" charset="0"/>
                <a:cs typeface="Times New Roman" pitchFamily="18" charset="0"/>
              </a:rPr>
              <a:t>      - лица, имеющие стаж работы по трудовому договору  (служебному контракту), но по состоянию на 31 декабря 2020 года не состоящие в трудовых (служебных) отношениях и до указанной даты не подавшие одно из письменных заявлений</a:t>
            </a:r>
            <a:r>
              <a:rPr lang="en-US" altLang="ru-RU" dirty="0" smtClean="0">
                <a:solidFill>
                  <a:srgbClr val="002060"/>
                </a:solidFill>
                <a:latin typeface="Times New Roman" pitchFamily="18" charset="0"/>
                <a:cs typeface="Times New Roman" pitchFamily="18" charset="0"/>
              </a:rPr>
              <a:t>;</a:t>
            </a:r>
            <a:endParaRPr lang="ru-RU" altLang="ru-RU" dirty="0" smtClean="0">
              <a:solidFill>
                <a:srgbClr val="002060"/>
              </a:solidFill>
              <a:latin typeface="Times New Roman" pitchFamily="18" charset="0"/>
              <a:cs typeface="Times New Roman" pitchFamily="18" charset="0"/>
            </a:endParaRPr>
          </a:p>
          <a:p>
            <a:pPr marL="268354" lvl="1" indent="-268354" algn="just">
              <a:buFont typeface="Wingdings" panose="05000000000000000000" pitchFamily="2" charset="2"/>
              <a:buChar char="ü"/>
              <a:defRPr/>
            </a:pPr>
            <a:endParaRPr lang="ru-RU" altLang="ru-RU" dirty="0" smtClean="0">
              <a:solidFill>
                <a:srgbClr val="002060"/>
              </a:solidFill>
              <a:latin typeface="Times New Roman" pitchFamily="18" charset="0"/>
              <a:cs typeface="Times New Roman" pitchFamily="18" charset="0"/>
            </a:endParaRPr>
          </a:p>
          <a:p>
            <a:pPr marL="268354" indent="-268354" algn="just">
              <a:buFont typeface="Wingdings" panose="05000000000000000000" pitchFamily="2" charset="2"/>
              <a:buChar char="ü"/>
              <a:defRPr/>
            </a:pPr>
            <a:r>
              <a:rPr lang="ru-RU" altLang="ru-RU" dirty="0" smtClean="0">
                <a:solidFill>
                  <a:srgbClr val="002060"/>
                </a:solidFill>
                <a:latin typeface="Times New Roman" pitchFamily="18" charset="0"/>
                <a:cs typeface="Times New Roman" pitchFamily="18" charset="0"/>
              </a:rPr>
              <a:t>Лица, которые замещают государственные и муниципальные должности, должности государственной гражданской и муниципальной службы, а также осуществляют другие виды профессиональной служебной деятельности и на которых на момент вступления в силу настоящего Федерального закона ведутся трудовые книжки, имеют право сделать выбор между продолжением ведения их трудовых книжек или предоставления им сведений о трудовой деятельности.</a:t>
            </a:r>
            <a:endParaRPr lang="ru-RU" altLang="ru-RU" sz="1300"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4129926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1280</TotalTime>
  <Words>5537</Words>
  <Application>Microsoft Office PowerPoint</Application>
  <PresentationFormat>Экран (16:9)</PresentationFormat>
  <Paragraphs>331</Paragraphs>
  <Slides>33</Slides>
  <Notes>10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Office Theme</vt:lpstr>
      <vt:lpstr>                                                    04 декабря 2019 г. </vt:lpstr>
      <vt:lpstr>Нормативно-правовое регулирование </vt:lpstr>
      <vt:lpstr>ОСНОВНЫЕ ПОЛОЖЕНИЯ ТРУДОВОГО КОДЕКСА РФ </vt:lpstr>
      <vt:lpstr>ОСНОВНЫЕ ПОЛОЖЕНИЯ ТРУДОВОГО КОДЕКСА РФ </vt:lpstr>
      <vt:lpstr>ОСНОВНЫЕ ПОЛОЖЕНИЯ ТРУДОВОГО КОДЕКСА РФ </vt:lpstr>
      <vt:lpstr>Схема направления работником через ЕПГУ работодателю на электронный адрес сведений о трудовой деятельности </vt:lpstr>
      <vt:lpstr>ПЕРЕХОД НА ВЕДЕНИЕ СВЕДЕНИЙ О ТРУДОВОЙ ДЕЯТЕЛЬНОСТИ В ЭЛЕКТРОННОМ ВИДЕ  </vt:lpstr>
      <vt:lpstr>ПЕРЕХОД НА ВЕДЕНИЕ СВЕДЕНИЙ О ТРУДОВОЙ ДЕЯТЕЛЬНОСТИ В ЭЛЕКТРОННОМ ВИДЕ  </vt:lpstr>
      <vt:lpstr>ПЕРЕХОД НА ВЕДЕНИЕ СВЕДЕНИЙ О ТРУДОВОЙ ДЕЯТЕЛЬНОСТИ В ЭЛЕКТРОННОМ ВИДЕ  </vt:lpstr>
      <vt:lpstr>ПЕРЕХОД НА ВЕДЕНИЕ СВЕДЕНИЙ О ТРУДОВОЙ ДЕЯТЕЛЬНОСТИ В ЭЛЕКТРОННОМ ВИДЕ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НОРМЫ ФЕДЕРАЛЬНОГО ЗАКОНА ОТ 1 АПРЕЛЯ 1996 ГОДА №27—ФЗ «ОБ ИНДИВИДУАЛЬНОМ (ПЕРСОНИФИЦИРОВАННОМ) УЧЕТЕ В СИСТЕМЕ ОБЯЗАТЕЛЬНОГО ПЕНСИОННОГО СТРАХОВАНИЯ» </vt:lpstr>
      <vt:lpstr>ПРЕИМУЩЕСТВА ВЕДЕНИЯ СВЕДЕНИЙ О ТРУДОВОЙ ДЕЯТЕЛЬНОСТИ В ЭЛЕКТРОННОМ ВИДЕ И ИХ ИСПОЛЬЗОВАНИЕ</vt:lpstr>
      <vt:lpstr>                      ФОРМЫ СЗВ-ТД и СЗИ-ТД</vt:lpstr>
      <vt:lpstr>формА «Сведения о трудовой деятельности  зарегистрированного лица  (СЗВ-ТД)» </vt:lpstr>
      <vt:lpstr>Сроки представления в ПФР страхователями формы СЗВ-ТД.</vt:lpstr>
      <vt:lpstr>Проект формы «Сведения о трудовой деятельности  зарегистрированного лица  (СЗВ-ТД)»  </vt:lpstr>
      <vt:lpstr>Проект формы СЗВ-ТД. перечень реквизитов и порядок их заполнения </vt:lpstr>
      <vt:lpstr>Проект формы СЗВ-ТД. перечень реквизитов и порядок их заполнения </vt:lpstr>
      <vt:lpstr>Проект формы СЗВ-ТД. перечень реквизитов и порядок их заполнения </vt:lpstr>
      <vt:lpstr>Проект формы СЗВ-ТД. перечень реквизитов и порядок их заполнения </vt:lpstr>
      <vt:lpstr>Проект формы СЗВ-ТД. Правила проверки</vt:lpstr>
      <vt:lpstr>Проект ФОРМы СЗи-ТД - ДЛЯ ПОЛУЧЕНИЯ ГРАЖДАНИНОМ СВЕДЕНИЙ О ТРУДОВОЙ ДЕЯТЕЛЬНОСТИ </vt:lpstr>
      <vt:lpstr>Проект формы СЗи-ТД. Перечень реквизитов и порядок их заполнения </vt:lpstr>
      <vt:lpstr>Проект формы СЗи-ТД. Перечень реквизитов и порядок их заполнения </vt:lpstr>
      <vt:lpstr>                         Технология обмена</vt:lpstr>
      <vt:lpstr>Отчетность страхователей в ПФР в 2020 году </vt:lpstr>
      <vt:lpstr>      ОПФР ПО РЕСПУБЛИКЕ МОРДОВИЯ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Enektpoiiae tpygobae kimmka –  mepcoianaiae tpaektopme pa&gt;bmtme</dc:title>
  <dc:creator>Малиновский Вадим Юрьевич</dc:creator>
  <cp:lastModifiedBy>Пронькина Наталья Сергеевна</cp:lastModifiedBy>
  <cp:revision>167</cp:revision>
  <dcterms:created xsi:type="dcterms:W3CDTF">2019-07-14T13:39:10Z</dcterms:created>
  <dcterms:modified xsi:type="dcterms:W3CDTF">2019-12-04T06:13:12Z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2019-07-14T00:00:00Z</vt:filetime>
  </property>
</Properties>
</file>