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579245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2760" y="5550"/>
      </p:cViewPr>
      <p:guideLst>
        <p:guide orient="horz" pos="497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97FCD18-39E2-4CE6-A548-4A2DDDE3E3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32B1167-380B-4F48-9D92-897A78249C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F6931-ED48-430B-AE33-F219482CF366}" type="datetimeFigureOut">
              <a:rPr lang="en-US"/>
              <a:pPr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9EF4D39-1580-4E9E-90B5-4EF245A07D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29B2AA-859F-4D8C-9DBB-DC4C30D2B3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C96AA-E0C7-41F1-8A9F-2494379132DD}" type="slidenum">
              <a:rPr/>
              <a:pPr/>
              <a:t>‹#›</a:t>
            </a:fld>
            <a:endParaRPr lang="en-US"/>
          </a:p>
        </p:txBody>
      </p:sp>
      <p:sp>
        <p:nvSpPr>
          <p:cNvPr id="6" name="Верхний колонтитул 1">
            <a:extLst>
              <a:ext uri="{FF2B5EF4-FFF2-40B4-BE49-F238E27FC236}">
                <a16:creationId xmlns="" xmlns:a16="http://schemas.microsoft.com/office/drawing/2014/main" id="{BB28A289-07C5-4960-9C6C-B9CBE2B3214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033" cy="495979"/>
          </a:xfrm>
          <a:prstGeom prst="rect">
            <a:avLst/>
          </a:prstGeom>
          <a:noFill/>
          <a:ln>
            <a:noFill/>
          </a:ln>
        </p:spPr>
        <p:txBody>
          <a:bodyPr vert="horz" wrap="none" lIns="84719" tIns="42355" rIns="84719" bIns="42355" anchor="t" anchorCtr="0" compatLnSpc="0">
            <a:noAutofit/>
          </a:bodyPr>
          <a:lstStyle/>
          <a:p>
            <a:pPr marL="0" marR="0" lvl="0" indent="0" algn="l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 b="0" i="0" u="none" strike="noStrike" kern="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Дата 2">
            <a:extLst>
              <a:ext uri="{FF2B5EF4-FFF2-40B4-BE49-F238E27FC236}">
                <a16:creationId xmlns="" xmlns:a16="http://schemas.microsoft.com/office/drawing/2014/main" id="{206B4D59-9F8B-4CFC-B4BC-D6F421FFD0A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646" y="0"/>
            <a:ext cx="2976033" cy="495979"/>
          </a:xfrm>
          <a:prstGeom prst="rect">
            <a:avLst/>
          </a:prstGeom>
          <a:noFill/>
          <a:ln>
            <a:noFill/>
          </a:ln>
        </p:spPr>
        <p:txBody>
          <a:bodyPr vert="horz" wrap="none" lIns="84719" tIns="42355" rIns="84719" bIns="42355" anchor="t" anchorCtr="0" compatLnSpc="0">
            <a:noAutofit/>
          </a:bodyPr>
          <a:lstStyle/>
          <a:p>
            <a:pPr marL="0" marR="0" lvl="0" indent="0" algn="r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 b="0" i="0" u="none" strike="noStrike" kern="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CE35F0BD-F69D-4211-9479-4CE4A3648BF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0307"/>
            <a:ext cx="2976033" cy="495979"/>
          </a:xfrm>
          <a:prstGeom prst="rect">
            <a:avLst/>
          </a:prstGeom>
          <a:noFill/>
          <a:ln>
            <a:noFill/>
          </a:ln>
        </p:spPr>
        <p:txBody>
          <a:bodyPr vert="horz" wrap="none" lIns="84719" tIns="42355" rIns="84719" bIns="42355" anchor="b" anchorCtr="0" compatLnSpc="0">
            <a:noAutofit/>
          </a:bodyPr>
          <a:lstStyle/>
          <a:p>
            <a:pPr marL="0" marR="0" lvl="0" indent="0" algn="l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 b="0" i="0" u="none" strike="noStrike" kern="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Номер слайда 4">
            <a:extLst>
              <a:ext uri="{FF2B5EF4-FFF2-40B4-BE49-F238E27FC236}">
                <a16:creationId xmlns="" xmlns:a16="http://schemas.microsoft.com/office/drawing/2014/main" id="{FF0A4E5E-51BB-4D5A-975B-8A64973809F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646" y="9430307"/>
            <a:ext cx="2976033" cy="495979"/>
          </a:xfrm>
          <a:prstGeom prst="rect">
            <a:avLst/>
          </a:prstGeom>
          <a:noFill/>
          <a:ln>
            <a:noFill/>
          </a:ln>
        </p:spPr>
        <p:txBody>
          <a:bodyPr vert="horz" wrap="none" lIns="84719" tIns="42355" rIns="84719" bIns="42355" anchor="b" anchorCtr="0" compatLnSpc="0">
            <a:noAutofit/>
          </a:bodyPr>
          <a:lstStyle/>
          <a:p>
            <a:pPr marL="0" marR="0" lvl="0" indent="0" algn="r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FD0413-5B94-468A-86BC-0DD0C6A4FD16}" type="slidenum">
              <a:rPr/>
              <a:pPr marL="0" marR="0" lvl="0" indent="0" algn="r" defTabSz="860422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sz="1300" b="0" i="0" u="none" strike="noStrike" kern="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033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раз слайда 1">
            <a:extLst>
              <a:ext uri="{FF2B5EF4-FFF2-40B4-BE49-F238E27FC236}">
                <a16:creationId xmlns="" xmlns:a16="http://schemas.microsoft.com/office/drawing/2014/main" id="{F2CF7B58-413F-497A-A7B0-CA59FF436F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20963" y="754059"/>
            <a:ext cx="1614482" cy="372268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Заметки 2">
            <a:extLst>
              <a:ext uri="{FF2B5EF4-FFF2-40B4-BE49-F238E27FC236}">
                <a16:creationId xmlns="" xmlns:a16="http://schemas.microsoft.com/office/drawing/2014/main" id="{E8B317B4-8399-4D42-82B3-B030D04F270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714975"/>
            <a:ext cx="5486089" cy="446663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10" name="Верхний колонтитул 3">
            <a:extLst>
              <a:ext uri="{FF2B5EF4-FFF2-40B4-BE49-F238E27FC236}">
                <a16:creationId xmlns="" xmlns:a16="http://schemas.microsoft.com/office/drawing/2014/main" id="{50505495-5D74-417B-ACD2-14A4385906C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033" cy="4959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1" name="Дата 4">
            <a:extLst>
              <a:ext uri="{FF2B5EF4-FFF2-40B4-BE49-F238E27FC236}">
                <a16:creationId xmlns="" xmlns:a16="http://schemas.microsoft.com/office/drawing/2014/main" id="{00D9AE10-6996-4185-95B8-4F84D38A781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1646" y="0"/>
            <a:ext cx="2976033" cy="4959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Нижний колонтитул 5">
            <a:extLst>
              <a:ext uri="{FF2B5EF4-FFF2-40B4-BE49-F238E27FC236}">
                <a16:creationId xmlns="" xmlns:a16="http://schemas.microsoft.com/office/drawing/2014/main" id="{B44540D6-6D67-42CC-B9DE-8F9EA6C600F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0307"/>
            <a:ext cx="2976033" cy="4959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Номер слайда 6">
            <a:extLst>
              <a:ext uri="{FF2B5EF4-FFF2-40B4-BE49-F238E27FC236}">
                <a16:creationId xmlns="" xmlns:a16="http://schemas.microsoft.com/office/drawing/2014/main" id="{6BD7FE08-797E-407E-855F-15F50703A51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1646" y="9430307"/>
            <a:ext cx="2976033" cy="4959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BEC1820-609C-408A-8ABC-F7C82B6DBC4F}" type="slidenum">
              <a:rPr/>
              <a:pPr lvl="0"/>
              <a:t>‹#›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5BD85-9722-4928-8348-694108A0A4CA}" type="datetimeFigureOut">
              <a:rPr lang="en-US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1241425"/>
            <a:ext cx="1454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7E445-64B8-4E10-B71D-307F52EC49B1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930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26" marR="0" lvl="0" indent="-215926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>
            <a:extLst>
              <a:ext uri="{FF2B5EF4-FFF2-40B4-BE49-F238E27FC236}">
                <a16:creationId xmlns="" xmlns:a16="http://schemas.microsoft.com/office/drawing/2014/main" id="{1AF08E18-1A33-412D-8FE0-BA8E9F51642E}"/>
              </a:ext>
            </a:extLst>
          </p:cNvPr>
          <p:cNvSpPr txBox="1"/>
          <p:nvPr/>
        </p:nvSpPr>
        <p:spPr>
          <a:xfrm>
            <a:off x="3881646" y="9430307"/>
            <a:ext cx="2976033" cy="49597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86042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F1FDF4-4FE3-4F92-865A-D714C8168819}" type="slidenum">
              <a:rPr/>
              <a:pPr marL="0" marR="0" lvl="0" indent="0" algn="r" defTabSz="860422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US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>
            <a:extLst>
              <a:ext uri="{FF2B5EF4-FFF2-40B4-BE49-F238E27FC236}">
                <a16:creationId xmlns="" xmlns:a16="http://schemas.microsoft.com/office/drawing/2014/main" id="{0BA7FCB3-4FAE-48F4-8CA9-A53BC52146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20963" y="754063"/>
            <a:ext cx="1614487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>
            <a:extLst>
              <a:ext uri="{FF2B5EF4-FFF2-40B4-BE49-F238E27FC236}">
                <a16:creationId xmlns="" xmlns:a16="http://schemas.microsoft.com/office/drawing/2014/main" id="{2F61D38C-B059-4324-99B4-5F6F429B15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714975"/>
            <a:ext cx="5486089" cy="4466633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6896AC-8D46-4F06-9B4F-C1F9796413E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14350" y="2584551"/>
            <a:ext cx="5829300" cy="5498113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EB5AA20-357B-403D-8C65-BF537843EC3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57250" y="8294696"/>
            <a:ext cx="5143499" cy="3812855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66EE9B-192C-444A-9E6E-71193D05C0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261CAB-F801-4DAA-BABC-12C010570A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068448-9E6A-46A0-961C-6A52206ABF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95717375-73F9-48FA-8F3F-772883E6C058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1AFF47-3000-4BEA-9B87-DB5F6811C2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4AA6F43-9DE1-4A69-BE54-342AD61AB78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71492" y="4204008"/>
            <a:ext cx="5915025" cy="100201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C6306A-82DC-44A2-B26B-9C63FE4919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C537AA-7EFB-4421-ADB3-3A6017B6A7E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02EA0A-1D28-4FE6-B737-C95D2AAA32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775E7D1A-00DA-4FAB-80DC-DEF86DEAF45B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942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6953E70-09E5-40BE-B695-2FB9B293E5D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4907758" y="840799"/>
            <a:ext cx="1478758" cy="1338336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51930DD-CDD7-4B00-84E7-F28E926A2F4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71492" y="840799"/>
            <a:ext cx="4350541" cy="1338336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4FF87A-245F-4E39-8D20-2A1B77EF10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1AD6AA-DF4F-4868-873B-7CA369F282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D350E0A-D4EB-4087-96BB-70FF6E464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AA703169-8A77-48B5-A9C5-9D8BC25E8418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95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25E078-E5BE-4D64-A270-015731F40D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FD6E7E-8734-47C7-89C4-D297F8BBF08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1492" y="4204008"/>
            <a:ext cx="5915025" cy="100201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5A8C8A-D380-41D2-98AF-BE682686EB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DE10A0C-AE6F-4B18-B17C-32F58F7450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F317E8-FBEA-48FD-AB5A-42FADE7864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ACC22A02-8C92-4CAE-B2AC-C63D0ACE96DC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654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8D104E-D3AE-4741-B471-0B6BE59886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7916" y="3937150"/>
            <a:ext cx="5915025" cy="6569223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51D12F-4772-417A-9821-F240669B1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7916" y="10568516"/>
            <a:ext cx="5915025" cy="3454594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E58E5E-108A-4639-9C53-F3E8624B7F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9D41A6-930F-4E6A-A1B9-0D87B05F02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823746-068D-468B-A2A6-48031AB532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AB0B4B68-84A2-4CE8-AF04-0C336B7A02C2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294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767425-EA03-4BBE-8613-FA0B5D128E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944931-B860-41C0-BECB-04A3B7A42E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1492" y="4204008"/>
            <a:ext cx="2914650" cy="100201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974B1E-098B-466C-A1CB-4F459C47437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471867" y="4204008"/>
            <a:ext cx="2914650" cy="100201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51919EB-DB31-49B7-A068-A7E2131429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D2DA625-DBA2-44AB-8B15-BCBE342B28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47C680D-790F-4656-84CA-C45E167F8F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296401BA-486A-4F3A-A8A8-BDFE760966E5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7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6AC5C9-A8B9-425D-9554-B2ED500736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D431F56-1491-46B2-8BF6-077524F33F3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2379" y="3871341"/>
            <a:ext cx="2901254" cy="1897288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9DE1510-153E-4424-8F1D-D4968E8E9FB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72379" y="5768629"/>
            <a:ext cx="2901254" cy="848479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325FB1-A3CD-4F82-A64C-0EB08ADE018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471867" y="3871341"/>
            <a:ext cx="2915546" cy="1897288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007C67A-5C02-4C3A-A67D-ECB08F5ED2E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471867" y="5768629"/>
            <a:ext cx="2915546" cy="848479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8171AD4-1A48-4ABE-A4CF-8447A8F536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CBEC583-B971-409B-BCE8-35F0CA6D44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1152BA8-960F-4D8E-94AA-376F87D8AC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7CFA59E1-10E9-43DD-BFCB-0F031AFC6046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72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326362-1E32-4F9A-8169-6B88DD9ACBF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C839D9F-7FAE-472E-9FAD-05920EC5B0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6F870AB-E877-473A-AA72-054A5EC21C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360FB4D-6004-4B66-8CE4-62AB5439E0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B48524EF-323E-4C3C-9DAF-A18ABCD6479F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560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4AEC68D-120C-4DDE-9DD2-D6D4551614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A1CA21B-495A-469F-A5FA-31385618AE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DFA6FE-5C55-4616-8E7B-DB249FA63B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29998D31-72AE-421F-8099-422BDED53E14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98241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6EED44-E273-41CA-A8CC-3D5AA1D5C7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1052831"/>
            <a:ext cx="2211887" cy="3684903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22E00-100F-4E05-A790-4BD2639FA59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15546" y="2273820"/>
            <a:ext cx="3471867" cy="1122287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56510A-B614-415F-A622-A6AB752BE7A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379" y="4737735"/>
            <a:ext cx="2211887" cy="877724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B96FCCA-42DF-4BE9-96C3-2661BB142E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F8C91D-1C8A-477F-A94C-62691FEC78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3A33524-41D7-4E3A-BC15-7AD3C4E849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6289A135-680F-4309-9704-217F6ED04CDD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551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C5A5AC-7F38-470B-8DF8-ABFD9CE48D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1052831"/>
            <a:ext cx="2211887" cy="3684903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FEF5424-AE1C-4F53-8479-DE7AE3A7BE4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2915546" y="2273820"/>
            <a:ext cx="3471867" cy="11222879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580AF68-4C2E-4F43-81BD-437194EF0F5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379" y="4737735"/>
            <a:ext cx="2211887" cy="877724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3D396C-3F79-48B4-B8E7-80D532067E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32A3D6-F7CD-4BE9-A0DB-B5E305868C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8D7DF75-8C06-42C2-A449-F32602A61A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94567F3F-7C06-42D1-AD9E-EDF593149B5A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414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876D363-6DA1-47D5-9C51-0858C6A394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E55B84-A90B-4339-B430-50975722E2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1492" y="4204008"/>
            <a:ext cx="5915025" cy="10020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2DBA4A-15DE-42CC-96FA-BAEC19DFEF3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71492" y="14637267"/>
            <a:ext cx="1543050" cy="840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2CDE64-317D-480A-A9E1-EB68EF57A8C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271717" y="14637267"/>
            <a:ext cx="2314574" cy="840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56560E-EF66-4850-B594-972E7ADEA3C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843467" y="14637267"/>
            <a:ext cx="1543050" cy="840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B22C2C7B-DDE3-4D5A-A07D-F28786AF82BD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3300" b="0" i="0" u="none" strike="noStrike" kern="1200" cap="none" spc="0" baseline="0">
          <a:solidFill>
            <a:srgbClr val="000000"/>
          </a:solidFill>
          <a:uFillTx/>
          <a:latin typeface="Calibri Light"/>
          <a:ea typeface=""/>
          <a:cs typeface="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ru-RU" sz="21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ru-RU" sz="15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ru-RU" sz="135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ru-RU" sz="135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9">
            <a:extLst>
              <a:ext uri="{FF2B5EF4-FFF2-40B4-BE49-F238E27FC236}">
                <a16:creationId xmlns="" xmlns:a16="http://schemas.microsoft.com/office/drawing/2014/main" id="{6014C849-052E-4242-821E-FA4A9411066B}"/>
              </a:ext>
            </a:extLst>
          </p:cNvPr>
          <p:cNvSpPr/>
          <p:nvPr/>
        </p:nvSpPr>
        <p:spPr>
          <a:xfrm>
            <a:off x="683806" y="11469346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Трудоустроить</a:t>
            </a:r>
            <a:r>
              <a:rPr lang="ru-RU" sz="1200" b="0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 гражданина, прошедшего обучение</a:t>
            </a:r>
          </a:p>
        </p:txBody>
      </p:sp>
      <p:pic>
        <p:nvPicPr>
          <p:cNvPr id="3" name="Рисунок 6">
            <a:extLst>
              <a:ext uri="{FF2B5EF4-FFF2-40B4-BE49-F238E27FC236}">
                <a16:creationId xmlns="" xmlns:a16="http://schemas.microsoft.com/office/drawing/2014/main" id="{CDC5525E-8990-42E5-B5F3-2F4766AE77D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149" y="238292"/>
            <a:ext cx="1467465" cy="59590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2" descr="https://puradm.ru/deyatelnost/natsionalnye-proekty/%D0%9D%D0%B0%D1%86%D0%B8%D0%BE%D0%BD%D0%B0%D0%BB%D1%8C%D0%BD%D1%8B%D0%B5%20%D0%BF%D1%80%D0%BE%D0%B5%D0%BA%D1%82%D1%8B.png">
            <a:extLst>
              <a:ext uri="{FF2B5EF4-FFF2-40B4-BE49-F238E27FC236}">
                <a16:creationId xmlns="" xmlns:a16="http://schemas.microsoft.com/office/drawing/2014/main" id="{AB34872D-08AE-43D8-BAE5-FDFC9080BD8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857384" y="76901"/>
            <a:ext cx="1376144" cy="10277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6">
            <a:extLst>
              <a:ext uri="{FF2B5EF4-FFF2-40B4-BE49-F238E27FC236}">
                <a16:creationId xmlns="" xmlns:a16="http://schemas.microsoft.com/office/drawing/2014/main" id="{46663A81-5243-40D1-91DE-DE41FB4311BE}"/>
              </a:ext>
            </a:extLst>
          </p:cNvPr>
          <p:cNvSpPr txBox="1"/>
          <p:nvPr/>
        </p:nvSpPr>
        <p:spPr>
          <a:xfrm>
            <a:off x="0" y="1002072"/>
            <a:ext cx="6858000" cy="15081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КАК НАЙТИ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КВАЛИФИЦИРОВАННЫХ</a:t>
            </a:r>
            <a:br>
              <a:rPr lang="ru-RU" sz="3600" b="1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3200" b="1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РАБОТНИКОВ?</a:t>
            </a:r>
            <a:endParaRPr lang="ru-RU" sz="3200" b="1" i="0" u="none" strike="noStrike" kern="1200" cap="none" spc="0" baseline="0">
              <a:solidFill>
                <a:srgbClr val="1D54A7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Скругленный прямоугольник 16">
            <a:extLst>
              <a:ext uri="{FF2B5EF4-FFF2-40B4-BE49-F238E27FC236}">
                <a16:creationId xmlns="" xmlns:a16="http://schemas.microsoft.com/office/drawing/2014/main" id="{503849E3-AA47-4664-8872-D30E4102D1EE}"/>
              </a:ext>
            </a:extLst>
          </p:cNvPr>
          <p:cNvSpPr/>
          <p:nvPr/>
        </p:nvSpPr>
        <p:spPr>
          <a:xfrm>
            <a:off x="469526" y="4174245"/>
            <a:ext cx="6015179" cy="1010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Примите участие</a:t>
            </a:r>
            <a:br>
              <a:rPr lang="ru-RU" sz="18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8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в федеральном проекте «Содействие занятости»</a:t>
            </a:r>
            <a:br>
              <a:rPr lang="ru-RU" sz="18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8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национального проекта «Демография»!</a:t>
            </a:r>
          </a:p>
        </p:txBody>
      </p:sp>
      <p:sp>
        <p:nvSpPr>
          <p:cNvPr id="7" name="Скругленный прямоугольник 23">
            <a:extLst>
              <a:ext uri="{FF2B5EF4-FFF2-40B4-BE49-F238E27FC236}">
                <a16:creationId xmlns="" xmlns:a16="http://schemas.microsoft.com/office/drawing/2014/main" id="{83320129-DAFF-456E-9D0D-FAE4BD864D7D}"/>
              </a:ext>
            </a:extLst>
          </p:cNvPr>
          <p:cNvSpPr/>
          <p:nvPr/>
        </p:nvSpPr>
        <p:spPr>
          <a:xfrm>
            <a:off x="469526" y="9712445"/>
            <a:ext cx="5906447" cy="40968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Работодателям для участия в проекте нужно:</a:t>
            </a:r>
            <a:endParaRPr lang="ru-RU" sz="18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Скругленный прямоугольник 24">
            <a:extLst>
              <a:ext uri="{FF2B5EF4-FFF2-40B4-BE49-F238E27FC236}">
                <a16:creationId xmlns="" xmlns:a16="http://schemas.microsoft.com/office/drawing/2014/main" id="{A3AF3F9C-BEA8-4055-8CCD-5AE5413982B9}"/>
              </a:ext>
            </a:extLst>
          </p:cNvPr>
          <p:cNvSpPr/>
          <p:nvPr/>
        </p:nvSpPr>
        <p:spPr>
          <a:xfrm>
            <a:off x="683806" y="10359027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Сообщить в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Кадровый центр «Работа России» </a:t>
            </a: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по месту нахождения организации</a:t>
            </a:r>
            <a:b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о готовности участвовать в проекте</a:t>
            </a:r>
            <a:endParaRPr lang="ru-RU" sz="12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Скругленный прямоугольник 26">
            <a:extLst>
              <a:ext uri="{FF2B5EF4-FFF2-40B4-BE49-F238E27FC236}">
                <a16:creationId xmlns="" xmlns:a16="http://schemas.microsoft.com/office/drawing/2014/main" id="{20EC083D-5A3F-4F0A-A466-B28C27F6ACF7}"/>
              </a:ext>
            </a:extLst>
          </p:cNvPr>
          <p:cNvSpPr/>
          <p:nvPr/>
        </p:nvSpPr>
        <p:spPr>
          <a:xfrm>
            <a:off x="469526" y="10163437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1</a:t>
            </a:r>
            <a:endParaRPr lang="ru-RU" sz="20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Скругленный прямоугольник 29">
            <a:extLst>
              <a:ext uri="{FF2B5EF4-FFF2-40B4-BE49-F238E27FC236}">
                <a16:creationId xmlns="" xmlns:a16="http://schemas.microsoft.com/office/drawing/2014/main" id="{EAE4B282-9C6E-439F-B6A8-B8BFB4F6FC26}"/>
              </a:ext>
            </a:extLst>
          </p:cNvPr>
          <p:cNvSpPr/>
          <p:nvPr/>
        </p:nvSpPr>
        <p:spPr>
          <a:xfrm>
            <a:off x="3713689" y="10359484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Заключить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трехсторонний</a:t>
            </a:r>
            <a:b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договор</a:t>
            </a:r>
            <a:r>
              <a:rPr lang="ru-RU" sz="1200" b="0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 </a:t>
            </a: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(с гражданином, направл</a:t>
            </a:r>
            <a:r>
              <a:rPr lang="ru-RU" sz="1200" b="0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яемым</a:t>
            </a: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 на обучение,</a:t>
            </a:r>
            <a:b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и образовательной организацией)</a:t>
            </a:r>
            <a:endParaRPr lang="ru-RU" sz="12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Скругленный прямоугольник 30">
            <a:extLst>
              <a:ext uri="{FF2B5EF4-FFF2-40B4-BE49-F238E27FC236}">
                <a16:creationId xmlns="" xmlns:a16="http://schemas.microsoft.com/office/drawing/2014/main" id="{8FED0DD1-0A9C-4614-B856-8FB9C4B05061}"/>
              </a:ext>
            </a:extLst>
          </p:cNvPr>
          <p:cNvSpPr/>
          <p:nvPr/>
        </p:nvSpPr>
        <p:spPr>
          <a:xfrm>
            <a:off x="3499408" y="10163903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2</a:t>
            </a:r>
            <a:endParaRPr lang="ru-RU" sz="20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Скругленный прямоугольник 34">
            <a:extLst>
              <a:ext uri="{FF2B5EF4-FFF2-40B4-BE49-F238E27FC236}">
                <a16:creationId xmlns="" xmlns:a16="http://schemas.microsoft.com/office/drawing/2014/main" id="{50A625A1-76F4-4E4D-9214-339039F2B9F4}"/>
              </a:ext>
            </a:extLst>
          </p:cNvPr>
          <p:cNvSpPr/>
          <p:nvPr/>
        </p:nvSpPr>
        <p:spPr>
          <a:xfrm>
            <a:off x="469526" y="11278611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3</a:t>
            </a:r>
            <a:endParaRPr lang="ru-RU" sz="20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13" name="Рисунок 34">
            <a:extLst>
              <a:ext uri="{FF2B5EF4-FFF2-40B4-BE49-F238E27FC236}">
                <a16:creationId xmlns="" xmlns:a16="http://schemas.microsoft.com/office/drawing/2014/main" id="{D0321EE5-ACCE-41A0-98B8-D5CA378113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5395" y="2486573"/>
            <a:ext cx="2694700" cy="160250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Прямоугольник 35">
            <a:extLst>
              <a:ext uri="{FF2B5EF4-FFF2-40B4-BE49-F238E27FC236}">
                <a16:creationId xmlns="" xmlns:a16="http://schemas.microsoft.com/office/drawing/2014/main" id="{19B68743-EE9C-4C97-9300-7AC12239E242}"/>
              </a:ext>
            </a:extLst>
          </p:cNvPr>
          <p:cNvSpPr/>
          <p:nvPr/>
        </p:nvSpPr>
        <p:spPr>
          <a:xfrm>
            <a:off x="683806" y="5582128"/>
            <a:ext cx="5800898" cy="129778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найти новых работников из числа граждан, прошедших профессиональное обучение или получивших дополнительное профессиональное образование</a:t>
            </a: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повысить квалификацию сотрудников, относящихся к отдельным</a:t>
            </a:r>
            <a:br>
              <a:rPr lang="ru-RU" sz="1400" b="0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400" b="0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категориям граждан</a:t>
            </a:r>
          </a:p>
        </p:txBody>
      </p:sp>
      <p:cxnSp>
        <p:nvCxnSpPr>
          <p:cNvPr id="15" name="Прямая соединительная линия 27">
            <a:extLst>
              <a:ext uri="{FF2B5EF4-FFF2-40B4-BE49-F238E27FC236}">
                <a16:creationId xmlns="" xmlns:a16="http://schemas.microsoft.com/office/drawing/2014/main" id="{C7933FA9-D8ED-4DC9-902F-EAF614291A16}"/>
              </a:ext>
            </a:extLst>
          </p:cNvPr>
          <p:cNvCxnSpPr/>
          <p:nvPr/>
        </p:nvCxnSpPr>
        <p:spPr>
          <a:xfrm>
            <a:off x="599069" y="5664415"/>
            <a:ext cx="0" cy="600075"/>
          </a:xfrm>
          <a:prstGeom prst="straightConnector1">
            <a:avLst/>
          </a:prstGeom>
          <a:noFill/>
          <a:ln w="38103" cap="flat">
            <a:solidFill>
              <a:srgbClr val="1D54A7"/>
            </a:solidFill>
            <a:prstDash val="solid"/>
            <a:miter/>
          </a:ln>
        </p:spPr>
      </p:cxnSp>
      <p:sp>
        <p:nvSpPr>
          <p:cNvPr id="16" name="Прямоугольник 29">
            <a:extLst>
              <a:ext uri="{FF2B5EF4-FFF2-40B4-BE49-F238E27FC236}">
                <a16:creationId xmlns="" xmlns:a16="http://schemas.microsoft.com/office/drawing/2014/main" id="{3B59C742-AF5C-4A93-B8A1-45975F0B9CF6}"/>
              </a:ext>
            </a:extLst>
          </p:cNvPr>
          <p:cNvSpPr/>
          <p:nvPr/>
        </p:nvSpPr>
        <p:spPr>
          <a:xfrm>
            <a:off x="469526" y="5217740"/>
            <a:ext cx="601517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Федеральный проект даёт возможность работодателям</a:t>
            </a:r>
            <a:r>
              <a:rPr lang="en-US" sz="1800" b="1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:</a:t>
            </a:r>
            <a:r>
              <a:rPr lang="ru-RU" sz="1800" b="1" i="0" u="none" strike="noStrike" kern="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 </a:t>
            </a:r>
            <a:endParaRPr lang="ru-RU" sz="1800" b="1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17" name="Прямая соединительная линия 31">
            <a:extLst>
              <a:ext uri="{FF2B5EF4-FFF2-40B4-BE49-F238E27FC236}">
                <a16:creationId xmlns="" xmlns:a16="http://schemas.microsoft.com/office/drawing/2014/main" id="{0D0BA06F-F347-4A33-A6ED-FAB23BDB69E1}"/>
              </a:ext>
            </a:extLst>
          </p:cNvPr>
          <p:cNvCxnSpPr/>
          <p:nvPr/>
        </p:nvCxnSpPr>
        <p:spPr>
          <a:xfrm>
            <a:off x="599069" y="6434632"/>
            <a:ext cx="0" cy="384204"/>
          </a:xfrm>
          <a:prstGeom prst="straightConnector1">
            <a:avLst/>
          </a:prstGeom>
          <a:noFill/>
          <a:ln w="38103" cap="flat">
            <a:solidFill>
              <a:srgbClr val="1D54A7"/>
            </a:solidFill>
            <a:prstDash val="solid"/>
            <a:miter/>
          </a:ln>
        </p:spPr>
      </p:cxnSp>
      <p:sp>
        <p:nvSpPr>
          <p:cNvPr id="18" name="TextBox 10">
            <a:extLst>
              <a:ext uri="{FF2B5EF4-FFF2-40B4-BE49-F238E27FC236}">
                <a16:creationId xmlns="" xmlns:a16="http://schemas.microsoft.com/office/drawing/2014/main" id="{9CF428BD-9027-4683-9BFE-81F22FFD66E7}"/>
              </a:ext>
            </a:extLst>
          </p:cNvPr>
          <p:cNvSpPr txBox="1"/>
          <p:nvPr/>
        </p:nvSpPr>
        <p:spPr>
          <a:xfrm>
            <a:off x="1904320" y="7491569"/>
            <a:ext cx="4181852" cy="22006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>Граждане, ищущие работу и обратившиеся</a:t>
            </a:r>
            <a: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/>
            </a:r>
            <a:b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</a:b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>в органы службы занятости, включая безработных</a:t>
            </a: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>Лица в возрасте 50-ти лет и старше,</a:t>
            </a:r>
            <a: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/>
            </a:r>
            <a:b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</a:b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>лица предпенсионного возраста</a:t>
            </a: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>Женщины, находящиеся в отпуске по уходу</a:t>
            </a:r>
            <a: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/>
            </a:r>
            <a:b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</a:b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>за ребенком в возрасте до трех лет</a:t>
            </a: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 pitchFamily="34"/>
                <a:ea typeface=""/>
                <a:cs typeface="Calibri" pitchFamily="34"/>
              </a:rPr>
              <a:t>Женщины, не состоящие в трудовых отношениях, имеющие детей дошкольного возраста</a:t>
            </a:r>
            <a:endParaRPr lang="ru-RU" sz="2174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Скругленный прямоугольник 16">
            <a:extLst>
              <a:ext uri="{FF2B5EF4-FFF2-40B4-BE49-F238E27FC236}">
                <a16:creationId xmlns="" xmlns:a16="http://schemas.microsoft.com/office/drawing/2014/main" id="{A9B93924-92DC-4E4A-8B2C-3352C916039B}"/>
              </a:ext>
            </a:extLst>
          </p:cNvPr>
          <p:cNvSpPr/>
          <p:nvPr/>
        </p:nvSpPr>
        <p:spPr>
          <a:xfrm>
            <a:off x="469526" y="6957267"/>
            <a:ext cx="6015179" cy="43527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Кто может участвовать в проекте?</a:t>
            </a:r>
          </a:p>
        </p:txBody>
      </p:sp>
      <p:pic>
        <p:nvPicPr>
          <p:cNvPr id="20" name="Picture 4" descr="Галочка — Википедия">
            <a:extLst>
              <a:ext uri="{FF2B5EF4-FFF2-40B4-BE49-F238E27FC236}">
                <a16:creationId xmlns="" xmlns:a16="http://schemas.microsoft.com/office/drawing/2014/main" id="{B1794E3C-A610-4450-910A-20962D1768C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402040" y="7547402"/>
            <a:ext cx="445687" cy="44568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Рисунок 53">
            <a:extLst>
              <a:ext uri="{FF2B5EF4-FFF2-40B4-BE49-F238E27FC236}">
                <a16:creationId xmlns="" xmlns:a16="http://schemas.microsoft.com/office/drawing/2014/main" id="{73B8DA2F-3493-4210-ACB6-91018558E3E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 l="-400" t="3309" r="55825" b="568"/>
          <a:stretch>
            <a:fillRect/>
          </a:stretch>
        </p:blipFill>
        <p:spPr>
          <a:xfrm>
            <a:off x="629527" y="7464036"/>
            <a:ext cx="772512" cy="21222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4" descr="Галочка — Википедия">
            <a:extLst>
              <a:ext uri="{FF2B5EF4-FFF2-40B4-BE49-F238E27FC236}">
                <a16:creationId xmlns="" xmlns:a16="http://schemas.microsoft.com/office/drawing/2014/main" id="{BB1AB0CE-2DB9-46DC-9A53-B2EE1A36885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402040" y="8094341"/>
            <a:ext cx="445687" cy="44568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4" descr="Галочка — Википедия">
            <a:extLst>
              <a:ext uri="{FF2B5EF4-FFF2-40B4-BE49-F238E27FC236}">
                <a16:creationId xmlns="" xmlns:a16="http://schemas.microsoft.com/office/drawing/2014/main" id="{1C7018F2-1177-424C-AB31-EDB416C567D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402049" y="8646292"/>
            <a:ext cx="445687" cy="44568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4" descr="Галочка — Википедия">
            <a:extLst>
              <a:ext uri="{FF2B5EF4-FFF2-40B4-BE49-F238E27FC236}">
                <a16:creationId xmlns="" xmlns:a16="http://schemas.microsoft.com/office/drawing/2014/main" id="{2C38C4AC-73F6-45B3-920C-F457392D208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402049" y="9200811"/>
            <a:ext cx="445687" cy="44568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5" name="Скругленный прямоугольник 29">
            <a:extLst>
              <a:ext uri="{FF2B5EF4-FFF2-40B4-BE49-F238E27FC236}">
                <a16:creationId xmlns="" xmlns:a16="http://schemas.microsoft.com/office/drawing/2014/main" id="{A9C1E957-B7A3-408F-B4DA-26EDA83B0655}"/>
              </a:ext>
            </a:extLst>
          </p:cNvPr>
          <p:cNvSpPr/>
          <p:nvPr/>
        </p:nvSpPr>
        <p:spPr>
          <a:xfrm>
            <a:off x="3713689" y="11465570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Допустить сотрудника,</a:t>
            </a:r>
            <a:br>
              <a:rPr lang="ru-RU" sz="1200" b="0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200" b="0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прошедшего обучение, к работе</a:t>
            </a:r>
            <a:br>
              <a:rPr lang="ru-RU" sz="1200" b="0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200" b="0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с учетом его </a:t>
            </a:r>
            <a:r>
              <a:rPr lang="ru-RU" sz="12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новых профессиональных навыков</a:t>
            </a:r>
          </a:p>
        </p:txBody>
      </p:sp>
      <p:sp>
        <p:nvSpPr>
          <p:cNvPr id="26" name="Скругленный прямоугольник 34">
            <a:extLst>
              <a:ext uri="{FF2B5EF4-FFF2-40B4-BE49-F238E27FC236}">
                <a16:creationId xmlns="" xmlns:a16="http://schemas.microsoft.com/office/drawing/2014/main" id="{AE54F98C-A672-458B-AEC8-915F0BC580C3}"/>
              </a:ext>
            </a:extLst>
          </p:cNvPr>
          <p:cNvSpPr/>
          <p:nvPr/>
        </p:nvSpPr>
        <p:spPr>
          <a:xfrm>
            <a:off x="3263895" y="11720696"/>
            <a:ext cx="53022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или</a:t>
            </a:r>
            <a:endParaRPr lang="ru-RU" sz="14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7" name="Прямоугольник 17">
            <a:extLst>
              <a:ext uri="{FF2B5EF4-FFF2-40B4-BE49-F238E27FC236}">
                <a16:creationId xmlns="" xmlns:a16="http://schemas.microsoft.com/office/drawing/2014/main" id="{A7C8BEE4-B6EF-4B02-A376-88C2D8424E17}"/>
              </a:ext>
            </a:extLst>
          </p:cNvPr>
          <p:cNvSpPr/>
          <p:nvPr/>
        </p:nvSpPr>
        <p:spPr>
          <a:xfrm>
            <a:off x="533400" y="13001625"/>
            <a:ext cx="5906447" cy="164147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lvl="0" indent="-285750" defTabSz="914079"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Ольга Валентиновна Фролова(начальник отдела по взаимодействию с работодателями ГКУ РМ «ЦЗН Рузаевский») </a:t>
            </a:r>
            <a: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+7 </a:t>
            </a: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(83451) 6-66-77</a:t>
            </a:r>
            <a: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, </a:t>
            </a:r>
            <a:r>
              <a:rPr lang="en-US" sz="1200" b="1" u="sng" kern="0" dirty="0" smtClean="0">
                <a:solidFill>
                  <a:srgbClr val="1D54A7"/>
                </a:solidFill>
                <a:ea typeface=""/>
                <a:cs typeface=""/>
              </a:rPr>
              <a:t>ruzaevka@trudrm.ru</a:t>
            </a:r>
            <a:endParaRPr lang="ru-RU" sz="1200" b="1" i="0" u="sng" strike="noStrike" kern="0" cap="none" spc="0" baseline="0" dirty="0">
              <a:solidFill>
                <a:srgbClr val="1D54A7"/>
              </a:solidFill>
              <a:uFillTx/>
              <a:latin typeface="Calibri"/>
              <a:ea typeface=""/>
              <a:cs typeface=""/>
            </a:endParaRPr>
          </a:p>
          <a:p>
            <a:pPr marL="285750" lvl="0" indent="-285750" defTabSz="914079"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kern="0" dirty="0" smtClean="0">
                <a:solidFill>
                  <a:srgbClr val="1D54A7"/>
                </a:solidFill>
                <a:ea typeface=""/>
                <a:cs typeface=""/>
              </a:rPr>
              <a:t>Людмила Николаевна </a:t>
            </a:r>
            <a:r>
              <a:rPr lang="ru-RU" sz="1200" b="1" kern="0" dirty="0" err="1" smtClean="0">
                <a:solidFill>
                  <a:srgbClr val="1D54A7"/>
                </a:solidFill>
                <a:ea typeface=""/>
                <a:cs typeface=""/>
              </a:rPr>
              <a:t>Сундукова</a:t>
            </a:r>
            <a:r>
              <a:rPr lang="ru-RU" sz="1200" b="1" kern="0" smtClean="0">
                <a:solidFill>
                  <a:srgbClr val="1D54A7"/>
                </a:solidFill>
                <a:ea typeface=""/>
                <a:cs typeface=""/>
              </a:rPr>
              <a:t> </a:t>
            </a:r>
            <a:r>
              <a:rPr lang="ru-RU" sz="1200" b="1" kern="0" smtClean="0">
                <a:solidFill>
                  <a:srgbClr val="1D54A7"/>
                </a:solidFill>
                <a:ea typeface=""/>
                <a:cs typeface=""/>
              </a:rPr>
              <a:t>(директор </a:t>
            </a:r>
            <a:r>
              <a:rPr lang="ru-RU" sz="1200" b="1" kern="0" dirty="0" smtClean="0">
                <a:solidFill>
                  <a:srgbClr val="1D54A7"/>
                </a:solidFill>
                <a:ea typeface=""/>
                <a:cs typeface=""/>
              </a:rPr>
              <a:t>ГКУ РМ «ЦЗН Рузаевский»),</a:t>
            </a:r>
            <a:br>
              <a:rPr lang="ru-RU" sz="1200" b="1" kern="0" dirty="0" smtClean="0">
                <a:solidFill>
                  <a:srgbClr val="1D54A7"/>
                </a:solidFill>
                <a:ea typeface=""/>
                <a:cs typeface=""/>
              </a:rPr>
            </a:br>
            <a:r>
              <a:rPr lang="ru-RU" sz="1200" b="1" kern="0" dirty="0" smtClean="0">
                <a:solidFill>
                  <a:srgbClr val="1D54A7"/>
                </a:solidFill>
                <a:ea typeface=""/>
                <a:cs typeface=""/>
              </a:rPr>
              <a:t>+7 (83451) 6-67-45, </a:t>
            </a:r>
            <a:r>
              <a:rPr lang="en-US" sz="1200" b="1" u="sng" kern="0" dirty="0" smtClean="0">
                <a:solidFill>
                  <a:srgbClr val="1D54A7"/>
                </a:solidFill>
                <a:ea typeface=""/>
                <a:cs typeface=""/>
              </a:rPr>
              <a:t>ruzaevka@trudrm.ru</a:t>
            </a:r>
            <a:endParaRPr lang="ru-RU" sz="1200" b="1" u="sng" kern="0" dirty="0" smtClean="0">
              <a:solidFill>
                <a:srgbClr val="1D54A7"/>
              </a:solidFill>
              <a:ea typeface=""/>
              <a:cs typeface=""/>
            </a:endParaRPr>
          </a:p>
          <a:p>
            <a:pPr marL="285750" marR="0" lvl="0" indent="-28575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/>
            </a:r>
            <a:b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endParaRPr lang="ru-RU" sz="1200" b="1" i="0" u="none" strike="noStrike" kern="0" cap="none" spc="0" baseline="0" dirty="0">
              <a:solidFill>
                <a:srgbClr val="1D54A7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8" name="Скругленный прямоугольник 46">
            <a:extLst>
              <a:ext uri="{FF2B5EF4-FFF2-40B4-BE49-F238E27FC236}">
                <a16:creationId xmlns="" xmlns:a16="http://schemas.microsoft.com/office/drawing/2014/main" id="{DC0DA059-11A6-4AD9-86F7-3F6BBA525661}"/>
              </a:ext>
            </a:extLst>
          </p:cNvPr>
          <p:cNvSpPr/>
          <p:nvPr/>
        </p:nvSpPr>
        <p:spPr>
          <a:xfrm>
            <a:off x="469516" y="12500990"/>
            <a:ext cx="5906447" cy="40968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Контакты</a:t>
            </a:r>
          </a:p>
        </p:txBody>
      </p:sp>
      <p:sp>
        <p:nvSpPr>
          <p:cNvPr id="29" name="Прямоугольник 30">
            <a:extLst>
              <a:ext uri="{FF2B5EF4-FFF2-40B4-BE49-F238E27FC236}">
                <a16:creationId xmlns="" xmlns:a16="http://schemas.microsoft.com/office/drawing/2014/main" id="{B309477A-664F-4FC0-94F2-98CB899DDA86}"/>
              </a:ext>
            </a:extLst>
          </p:cNvPr>
          <p:cNvSpPr/>
          <p:nvPr/>
        </p:nvSpPr>
        <p:spPr>
          <a:xfrm>
            <a:off x="683806" y="14373225"/>
            <a:ext cx="5095594" cy="5232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0" cap="none" spc="0" baseline="0" dirty="0">
                <a:solidFill>
                  <a:srgbClr val="E5481F"/>
                </a:solidFill>
                <a:uFillTx/>
                <a:latin typeface="Calibri"/>
                <a:ea typeface=""/>
                <a:cs typeface=""/>
              </a:rPr>
              <a:t>Более подробная информация о федеральном проекте</a:t>
            </a:r>
            <a:r>
              <a:rPr lang="en-US" sz="1400" b="0" i="0" u="none" strike="noStrike" kern="0" cap="none" spc="0" baseline="0" dirty="0">
                <a:solidFill>
                  <a:srgbClr val="E5481F"/>
                </a:solidFill>
                <a:uFillTx/>
                <a:latin typeface="Calibri"/>
                <a:ea typeface=""/>
                <a:cs typeface=""/>
              </a:rPr>
              <a:t/>
            </a:r>
            <a:br>
              <a:rPr lang="en-US" sz="1400" b="0" i="0" u="none" strike="noStrike" kern="0" cap="none" spc="0" baseline="0" dirty="0">
                <a:solidFill>
                  <a:srgbClr val="E5481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400" b="0" i="0" u="none" strike="noStrike" kern="0" cap="none" spc="0" baseline="0" dirty="0">
                <a:solidFill>
                  <a:srgbClr val="E5481F"/>
                </a:solidFill>
                <a:uFillTx/>
                <a:latin typeface="Calibri"/>
                <a:ea typeface=""/>
                <a:cs typeface=""/>
              </a:rPr>
              <a:t>представлена на портале</a:t>
            </a:r>
            <a:r>
              <a:rPr lang="en-US" sz="1400" b="0" i="0" u="none" strike="noStrike" kern="0" cap="none" spc="0" baseline="0" dirty="0">
                <a:solidFill>
                  <a:srgbClr val="E5481F"/>
                </a:solidFill>
                <a:uFillTx/>
                <a:latin typeface="Calibri"/>
                <a:ea typeface=""/>
                <a:cs typeface=""/>
              </a:rPr>
              <a:t> </a:t>
            </a:r>
            <a:r>
              <a:rPr lang="ru-RU" sz="1400" b="1" i="0" u="none" strike="noStrike" kern="0" cap="none" spc="0" baseline="0" dirty="0">
                <a:solidFill>
                  <a:srgbClr val="E5481F"/>
                </a:solidFill>
                <a:uFillTx/>
                <a:latin typeface="Calibri"/>
                <a:ea typeface=""/>
                <a:cs typeface=""/>
              </a:rPr>
              <a:t>«Работа в России» </a:t>
            </a:r>
            <a:r>
              <a:rPr lang="en-US" sz="1400" b="1" i="0" u="none" strike="noStrike" kern="0" cap="none" spc="0" baseline="0" dirty="0">
                <a:solidFill>
                  <a:srgbClr val="E5481F"/>
                </a:solidFill>
                <a:uFillTx/>
                <a:latin typeface="Calibri"/>
                <a:ea typeface=""/>
                <a:cs typeface=""/>
              </a:rPr>
              <a:t>- trudvsem.ru</a:t>
            </a:r>
            <a:endParaRPr lang="ru-RU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30" name="Прямая соединительная линия 31">
            <a:extLst>
              <a:ext uri="{FF2B5EF4-FFF2-40B4-BE49-F238E27FC236}">
                <a16:creationId xmlns="" xmlns:a16="http://schemas.microsoft.com/office/drawing/2014/main" id="{F4190318-D84A-4B66-8A6B-6CA42A752314}"/>
              </a:ext>
            </a:extLst>
          </p:cNvPr>
          <p:cNvCxnSpPr/>
          <p:nvPr/>
        </p:nvCxnSpPr>
        <p:spPr>
          <a:xfrm>
            <a:off x="608322" y="14442729"/>
            <a:ext cx="0" cy="384203"/>
          </a:xfrm>
          <a:prstGeom prst="straightConnector1">
            <a:avLst/>
          </a:prstGeom>
          <a:noFill/>
          <a:ln w="38103" cap="flat">
            <a:solidFill>
              <a:srgbClr val="E5481F"/>
            </a:solidFill>
            <a:prstDash val="solid"/>
            <a:miter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456</TotalTime>
  <Words>119</Words>
  <Application>Microsoft Office PowerPoint</Application>
  <PresentationFormat>Произвольный</PresentationFormat>
  <Paragraphs>26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Default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Шмидт Дмитрий Александрович</dc:creator>
  <cp:lastModifiedBy>Гриб</cp:lastModifiedBy>
  <cp:revision>24</cp:revision>
  <cp:lastPrinted>2021-06-23T06:18:22Z</cp:lastPrinted>
  <dcterms:created xsi:type="dcterms:W3CDTF">2017-10-20T23:41:18Z</dcterms:created>
  <dcterms:modified xsi:type="dcterms:W3CDTF">2021-08-02T11:24:47Z</dcterms:modified>
</cp:coreProperties>
</file>