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6" r:id="rId2"/>
    <p:sldId id="385" r:id="rId3"/>
    <p:sldId id="518" r:id="rId4"/>
    <p:sldId id="516" r:id="rId5"/>
    <p:sldId id="538" r:id="rId6"/>
    <p:sldId id="520" r:id="rId7"/>
    <p:sldId id="447" r:id="rId8"/>
    <p:sldId id="521" r:id="rId9"/>
    <p:sldId id="522" r:id="rId10"/>
    <p:sldId id="514" r:id="rId11"/>
    <p:sldId id="498" r:id="rId12"/>
    <p:sldId id="523" r:id="rId13"/>
    <p:sldId id="526" r:id="rId14"/>
    <p:sldId id="527" r:id="rId15"/>
    <p:sldId id="528" r:id="rId16"/>
    <p:sldId id="531" r:id="rId17"/>
    <p:sldId id="532" r:id="rId18"/>
    <p:sldId id="533" r:id="rId19"/>
    <p:sldId id="534" r:id="rId20"/>
    <p:sldId id="535" r:id="rId21"/>
    <p:sldId id="529" r:id="rId22"/>
    <p:sldId id="536" r:id="rId23"/>
    <p:sldId id="537" r:id="rId24"/>
    <p:sldId id="539" r:id="rId25"/>
    <p:sldId id="540" r:id="rId26"/>
    <p:sldId id="541" r:id="rId27"/>
    <p:sldId id="543" r:id="rId28"/>
    <p:sldId id="542" r:id="rId29"/>
    <p:sldId id="546" r:id="rId30"/>
    <p:sldId id="549" r:id="rId31"/>
    <p:sldId id="563" r:id="rId32"/>
    <p:sldId id="554" r:id="rId33"/>
    <p:sldId id="555" r:id="rId34"/>
    <p:sldId id="557" r:id="rId35"/>
    <p:sldId id="544" r:id="rId36"/>
    <p:sldId id="545" r:id="rId37"/>
    <p:sldId id="564" r:id="rId38"/>
  </p:sldIdLst>
  <p:sldSz cx="10691813" cy="7559675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E5"/>
    <a:srgbClr val="562212"/>
    <a:srgbClr val="C59368"/>
    <a:srgbClr val="EDD8C2"/>
    <a:srgbClr val="ED5338"/>
    <a:srgbClr val="F2ECDE"/>
    <a:srgbClr val="000000"/>
    <a:srgbClr val="959595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1" autoAdjust="0"/>
    <p:restoredTop sz="96374" autoAdjust="0"/>
  </p:normalViewPr>
  <p:slideViewPr>
    <p:cSldViewPr snapToGrid="0">
      <p:cViewPr>
        <p:scale>
          <a:sx n="75" d="100"/>
          <a:sy n="75" d="100"/>
        </p:scale>
        <p:origin x="2358" y="528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chkina_sv\Documents\Downloads\&#1087;&#1092;&#1086;%20&#1080;%20&#1076;&#1088;&#1091;&#1075;&#1080;&#1077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chkina_sv\Documents\Downloads\&#1087;&#1092;&#1086;%20&#1080;%20&#1076;&#1088;&#1091;&#1075;&#1080;&#1077;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renkaeva_nv\&#1056;&#1072;&#1073;&#1086;&#1095;&#1080;&#1081;%20&#1089;&#1090;&#1086;&#1083;\&#1080;&#1084;&#1091;&#1097;%20&#1087;&#1086;&#1076;&#1076;&#1077;&#1088;&#1078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767209011264081E-2"/>
          <c:y val="9.9858311308377856E-2"/>
          <c:w val="0.97246558197747179"/>
          <c:h val="0.8089213295104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'[пфо и другие (2).xlsx]РЕСПУБЛИКА МОРДОВИЯ'!$A$2</c:f>
              <c:strCache>
                <c:ptCount val="1"/>
                <c:pt idx="0">
                  <c:v>средние предприятия</c:v>
                </c:pt>
              </c:strCache>
            </c:strRef>
          </c:tx>
          <c:spPr>
            <a:solidFill>
              <a:srgbClr val="562212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'[пфо и другие (2).xlsx]РЕСПУБЛИКА МОРДОВИЯ'!$B$1:$E$1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МОРДОВИЯ'!$B$2:$E$2</c:f>
              <c:numCache>
                <c:formatCode>General</c:formatCode>
                <c:ptCount val="4"/>
                <c:pt idx="0">
                  <c:v>72</c:v>
                </c:pt>
                <c:pt idx="1">
                  <c:v>83</c:v>
                </c:pt>
                <c:pt idx="2">
                  <c:v>81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8-4DDD-AD15-9D190CF0FF3F}"/>
            </c:ext>
          </c:extLst>
        </c:ser>
        <c:ser>
          <c:idx val="1"/>
          <c:order val="1"/>
          <c:tx>
            <c:strRef>
              <c:f>'[пфо и другие (2).xlsx]РЕСПУБЛИКА МОРДОВИЯ'!$A$3</c:f>
              <c:strCache>
                <c:ptCount val="1"/>
                <c:pt idx="0">
                  <c:v>малые предприятия</c:v>
                </c:pt>
              </c:strCache>
            </c:strRef>
          </c:tx>
          <c:spPr>
            <a:solidFill>
              <a:srgbClr val="ED5338"/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'[пфо и другие (2).xlsx]РЕСПУБЛИКА МОРДОВИЯ'!$B$1:$E$1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МОРДОВИЯ'!$B$3:$E$3</c:f>
              <c:numCache>
                <c:formatCode>General</c:formatCode>
                <c:ptCount val="4"/>
                <c:pt idx="0">
                  <c:v>929</c:v>
                </c:pt>
                <c:pt idx="1">
                  <c:v>943</c:v>
                </c:pt>
                <c:pt idx="2">
                  <c:v>879</c:v>
                </c:pt>
                <c:pt idx="3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8-4DDD-AD15-9D190CF0FF3F}"/>
            </c:ext>
          </c:extLst>
        </c:ser>
        <c:ser>
          <c:idx val="2"/>
          <c:order val="2"/>
          <c:tx>
            <c:strRef>
              <c:f>'[пфо и другие (2).xlsx]РЕСПУБЛИКА МОРДОВИЯ'!$A$4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rgbClr val="EDD8C2"/>
            </a:solid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'[пфо и другие (2).xlsx]РЕСПУБЛИКА МОРДОВИЯ'!$B$1:$E$1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МОРДОВИЯ'!$B$4:$E$4</c:f>
              <c:numCache>
                <c:formatCode>#,##0</c:formatCode>
                <c:ptCount val="4"/>
                <c:pt idx="0">
                  <c:v>6151</c:v>
                </c:pt>
                <c:pt idx="1">
                  <c:v>6146</c:v>
                </c:pt>
                <c:pt idx="2">
                  <c:v>5940</c:v>
                </c:pt>
                <c:pt idx="3">
                  <c:v>5673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8-4DDD-AD15-9D190CF0FF3F}"/>
            </c:ext>
          </c:extLst>
        </c:ser>
        <c:ser>
          <c:idx val="3"/>
          <c:order val="3"/>
          <c:tx>
            <c:strRef>
              <c:f>'[пфо и другие (2).xlsx]РЕСПУБЛИКА МОРДОВИЯ'!$A$5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C59368"/>
            </a:solid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'[пфо и другие (2).xlsx]РЕСПУБЛИКА МОРДОВИЯ'!$B$1:$E$1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МОРДОВИЯ'!$B$5:$E$5</c:f>
              <c:numCache>
                <c:formatCode>#,##0</c:formatCode>
                <c:ptCount val="4"/>
                <c:pt idx="0">
                  <c:v>14225</c:v>
                </c:pt>
                <c:pt idx="1">
                  <c:v>14340</c:v>
                </c:pt>
                <c:pt idx="2">
                  <c:v>14092</c:v>
                </c:pt>
                <c:pt idx="3">
                  <c:v>13824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68-4DDD-AD15-9D190CF0FF3F}"/>
            </c:ext>
          </c:extLst>
        </c:ser>
        <c:ser>
          <c:idx val="4"/>
          <c:order val="4"/>
          <c:tx>
            <c:strRef>
              <c:f>'[пфо и другие (2).xlsx]РЕСПУБЛИКА МОРДОВИЯ'!$A$6</c:f>
              <c:strCache>
                <c:ptCount val="1"/>
                <c:pt idx="0">
                  <c:v>Количество МСП</c:v>
                </c:pt>
              </c:strCache>
            </c:strRef>
          </c:tx>
          <c:spPr>
            <a:solidFill>
              <a:srgbClr val="562212"/>
            </a:solid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strRef>
              <c:f>'[пфо и другие (2).xlsx]РЕСПУБЛИКА МОРДОВИЯ'!$B$1:$E$1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МОРДОВИЯ'!$B$6:$E$6</c:f>
              <c:numCache>
                <c:formatCode>#,##0</c:formatCode>
                <c:ptCount val="4"/>
                <c:pt idx="0">
                  <c:v>21377</c:v>
                </c:pt>
                <c:pt idx="1">
                  <c:v>21512</c:v>
                </c:pt>
                <c:pt idx="2">
                  <c:v>20992</c:v>
                </c:pt>
                <c:pt idx="3">
                  <c:v>20359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68-4DDD-AD15-9D190CF0FF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9358208"/>
        <c:axId val="79538432"/>
      </c:barChart>
      <c:catAx>
        <c:axId val="7935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38432"/>
        <c:crosses val="autoZero"/>
        <c:auto val="1"/>
        <c:lblAlgn val="ctr"/>
        <c:lblOffset val="100"/>
        <c:noMultiLvlLbl val="0"/>
      </c:catAx>
      <c:valAx>
        <c:axId val="795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5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45420590164815"/>
          <c:y val="9.0307454823404937E-2"/>
          <c:w val="0.66583863039048519"/>
          <c:h val="8.1210020120293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'[пфо и другие (2).xlsx]РЕСПУБЛИКА МОРДОВИЯ'!$A$10</c:f>
              <c:strCache>
                <c:ptCount val="1"/>
                <c:pt idx="0">
                  <c:v>Численность занятых в сфере малого и среднего предпринимательства, включая индивидуальных предпринимателей **</c:v>
                </c:pt>
              </c:strCache>
            </c:strRef>
          </c:tx>
          <c:spPr>
            <a:ln w="22225" cap="rnd">
              <a:solidFill>
                <a:srgbClr val="56221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562212"/>
              </a:solidFill>
              <a:ln w="9525">
                <a:solidFill>
                  <a:srgbClr val="56221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5844938858437261E-2"/>
                  <c:y val="1.3227515982901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8D-4246-8D48-2253658DAED1}"/>
                </c:ext>
              </c:extLst>
            </c:dLbl>
            <c:spPr>
              <a:solidFill>
                <a:srgbClr val="EDD8C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'[пфо и другие (2).xlsx]РЕСПУБЛИКА МОРДОВИЯ'!$B$9:$E$9</c:f>
              <c:strCache>
                <c:ptCount val="4"/>
                <c:pt idx="0">
                  <c:v>2016 (по состоянию на 10.01.2017)</c:v>
                </c:pt>
                <c:pt idx="1">
                  <c:v>2017 (по состоянию на 10.01.2018)</c:v>
                </c:pt>
                <c:pt idx="2">
                  <c:v>2018 (по состоянию на 10.01.2019)</c:v>
                </c:pt>
                <c:pt idx="3">
                  <c:v>2019 (по состоянию на 10.01.2020)</c:v>
                </c:pt>
              </c:strCache>
            </c:strRef>
          </c:cat>
          <c:val>
            <c:numRef>
              <c:f>'[пфо и другие (2).xlsx]РЕСПУБЛИКА МОРДОВИЯ'!$B$10:$E$10</c:f>
              <c:numCache>
                <c:formatCode>General</c:formatCode>
                <c:ptCount val="4"/>
                <c:pt idx="0">
                  <c:v>91.1</c:v>
                </c:pt>
                <c:pt idx="1">
                  <c:v>91.5</c:v>
                </c:pt>
                <c:pt idx="2">
                  <c:v>87.1</c:v>
                </c:pt>
                <c:pt idx="3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8D-4246-8D48-2253658DAE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448704"/>
        <c:axId val="77455360"/>
      </c:lineChart>
      <c:catAx>
        <c:axId val="7744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solidFill>
            <a:srgbClr val="EDD8C2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55360"/>
        <c:crosses val="autoZero"/>
        <c:auto val="1"/>
        <c:lblAlgn val="ctr"/>
        <c:lblOffset val="100"/>
        <c:noMultiLvlLbl val="0"/>
      </c:catAx>
      <c:valAx>
        <c:axId val="7745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Кол-во объектов в перечнях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Лист1!$B$2:$B$25</c:f>
              <c:strCache>
                <c:ptCount val="24"/>
                <c:pt idx="0">
                  <c:v>Ардатовский</c:v>
                </c:pt>
                <c:pt idx="1">
                  <c:v>Атюрьевский</c:v>
                </c:pt>
                <c:pt idx="2">
                  <c:v>Атяшевский</c:v>
                </c:pt>
                <c:pt idx="3">
                  <c:v>Большеберезниковский</c:v>
                </c:pt>
                <c:pt idx="4">
                  <c:v>Большеигнатовский</c:v>
                </c:pt>
                <c:pt idx="5">
                  <c:v>Дубенский</c:v>
                </c:pt>
                <c:pt idx="6">
                  <c:v>Ельниковский</c:v>
                </c:pt>
                <c:pt idx="7">
                  <c:v>Зубово-Полянский</c:v>
                </c:pt>
                <c:pt idx="8">
                  <c:v>Инсарский</c:v>
                </c:pt>
                <c:pt idx="9">
                  <c:v>Ичалковский</c:v>
                </c:pt>
                <c:pt idx="10">
                  <c:v>Кадошкинский</c:v>
                </c:pt>
                <c:pt idx="11">
                  <c:v>Кочкуровский</c:v>
                </c:pt>
                <c:pt idx="12">
                  <c:v>Краснослободский</c:v>
                </c:pt>
                <c:pt idx="13">
                  <c:v>Лямбирский</c:v>
                </c:pt>
                <c:pt idx="14">
                  <c:v>Ромодановский</c:v>
                </c:pt>
                <c:pt idx="15">
                  <c:v>Старошайговский</c:v>
                </c:pt>
                <c:pt idx="16">
                  <c:v>Темниковский</c:v>
                </c:pt>
                <c:pt idx="17">
                  <c:v>Теньгушевский</c:v>
                </c:pt>
                <c:pt idx="18">
                  <c:v>Торбеевский</c:v>
                </c:pt>
                <c:pt idx="19">
                  <c:v>Чамзинский</c:v>
                </c:pt>
                <c:pt idx="20">
                  <c:v>Ковылкинский</c:v>
                </c:pt>
                <c:pt idx="21">
                  <c:v>Рузаевский</c:v>
                </c:pt>
                <c:pt idx="22">
                  <c:v>Г.о. Саранск</c:v>
                </c:pt>
                <c:pt idx="23">
                  <c:v>Госкомимущество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9</c:v>
                </c:pt>
                <c:pt idx="10">
                  <c:v>7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11</c:v>
                </c:pt>
                <c:pt idx="17">
                  <c:v>3</c:v>
                </c:pt>
                <c:pt idx="18">
                  <c:v>4</c:v>
                </c:pt>
                <c:pt idx="19">
                  <c:v>11</c:v>
                </c:pt>
                <c:pt idx="20">
                  <c:v>3</c:v>
                </c:pt>
                <c:pt idx="21">
                  <c:v>4</c:v>
                </c:pt>
                <c:pt idx="22">
                  <c:v>65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2-4087-A0F9-CA35B308E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67424"/>
        <c:axId val="79816576"/>
        <c:axId val="0"/>
      </c:bar3DChart>
      <c:catAx>
        <c:axId val="7976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816576"/>
        <c:crosses val="autoZero"/>
        <c:auto val="1"/>
        <c:lblAlgn val="ctr"/>
        <c:lblOffset val="100"/>
        <c:noMultiLvlLbl val="0"/>
      </c:catAx>
      <c:valAx>
        <c:axId val="7981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6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41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8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85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5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22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8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0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5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947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88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53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12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885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9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9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72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10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21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1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21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22107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4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8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4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ing.corpmsp.ru/#gazelle/registr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ssrm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65611" y="-144067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735170" y="564102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4023214"/>
            <a:ext cx="7191657" cy="1014022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67198" y="4108370"/>
            <a:ext cx="6968884" cy="106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500" b="1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национального проекта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  <a:p>
            <a:pPr lvl="0">
              <a:lnSpc>
                <a:spcPct val="107000"/>
              </a:lnSpc>
              <a:defRPr/>
            </a:pPr>
            <a:endParaRPr kumimoji="0" lang="ru-RU" sz="15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639B8B-F051-43FC-AA79-94043E611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8" y="293441"/>
            <a:ext cx="643688" cy="707240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92821736-3CE7-49B6-88A3-4C1EE47C4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198" y="423306"/>
            <a:ext cx="3677802" cy="525741"/>
          </a:xfrm>
        </p:spPr>
        <p:txBody>
          <a:bodyPr>
            <a:normAutofit/>
          </a:bodyPr>
          <a:lstStyle/>
          <a:p>
            <a:pPr algn="l"/>
            <a:r>
              <a:rPr lang="ru-RU" sz="1050" cap="all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экономики, торговли и </a:t>
            </a:r>
            <a:r>
              <a:rPr lang="ru-RU" sz="1050" cap="all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r>
              <a:rPr lang="ru-RU" sz="1050" cap="all" dirty="0">
                <a:latin typeface="Arial" panose="020B0604020202020204" pitchFamily="34" charset="0"/>
                <a:cs typeface="Arial" panose="020B0604020202020204" pitchFamily="34" charset="0"/>
              </a:rPr>
              <a:t> Республики Мордовия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60E0B0-0236-4CBF-A638-2CBBEEB13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1222" y="6038849"/>
            <a:ext cx="3685654" cy="5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9310" y="826707"/>
            <a:ext cx="8410705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Направления господдержки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310" y="1825705"/>
            <a:ext cx="9141890" cy="677108"/>
          </a:xfrm>
          <a:prstGeom prst="rect">
            <a:avLst/>
          </a:prstGeom>
          <a:solidFill>
            <a:srgbClr val="F7F2E5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Финансовая поддержка</a:t>
            </a:r>
          </a:p>
          <a:p>
            <a:pPr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310" y="2934668"/>
            <a:ext cx="9141890" cy="707886"/>
          </a:xfrm>
          <a:prstGeom prst="rect">
            <a:avLst/>
          </a:prstGeom>
          <a:solidFill>
            <a:srgbClr val="F7F2E5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2. 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Имущественная поддержка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	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								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310" y="4074409"/>
            <a:ext cx="9141890" cy="707886"/>
          </a:xfrm>
          <a:prstGeom prst="rect">
            <a:avLst/>
          </a:prstGeom>
          <a:solidFill>
            <a:srgbClr val="F7F2E5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3. 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Информационно-консультационная поддержка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	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								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146E25-CC15-4886-8CF5-DC0361D135ED}"/>
              </a:ext>
            </a:extLst>
          </p:cNvPr>
          <p:cNvSpPr txBox="1"/>
          <p:nvPr/>
        </p:nvSpPr>
        <p:spPr>
          <a:xfrm>
            <a:off x="729310" y="5214150"/>
            <a:ext cx="9141890" cy="707886"/>
          </a:xfrm>
          <a:prstGeom prst="rect">
            <a:avLst/>
          </a:prstGeom>
          <a:solidFill>
            <a:srgbClr val="F7F2E5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4. 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Услуги МФЦ для бизнеса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</a:t>
            </a: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	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										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0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2.1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Финансовая поддержка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68329"/>
              </p:ext>
            </p:extLst>
          </p:nvPr>
        </p:nvGraphicFramePr>
        <p:xfrm>
          <a:off x="381000" y="1090635"/>
          <a:ext cx="10001250" cy="60238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Организация инфраструктуры поддержки субъектов МСП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Микрокредитная</a:t>
                      </a: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компания Фонд поддержки предпринимательства Республики Мордовия, АУ «Центр микрофинансирования Республики 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Микрозаймы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млн. рублей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 «Гарантийный фонд кредитного обеспечения Республики 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Поручительства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кредитам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Уполномоченные банки – участники программы льготного кредитования для малого и среднего бизнеса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ставке до 8,5%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Акционерное общество «Федеральная корпорация по развитию малого и среднего предпринимательства», Региональные лизинговые компании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Кредитно-гарантийная поддержка, лизинг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3323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развития моногородов (льготное возвратное финансирование инвестиционных проектов в моногородах)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участие в капитале от 10 млн. рублей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23949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содействия развитию малых форм предприятий в научно-технической сфере (Фонд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Бортникова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09532"/>
                  </a:ext>
                </a:extLst>
              </a:tr>
              <a:tr h="3398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развития промышленности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Республики Мордовия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Займы от 5 млн. рублей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93716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сельского хозяйства и продовольствия Республики Мордовия (грант на реализацию проектов создания и (или) развития КФХ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«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Агростартап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30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AF6C7267-5D1F-4B04-B55E-5D042A56A81E}"/>
              </a:ext>
            </a:extLst>
          </p:cNvPr>
          <p:cNvSpPr/>
          <p:nvPr/>
        </p:nvSpPr>
        <p:spPr>
          <a:xfrm>
            <a:off x="-1222840" y="5816593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81196"/>
              </p:ext>
            </p:extLst>
          </p:nvPr>
        </p:nvGraphicFramePr>
        <p:xfrm>
          <a:off x="635892" y="2887160"/>
          <a:ext cx="6518088" cy="42562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47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335">
                  <a:extLst>
                    <a:ext uri="{9D8B030D-6E8A-4147-A177-3AD203B41FA5}">
                      <a16:colId xmlns:a16="http://schemas.microsoft.com/office/drawing/2014/main" val="124828149"/>
                    </a:ext>
                  </a:extLst>
                </a:gridCol>
                <a:gridCol w="1685274">
                  <a:extLst>
                    <a:ext uri="{9D8B030D-6E8A-4147-A177-3AD203B41FA5}">
                      <a16:colId xmlns:a16="http://schemas.microsoft.com/office/drawing/2014/main" val="1544729885"/>
                    </a:ext>
                  </a:extLst>
                </a:gridCol>
              </a:tblGrid>
              <a:tr h="32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Виды 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Условия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«Стандартный»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Ключевая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млн. рублей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срок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3-х лет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платежа по основному долгу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 месяцев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Обеспечение: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стандартные залоги, поручительства 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«Приоритетный»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Ключевая минус 0,5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«Социальный»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Ключевая минус 0,75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5,25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01594"/>
                  </a:ext>
                </a:extLst>
              </a:tr>
              <a:tr h="509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«МОНОГОРОДА»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½ ключевой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04817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«Женщина-предприниматель»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Фиксированная ставка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90596"/>
                  </a:ext>
                </a:extLst>
              </a:tr>
              <a:tr h="741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«Рефинансирование»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Ключевая 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7227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МИКРОЗАЙМЫ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BA6943-DB57-48D1-9D62-EB2FD7112A64}"/>
              </a:ext>
            </a:extLst>
          </p:cNvPr>
          <p:cNvSpPr/>
          <p:nvPr/>
        </p:nvSpPr>
        <p:spPr>
          <a:xfrm>
            <a:off x="635891" y="2371678"/>
            <a:ext cx="6518087" cy="402997"/>
          </a:xfrm>
          <a:prstGeom prst="rect">
            <a:avLst/>
          </a:prstGeom>
          <a:solidFill>
            <a:srgbClr val="F7F2E5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«Продуктовая линейка»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258330-94BD-4738-87FA-E75FFEAAEB3C}"/>
              </a:ext>
            </a:extLst>
          </p:cNvPr>
          <p:cNvSpPr/>
          <p:nvPr/>
        </p:nvSpPr>
        <p:spPr>
          <a:xfrm>
            <a:off x="7293681" y="2371678"/>
            <a:ext cx="3183819" cy="4771010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800,7 млн. рублей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 государственных  МФО;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 микрозаймов                                  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 млн. рублей -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действующий портфель на 01.01.2020 г.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2016-2019 годы                            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 1 162 микрозайма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млрд. рублей,                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позволило: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13 825 рабочих места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2 399 рабочих места</a:t>
            </a:r>
          </a:p>
          <a:p>
            <a:pPr algn="ctr"/>
            <a:endParaRPr lang="ru-RU" sz="157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99180" y="1265349"/>
            <a:ext cx="98386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Услугу предоставляют государственные микрофинансовые организации (МФО):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err="1"/>
              <a:t>Микрокредитная</a:t>
            </a:r>
            <a:r>
              <a:rPr lang="ru-RU" sz="1600" dirty="0"/>
              <a:t> компания Фонд поддержки предпринимательства Республики Мордовия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/>
              <a:t>АУ «Центр микрофинансирования Республики Мордовия»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2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Гарантийная поддержка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BA6943-DB57-48D1-9D62-EB2FD7112A64}"/>
              </a:ext>
            </a:extLst>
          </p:cNvPr>
          <p:cNvSpPr/>
          <p:nvPr/>
        </p:nvSpPr>
        <p:spPr>
          <a:xfrm>
            <a:off x="657004" y="2281397"/>
            <a:ext cx="6336408" cy="40299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предоставляемой гарантийной поддержки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525117" y="377983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258330-94BD-4738-87FA-E75FFEAAEB3C}"/>
              </a:ext>
            </a:extLst>
          </p:cNvPr>
          <p:cNvSpPr/>
          <p:nvPr/>
        </p:nvSpPr>
        <p:spPr>
          <a:xfrm>
            <a:off x="7153980" y="2348004"/>
            <a:ext cx="3183819" cy="390198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212,7 млн. рублей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гарантийный капитал Фонда;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поручительств                                  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 млн. рублей - 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действующий портфель на 01.01.2020 г.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2016-2019 годы                            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 67 поручительств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сумму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420,6 млн. рублей,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привлеченных кредитов 721,4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позволило: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516 рабочих мест</a:t>
            </a:r>
            <a:endParaRPr lang="ru-RU" sz="15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99180" y="1265349"/>
            <a:ext cx="98386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Поручительство – </a:t>
            </a:r>
            <a:r>
              <a:rPr lang="ru-RU" sz="1600" dirty="0"/>
              <a:t>альтернатива залогу при получении заемного финансирования в финансовых организациях</a:t>
            </a:r>
          </a:p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Услугу предоставляет </a:t>
            </a:r>
            <a:r>
              <a:rPr lang="ru-RU" sz="1600" dirty="0"/>
              <a:t>АУ «Гарантийный фонд кредитного обеспечения Республики Мордовия»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gfkorm.ru/img/banki/4.png">
            <a:extLst>
              <a:ext uri="{FF2B5EF4-FFF2-40B4-BE49-F238E27FC236}">
                <a16:creationId xmlns:a16="http://schemas.microsoft.com/office/drawing/2014/main" id="{DEE69732-31DF-4D9A-ABFE-69664151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71" y="6079409"/>
            <a:ext cx="746441" cy="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gfkorm.ru/img/banki/5.jpg">
            <a:extLst>
              <a:ext uri="{FF2B5EF4-FFF2-40B4-BE49-F238E27FC236}">
                <a16:creationId xmlns:a16="http://schemas.microsoft.com/office/drawing/2014/main" id="{152F9B95-79F0-4CA4-A4F0-7F248721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70" y="6533916"/>
            <a:ext cx="838978" cy="3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gfkorm.ru/img/banki/2.jpg">
            <a:extLst>
              <a:ext uri="{FF2B5EF4-FFF2-40B4-BE49-F238E27FC236}">
                <a16:creationId xmlns:a16="http://schemas.microsoft.com/office/drawing/2014/main" id="{8438CC06-5738-41CA-828F-300B1E40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2" y="6472621"/>
            <a:ext cx="913958" cy="3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gfkorm.ru/img/banki/8.jpg">
            <a:extLst>
              <a:ext uri="{FF2B5EF4-FFF2-40B4-BE49-F238E27FC236}">
                <a16:creationId xmlns:a16="http://schemas.microsoft.com/office/drawing/2014/main" id="{5EB25A08-B448-4990-9F50-1E55E14A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60" y="5988094"/>
            <a:ext cx="1129135" cy="4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gfkorm.ru/img/banki/11.jpg">
            <a:extLst>
              <a:ext uri="{FF2B5EF4-FFF2-40B4-BE49-F238E27FC236}">
                <a16:creationId xmlns:a16="http://schemas.microsoft.com/office/drawing/2014/main" id="{1225BF4A-DC0C-4187-BEC2-0523D354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24" y="5971746"/>
            <a:ext cx="1252189" cy="5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gfkorm.ru/img/banki/16.jpg">
            <a:extLst>
              <a:ext uri="{FF2B5EF4-FFF2-40B4-BE49-F238E27FC236}">
                <a16:creationId xmlns:a16="http://schemas.microsoft.com/office/drawing/2014/main" id="{97DA7C9B-2CF2-4FD0-AB02-316489F0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08" y="6563497"/>
            <a:ext cx="746440" cy="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ndv.ms11.ru/sites/default/files/otkr_0.jpg">
            <a:extLst>
              <a:ext uri="{FF2B5EF4-FFF2-40B4-BE49-F238E27FC236}">
                <a16:creationId xmlns:a16="http://schemas.microsoft.com/office/drawing/2014/main" id="{6A788237-09B6-4F6A-B51A-FF74471F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16" y="6594457"/>
            <a:ext cx="1679796" cy="2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Ð¸ÐºÑÐ¾ÐºÑÐµÐ´Ð¸ÑÐ½Ð°Ñ ÐºÐ¾Ð¼Ð¿Ð°Ð½Ð¸Ñ Ð¤Ð¾Ð½Ð´ Ð¿Ð¾Ð´Ð´ÐµÑÐ¶ÐºÐ¸ Ð¿ÑÐµÐ´Ð¿ÑÐ¸Ð½Ð¸Ð¼Ð°ÑÐµÐ»ÑÑÑÐ²Ð° Ð ÐµÑÐ¿ÑÐ±Ð»Ð¸ÐºÐ¸ ÐÐ¾ÑÐ´Ð¾Ð²Ð¸Ñ">
            <a:extLst>
              <a:ext uri="{FF2B5EF4-FFF2-40B4-BE49-F238E27FC236}">
                <a16:creationId xmlns:a16="http://schemas.microsoft.com/office/drawing/2014/main" id="{25ED8BE5-552D-444B-B3CC-9BE0FBB7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64" y="6426942"/>
            <a:ext cx="1438411" cy="5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мсп.jpg">
            <a:extLst>
              <a:ext uri="{FF2B5EF4-FFF2-40B4-BE49-F238E27FC236}">
                <a16:creationId xmlns:a16="http://schemas.microsoft.com/office/drawing/2014/main" id="{04342525-DF4D-4DD7-B01A-42E07591C68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9749" y="6495546"/>
            <a:ext cx="780546" cy="412332"/>
          </a:xfrm>
          <a:prstGeom prst="rect">
            <a:avLst/>
          </a:prstGeom>
        </p:spPr>
      </p:pic>
      <p:pic>
        <p:nvPicPr>
          <p:cNvPr id="24" name="Picture 6" descr="http://www.gfkorm.ru/img/banki/3.jpg">
            <a:extLst>
              <a:ext uri="{FF2B5EF4-FFF2-40B4-BE49-F238E27FC236}">
                <a16:creationId xmlns:a16="http://schemas.microsoft.com/office/drawing/2014/main" id="{12003F3E-CCDE-48E5-A359-F4099E87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9" y="5942627"/>
            <a:ext cx="1357890" cy="4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www.gfkorm.ru/assets/images/17.jpg">
            <a:extLst>
              <a:ext uri="{FF2B5EF4-FFF2-40B4-BE49-F238E27FC236}">
                <a16:creationId xmlns:a16="http://schemas.microsoft.com/office/drawing/2014/main" id="{5BABF0BC-971B-4392-A836-28F0B2A4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8" y="5953944"/>
            <a:ext cx="993138" cy="3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gazprombank-lk.ru/wp-content/uploads/2018/07/word-image-16.jpeg">
            <a:extLst>
              <a:ext uri="{FF2B5EF4-FFF2-40B4-BE49-F238E27FC236}">
                <a16:creationId xmlns:a16="http://schemas.microsoft.com/office/drawing/2014/main" id="{DDA3781A-BD35-473D-8FA4-786571E3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14" y="6399857"/>
            <a:ext cx="1185675" cy="5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A70C5528-BC7E-4A5F-B8AA-1E5803F2D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22641"/>
              </p:ext>
            </p:extLst>
          </p:nvPr>
        </p:nvGraphicFramePr>
        <p:xfrm>
          <a:off x="657005" y="2708635"/>
          <a:ext cx="6336407" cy="30175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6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004">
                  <a:extLst>
                    <a:ext uri="{9D8B030D-6E8A-4147-A177-3AD203B41FA5}">
                      <a16:colId xmlns:a16="http://schemas.microsoft.com/office/drawing/2014/main" val="124828149"/>
                    </a:ext>
                  </a:extLst>
                </a:gridCol>
              </a:tblGrid>
              <a:tr h="283654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поручительства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 algn="ctr">
                        <a:buNone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не более 5 лет по кредитному договору/договору банковской гарантии (возможна пролонгация); </a:t>
                      </a:r>
                    </a:p>
                    <a:p>
                      <a:pPr marL="0" indent="0" algn="ctr">
                        <a:buNone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не более 3-х лет по договору микрозайма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Ставка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вознаграждения: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кредитным договорам и договорам микрозаймов  – 1,25 % годовых;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договорам банковской гарантии – 1 % годовых;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совместным сделкам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АО «Корпорация МСП» (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согарантия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–                         0,75 % годовых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ответственность Фонда  </a:t>
                      </a:r>
                    </a:p>
                    <a:p>
                      <a:pPr marL="0" lvl="0" indent="0" algn="ctr">
                        <a:buNone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 от суммы основного долга по заключаемому кредитному договору/договору банковской гарантии;</a:t>
                      </a:r>
                    </a:p>
                    <a:p>
                      <a:pPr marL="0" indent="0" algn="ctr">
                        <a:buNone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 от суммы основного долга по заключаемому договору микрозайма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462BF5-2A5E-4CAC-A1DD-9A619186FD39}"/>
              </a:ext>
            </a:extLst>
          </p:cNvPr>
          <p:cNvSpPr/>
          <p:nvPr/>
        </p:nvSpPr>
        <p:spPr>
          <a:xfrm>
            <a:off x="2806363" y="5636012"/>
            <a:ext cx="1705330" cy="317932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Банки-партнеры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Л</a:t>
            </a:r>
            <a:r>
              <a:rPr lang="ru-RU" sz="3200" dirty="0" err="1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ьготное</a:t>
            </a: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кредитование 8,5%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BA6943-DB57-48D1-9D62-EB2FD7112A64}"/>
              </a:ext>
            </a:extLst>
          </p:cNvPr>
          <p:cNvSpPr/>
          <p:nvPr/>
        </p:nvSpPr>
        <p:spPr>
          <a:xfrm>
            <a:off x="607317" y="1982750"/>
            <a:ext cx="9730482" cy="40299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Программы льготного кредитования МСП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3829706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99179" y="1086600"/>
            <a:ext cx="98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Услугу предоставляют уполномоченные банки – участники программы, прошедшие отбор Минэкономразвития РФ: </a:t>
            </a:r>
            <a:r>
              <a:rPr lang="ru-RU" sz="1400" dirty="0">
                <a:sym typeface="Arial"/>
              </a:rPr>
              <a:t>«ФК Открытие», «</a:t>
            </a:r>
            <a:r>
              <a:rPr lang="ru-RU" sz="1400" dirty="0" err="1">
                <a:sym typeface="Arial"/>
              </a:rPr>
              <a:t>ФораБанк</a:t>
            </a:r>
            <a:r>
              <a:rPr lang="ru-RU" sz="1400" dirty="0">
                <a:sym typeface="Arial"/>
              </a:rPr>
              <a:t>», «ВТБ», «Газпромбанк», «Райффайзенбанк», «Росбанк», «Сбербанк России», «Альфа-Банк», «Возрождение», «</a:t>
            </a:r>
            <a:r>
              <a:rPr lang="ru-RU" sz="1400" dirty="0" err="1">
                <a:sym typeface="Arial"/>
              </a:rPr>
              <a:t>Россельхозбанк</a:t>
            </a:r>
            <a:r>
              <a:rPr lang="ru-RU" sz="1400" dirty="0">
                <a:sym typeface="Arial"/>
              </a:rPr>
              <a:t>», «</a:t>
            </a:r>
            <a:r>
              <a:rPr lang="ru-RU" sz="1400" dirty="0" err="1">
                <a:sym typeface="Arial"/>
              </a:rPr>
              <a:t>Совкомбанк</a:t>
            </a:r>
            <a:r>
              <a:rPr lang="ru-RU" sz="1400" dirty="0">
                <a:sym typeface="Arial"/>
              </a:rPr>
              <a:t>»</a:t>
            </a:r>
            <a:r>
              <a:rPr lang="ru-RU" sz="1600" b="1" dirty="0"/>
              <a:t>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0717F445-61C0-46D9-A687-BF6D40C8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73527"/>
              </p:ext>
            </p:extLst>
          </p:nvPr>
        </p:nvGraphicFramePr>
        <p:xfrm>
          <a:off x="607315" y="2427934"/>
          <a:ext cx="9622345" cy="4961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13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по кредиту для Заемщика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8,5%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льготных кредитов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Инвестиционные и пополнение оборотных средств,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 инвестиционного кредита (приоритетные отрасли), на развитие предпринимательской деятельности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 на инвестиционные цели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500 тыс. рублей до 1 млрд. рублей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500 тыс. рублей до 2 млрд. рублей на деятельность в целях развития внутреннего и въездного туризма</a:t>
                      </a:r>
                      <a:endParaRPr lang="ru-RU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 на пополнение оборотных средств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500 тыс. рублей до 500 млн. рублей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3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кредитного договора на инвестиционные цели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лет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23949"/>
                  </a:ext>
                </a:extLst>
              </a:tr>
              <a:tr h="4445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кредитного договора на пополнение оборотных средств</a:t>
                      </a: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лет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25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Размер кредита на развитие предпринимательской деятельности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млн. рублей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23885"/>
                  </a:ext>
                </a:extLst>
              </a:tr>
              <a:tr h="4445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кредита  на развитие предпринимательской деятельности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71726"/>
                  </a:ext>
                </a:extLst>
              </a:tr>
              <a:tr h="4445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Заемщик по кредиту на развитие предпринимательской деятельности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Микропредприятие, «самозанятые» граждане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9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11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024" y="858446"/>
            <a:ext cx="9737904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АО «Федеральная к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орпорация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МСП»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440596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26594" y="1444255"/>
            <a:ext cx="98386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Корпорация – институт развития в сфере малого и среднего предпринимательства</a:t>
            </a:r>
          </a:p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Акционерами Корпорации являются Российская Федерация (в лице Федерального агентства по управлению государственным имуществом) и государственная корпорация «Банк развития и внешнеэкономической деятельности (Внешэкономбанк)»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426594" y="3528469"/>
            <a:ext cx="9733406" cy="40299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СУБЪЕКТОВ МСП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1AB25A-67E7-4D73-8A43-5941E83C3751}"/>
              </a:ext>
            </a:extLst>
          </p:cNvPr>
          <p:cNvSpPr/>
          <p:nvPr/>
        </p:nvSpPr>
        <p:spPr>
          <a:xfrm>
            <a:off x="730251" y="4122854"/>
            <a:ext cx="4400550" cy="954107"/>
          </a:xfrm>
          <a:prstGeom prst="rect">
            <a:avLst/>
          </a:prstGeom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Предоставление независимых гарантий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Корпорации для обеспечения кредитов (займов) малому и среднему предпринимательству в финансовых организациях-партнерах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9F1986-54D2-4A45-87B9-D9072BB11C6A}"/>
              </a:ext>
            </a:extLst>
          </p:cNvPr>
          <p:cNvSpPr/>
          <p:nvPr/>
        </p:nvSpPr>
        <p:spPr>
          <a:xfrm>
            <a:off x="730251" y="5331637"/>
            <a:ext cx="4400550" cy="1169551"/>
          </a:xfrm>
          <a:prstGeom prst="rect">
            <a:avLst/>
          </a:prstGeom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Предоставление специальных гарантийных продуктов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Корпорации:</a:t>
            </a:r>
          </a:p>
          <a:p>
            <a:pPr algn="ctr"/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согарантия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для экспортеров,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прямая гарантия для обеспечения части обязательств по договору лизинга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7A7C48-335C-4E7D-BAB9-4801249F34AB}"/>
              </a:ext>
            </a:extLst>
          </p:cNvPr>
          <p:cNvSpPr/>
          <p:nvPr/>
        </p:nvSpPr>
        <p:spPr>
          <a:xfrm>
            <a:off x="5432863" y="4122854"/>
            <a:ext cx="4400550" cy="954107"/>
          </a:xfrm>
          <a:prstGeom prst="rect">
            <a:avLst/>
          </a:prstGeom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Кредитно-гарантийная поддержка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АО «МСП БАНК»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1D4BD0-3C5A-4F15-B5A3-685122B014C3}"/>
              </a:ext>
            </a:extLst>
          </p:cNvPr>
          <p:cNvSpPr/>
          <p:nvPr/>
        </p:nvSpPr>
        <p:spPr>
          <a:xfrm>
            <a:off x="5432863" y="5331637"/>
            <a:ext cx="4400550" cy="1169551"/>
          </a:xfrm>
          <a:prstGeom prst="rect">
            <a:avLst/>
          </a:prstGeom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Программа льготного лизинга оборудования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для субъектов индивидуального и малого предпринимательства, реализуемая региональными лизинговыми компаниями (РЛК)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3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301" y="711476"/>
            <a:ext cx="9737904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Независимая гарантия Корпорации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440596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26596" y="1259122"/>
            <a:ext cx="9838619" cy="954107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Оформленная в со</a:t>
            </a:r>
            <a:r>
              <a:rPr lang="ru-RU" sz="1400" dirty="0">
                <a:sym typeface="Arial"/>
              </a:rPr>
              <a:t>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Банком/Организацией-партнером отвечать за исполнение субъектом МСП (Принципалом) его обязательств по кредитному договору/договору займа/лизинга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426594" y="2188464"/>
            <a:ext cx="9733406" cy="402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9F1986-54D2-4A45-87B9-D9072BB11C6A}"/>
              </a:ext>
            </a:extLst>
          </p:cNvPr>
          <p:cNvSpPr/>
          <p:nvPr/>
        </p:nvSpPr>
        <p:spPr>
          <a:xfrm>
            <a:off x="426594" y="2554028"/>
            <a:ext cx="4400550" cy="276999"/>
          </a:xfrm>
          <a:prstGeom prst="rect">
            <a:avLst/>
          </a:prstGeom>
          <a:solidFill>
            <a:srgbClr val="EDD8C2"/>
          </a:solidFill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Без участия Региональной гарантийной организации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2CB19-26AF-47FF-9EEE-80472B961667}"/>
              </a:ext>
            </a:extLst>
          </p:cNvPr>
          <p:cNvSpPr/>
          <p:nvPr/>
        </p:nvSpPr>
        <p:spPr>
          <a:xfrm>
            <a:off x="5759450" y="2554027"/>
            <a:ext cx="4400550" cy="276999"/>
          </a:xfrm>
          <a:prstGeom prst="rect">
            <a:avLst/>
          </a:prstGeom>
          <a:solidFill>
            <a:srgbClr val="EDD8C2"/>
          </a:solidFill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С участием Региональной гарантийной организации</a:t>
            </a:r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D9F70-A442-47B7-B80B-8000C01E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7" y="2915217"/>
            <a:ext cx="4715763" cy="211284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1F9FB-16DD-4CA1-A261-F61302214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97" y="2915217"/>
            <a:ext cx="5002799" cy="2751540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7F4AD7C-27E8-448B-A715-0FDC22C6B075}"/>
              </a:ext>
            </a:extLst>
          </p:cNvPr>
          <p:cNvSpPr/>
          <p:nvPr/>
        </p:nvSpPr>
        <p:spPr>
          <a:xfrm>
            <a:off x="268986" y="5158926"/>
            <a:ext cx="4715763" cy="1954381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гарантия в размере до: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•50% суммы кредита (основной долг)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•70% суммы кредита, выданного сельхозкооперативу или члену сельхозкооператива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•70% от суммы гарантии исполнения контракта, суммы кредита на исполнение контракта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•100% от суммы кредита для стартап проектов (сумма гарантии не более 50 млн рублей, проект реализуется в определенных направлениях)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•70% от суммы кредита для стартапов и быстрорастущих инновационных, высокотехнологичных предприятий («газелей»)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B57CF8-A2AF-46E3-B56C-60119E43D1F1}"/>
              </a:ext>
            </a:extLst>
          </p:cNvPr>
          <p:cNvSpPr/>
          <p:nvPr/>
        </p:nvSpPr>
        <p:spPr>
          <a:xfrm>
            <a:off x="5293297" y="5666757"/>
            <a:ext cx="5002799" cy="1446550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 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РГО за исполнение субъектом МСП обязательств в рамках собственного лимита РГО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сумме общего гарантийного обеспечения Корпорации и РГО по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согарантии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до 25 млн рублей поручительство РГО предоставляется в размере 20% от указанного общего гарантийного обеспечения, но не более собственного лимита РГО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 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гарантия Корпорации на часть непокрытой поручительством РГО суммы кредита)</a:t>
            </a:r>
          </a:p>
        </p:txBody>
      </p:sp>
    </p:spTree>
    <p:extLst>
      <p:ext uri="{BB962C8B-B14F-4D97-AF65-F5344CB8AC3E}">
        <p14:creationId xmlns:p14="http://schemas.microsoft.com/office/powerpoint/2010/main" val="266415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301" y="711476"/>
            <a:ext cx="9737904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Специальные гарантийные продукты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440596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290498" y="3227012"/>
            <a:ext cx="9733406" cy="402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9F1986-54D2-4A45-87B9-D9072BB11C6A}"/>
              </a:ext>
            </a:extLst>
          </p:cNvPr>
          <p:cNvSpPr/>
          <p:nvPr/>
        </p:nvSpPr>
        <p:spPr>
          <a:xfrm>
            <a:off x="370300" y="1650888"/>
            <a:ext cx="4885500" cy="1569660"/>
          </a:xfrm>
          <a:prstGeom prst="rect">
            <a:avLst/>
          </a:prstGeom>
          <a:solidFill>
            <a:srgbClr val="F2ECDE"/>
          </a:solidFill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Согарантия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для экспортеров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Прямая гарантия для экспортеров или производителей сельскохозяйственной продукции и продовольствия, заключивших с экспортером договор, предусматривающий реализацию сельскохозяйственной продукции и продовольствия, выдаваемая совместно с поручительством региональной гарантийной организации, покрывает до 75% от суммы кредита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B57CF8-A2AF-46E3-B56C-60119E43D1F1}"/>
              </a:ext>
            </a:extLst>
          </p:cNvPr>
          <p:cNvSpPr/>
          <p:nvPr/>
        </p:nvSpPr>
        <p:spPr>
          <a:xfrm>
            <a:off x="5520313" y="6211214"/>
            <a:ext cx="4587892" cy="1107996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 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гарантия в размере: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 20% балансовой (остаточной) стоимости предмета лизинга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 20 млн рублей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– Авансовый платеж по договору лизинга в размере: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20% балансовой (остаточной) стоимости предмета лизинга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88122D-F24C-4E8C-968B-7254BB54D97C}"/>
              </a:ext>
            </a:extLst>
          </p:cNvPr>
          <p:cNvSpPr/>
          <p:nvPr/>
        </p:nvSpPr>
        <p:spPr>
          <a:xfrm>
            <a:off x="5436013" y="1650888"/>
            <a:ext cx="5002799" cy="1569660"/>
          </a:xfrm>
          <a:prstGeom prst="rect">
            <a:avLst/>
          </a:prstGeom>
          <a:solidFill>
            <a:srgbClr val="F2ECDE"/>
          </a:solidFill>
          <a:ln w="28575">
            <a:solidFill>
              <a:srgbClr val="F2EC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Прямые гарантии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обеспечение исполнения части обязательств субъекта МСП -лизингополучателя по договору лизинга, заключаемого с организацией-партнером Корпорации (лизингодателем).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Предметом лизинга может выступать оборудование и крупный рогатый скот специализированных мясных пород, выращенный в Российской Федерации в целях разведения.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5E5F38-421B-4584-82B6-3902C053838E}"/>
              </a:ext>
            </a:extLst>
          </p:cNvPr>
          <p:cNvSpPr/>
          <p:nvPr/>
        </p:nvSpPr>
        <p:spPr>
          <a:xfrm>
            <a:off x="329011" y="6095798"/>
            <a:ext cx="4926789" cy="1223412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 - Поручительство РГО за исполнение субъектом МСП обязательств в рамках собственного лимита РГО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 сумме общего гарантийного обеспечения Корпорации и РГО до 25 млн рублей поручительство РГО предоставляется в размере 20% от указанного общего гарантийного обеспечения, но не более собственного лимита РГО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 - Независимая гарантия Корпорации на часть непокрытой поручительством РГО суммы кредита)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E6C42D-3BC3-4256-A431-88E6A7B4E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1" y="3524243"/>
            <a:ext cx="4843768" cy="2458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33D7B-FEB1-4B5F-A617-0CE395FF0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13" y="3661752"/>
            <a:ext cx="5091910" cy="24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301" y="711476"/>
            <a:ext cx="9737904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Программа поддержки «Газелей»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440596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329011" y="1366499"/>
            <a:ext cx="9733406" cy="98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АО «»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5E5F38-421B-4584-82B6-3902C053838E}"/>
              </a:ext>
            </a:extLst>
          </p:cNvPr>
          <p:cNvSpPr/>
          <p:nvPr/>
        </p:nvSpPr>
        <p:spPr>
          <a:xfrm>
            <a:off x="5801325" y="3309515"/>
            <a:ext cx="4483276" cy="2408352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газелей предусматривает: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финансирования проектов (кредитно-гарантийная поддержка);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доступ к закупкам крупнейших заказчиков;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оказание имущественной, консультационной, правовой и иной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9A518-9FFA-4E95-A6DA-FB796ADAC24A}"/>
              </a:ext>
            </a:extLst>
          </p:cNvPr>
          <p:cNvSpPr/>
          <p:nvPr/>
        </p:nvSpPr>
        <p:spPr>
          <a:xfrm>
            <a:off x="370301" y="6294188"/>
            <a:ext cx="9964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Прием заявок на включение в программу поддержки «газелей» осуществляет Корпорация МСП.</a:t>
            </a:r>
          </a:p>
          <a:p>
            <a:pPr algn="ctr"/>
            <a:r>
              <a:rPr lang="ru-RU" sz="1600" dirty="0"/>
              <a:t> Заявку возможно подать в электронном виде с использованием АИС «Мониторинг МСП» (</a:t>
            </a:r>
            <a:r>
              <a:rPr lang="ru-RU" sz="1600" dirty="0">
                <a:hlinkClick r:id="rId3"/>
              </a:rPr>
              <a:t>https://monitoring.corpmsp.ru/#gazelle/registration</a:t>
            </a:r>
            <a:r>
              <a:rPr lang="ru-RU" sz="1600" dirty="0"/>
              <a:t>).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359107-717F-4BBE-9576-2BA4CCD1C783}"/>
              </a:ext>
            </a:extLst>
          </p:cNvPr>
          <p:cNvSpPr/>
          <p:nvPr/>
        </p:nvSpPr>
        <p:spPr>
          <a:xfrm>
            <a:off x="203024" y="1271111"/>
            <a:ext cx="10240962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«Газели»: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Cубъект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МСП, соответствующий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FB0230-1CA5-46BA-AB5B-8EFBC95D564D}"/>
              </a:ext>
            </a:extLst>
          </p:cNvPr>
          <p:cNvSpPr/>
          <p:nvPr/>
        </p:nvSpPr>
        <p:spPr>
          <a:xfrm>
            <a:off x="280212" y="2966937"/>
            <a:ext cx="537128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критерии:</a:t>
            </a:r>
          </a:p>
          <a:p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Базовые требования к заемщикам;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осуществляется в Приоритетных отраслях экономики;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темп роста (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CAGR)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выручки за  последние три года не менее 20%;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деятельности не менее 3 лет;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Наличие документов, подтверждающих права субъекта МСП на результаты интеллектуальной деятельности и приравненные к ним средства индивидуализации, предусмотренные Гражданским кодексом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94454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301" y="711476"/>
            <a:ext cx="97379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Кредитная поддержка начинающих предпринимателей АО «МСП-Банк»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822287" y="648776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329011" y="1366499"/>
            <a:ext cx="9733406" cy="98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АО «»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9A518-9FFA-4E95-A6DA-FB796ADAC24A}"/>
              </a:ext>
            </a:extLst>
          </p:cNvPr>
          <p:cNvSpPr/>
          <p:nvPr/>
        </p:nvSpPr>
        <p:spPr>
          <a:xfrm>
            <a:off x="143756" y="6317329"/>
            <a:ext cx="9964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Документы на кредит подаются в электронном виде с использованием Портала АИС «НГС»</a:t>
            </a:r>
          </a:p>
          <a:p>
            <a:pPr algn="ctr"/>
            <a:r>
              <a:rPr lang="ru-RU" sz="1600" dirty="0"/>
              <a:t>с применением электронно-цифровой подписи (подробная видео-инструкция на сайте «МСП Банка»)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F8B2BD2-51FC-4D73-9F7E-D68A23376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99822"/>
              </p:ext>
            </p:extLst>
          </p:nvPr>
        </p:nvGraphicFramePr>
        <p:xfrm>
          <a:off x="629396" y="1896269"/>
          <a:ext cx="9340104" cy="408655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2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44729885"/>
                    </a:ext>
                  </a:extLst>
                </a:gridCol>
              </a:tblGrid>
              <a:tr h="32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Микрокредит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Микрокредит для начинающих предпринимателей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1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организацию и/или развитие бизнеса в части пополнения оборотных средств, финансирования текущей деятельности и инвестиций</a:t>
                      </a:r>
                    </a:p>
                    <a:p>
                      <a:pPr algn="ctr"/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</a:t>
                      </a:r>
                    </a:p>
                    <a:p>
                      <a:pPr algn="l"/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ИП от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 рублей</a:t>
                      </a:r>
                    </a:p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ЮЛ от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 рублей</a:t>
                      </a:r>
                    </a:p>
                    <a:p>
                      <a:pPr algn="l"/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месяцев</a:t>
                      </a:r>
                    </a:p>
                    <a:p>
                      <a:pPr algn="l"/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</a:p>
                    <a:p>
                      <a:pPr algn="l"/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залога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организацию и/или развитие бизнеса в части пополнения оборотных средств, финансирования текущей деятельности и инвестиций Индивидуальных предпринимателей:</a:t>
                      </a:r>
                    </a:p>
                    <a:p>
                      <a:pPr algn="just"/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Зарегистрированный или ведущих предпринимательскую деятельность на территории моногорода</a:t>
                      </a:r>
                    </a:p>
                    <a:p>
                      <a:pPr algn="just"/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Получивших грант в рамках федерального проекта по развитию женского предпринимательства «Мама-предприниматель» </a:t>
                      </a:r>
                    </a:p>
                    <a:p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до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рублей</a:t>
                      </a:r>
                    </a:p>
                    <a:p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до 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месяцев</a:t>
                      </a:r>
                    </a:p>
                    <a:p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Ставка 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8,5%</a:t>
                      </a:r>
                    </a:p>
                    <a:p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залога и поручительств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35" y="1579232"/>
            <a:ext cx="756365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Реализация национального проекта и общая характеристика МСП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301" y="711476"/>
            <a:ext cx="97379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Программа льготного лизинга оборудования для субъектов МСП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2026972" y="6713740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329011" y="1366499"/>
            <a:ext cx="9733406" cy="98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АО «»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9A518-9FFA-4E95-A6DA-FB796ADAC24A}"/>
              </a:ext>
            </a:extLst>
          </p:cNvPr>
          <p:cNvSpPr/>
          <p:nvPr/>
        </p:nvSpPr>
        <p:spPr>
          <a:xfrm>
            <a:off x="246239" y="1688489"/>
            <a:ext cx="9964449" cy="523220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через сеть региональных лизинговых компаний (РЛК)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независимо от местонахождения лизингополучателя: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BC1FF6-BDD1-40D5-8C6E-BFF7737B6C7A}"/>
              </a:ext>
            </a:extLst>
          </p:cNvPr>
          <p:cNvSpPr/>
          <p:nvPr/>
        </p:nvSpPr>
        <p:spPr>
          <a:xfrm>
            <a:off x="715682" y="2426326"/>
            <a:ext cx="4027089" cy="30777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/>
              <a:t>«РЛК Республики Татарстан» (г. Казань)</a:t>
            </a:r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; 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11E73E-B50A-43E2-8B4D-1C5534208949}"/>
              </a:ext>
            </a:extLst>
          </p:cNvPr>
          <p:cNvSpPr/>
          <p:nvPr/>
        </p:nvSpPr>
        <p:spPr>
          <a:xfrm>
            <a:off x="715682" y="2806054"/>
            <a:ext cx="4027089" cy="307777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«РЛК Республики Башкортостан» (г. Уфа);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922EED-B199-4CF7-87A3-E860B0CBEC84}"/>
              </a:ext>
            </a:extLst>
          </p:cNvPr>
          <p:cNvSpPr/>
          <p:nvPr/>
        </p:nvSpPr>
        <p:spPr>
          <a:xfrm>
            <a:off x="5345906" y="2439278"/>
            <a:ext cx="4027089" cy="307777"/>
          </a:xfrm>
          <a:prstGeom prst="rect">
            <a:avLst/>
          </a:prstGeom>
          <a:solidFill>
            <a:srgbClr val="F7F2E5"/>
          </a:solidFill>
          <a:ln>
            <a:solidFill>
              <a:srgbClr val="F7F2E5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«РЛК Ярославской области» (г. Ярославль); 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462B65-AA9B-4B03-8052-4839B7AC3CB2}"/>
              </a:ext>
            </a:extLst>
          </p:cNvPr>
          <p:cNvSpPr/>
          <p:nvPr/>
        </p:nvSpPr>
        <p:spPr>
          <a:xfrm>
            <a:off x="5345906" y="2850634"/>
            <a:ext cx="4027089" cy="307777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itchFamily="34" charset="0"/>
                <a:cs typeface="Times New Roman" panose="02020603050405020304" pitchFamily="18" charset="0"/>
              </a:rPr>
              <a:t>«РЛК Республики Саха» (г. Якутск)</a:t>
            </a:r>
            <a:endParaRPr lang="ru-RU" sz="1600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4C19318D-350A-46A0-90A7-DAEB4F933664}"/>
              </a:ext>
            </a:extLst>
          </p:cNvPr>
          <p:cNvSpPr txBox="1">
            <a:spLocks/>
          </p:cNvSpPr>
          <p:nvPr/>
        </p:nvSpPr>
        <p:spPr>
          <a:xfrm>
            <a:off x="642334" y="3555280"/>
            <a:ext cx="4173783" cy="30229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Получатель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субъект индивидуального и малого предпринимательства – резидент РФ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Льготные процентные ставки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6% для российского оборудования,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8% для иностранного оборудования;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Сумма финансирования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5 до 200 млн.рублей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 лизинга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13 до 60 месяцев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аванс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10 % до 15 %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D3F19E2-9346-4880-8BAC-A0835886C1CE}"/>
              </a:ext>
            </a:extLst>
          </p:cNvPr>
          <p:cNvSpPr txBox="1">
            <a:spLocks/>
          </p:cNvSpPr>
          <p:nvPr/>
        </p:nvSpPr>
        <p:spPr>
          <a:xfrm>
            <a:off x="5345906" y="3555280"/>
            <a:ext cx="4598194" cy="32769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программы:</a:t>
            </a:r>
          </a:p>
          <a:p>
            <a:pPr lvl="0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Беззалоговое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финансирование, обеспечением является сам предмет лизинга;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Компания самостоятельно приобретает оборудование у поставщика и передает его лизингополучателю;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выбрать график платежей исходя из сезонности бизнеса;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привлечения региональных гарантийных организаций в качестве поручителя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>
              <a:latin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1FD6C88-A745-4CE0-80B8-D8569D499E8D}"/>
              </a:ext>
            </a:extLst>
          </p:cNvPr>
          <p:cNvSpPr/>
          <p:nvPr/>
        </p:nvSpPr>
        <p:spPr>
          <a:xfrm>
            <a:off x="9902784" y="315772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2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id="{E4DFABD6-2989-49D5-B4F4-DDA38C071ED1}"/>
              </a:ext>
            </a:extLst>
          </p:cNvPr>
          <p:cNvSpPr/>
          <p:nvPr/>
        </p:nvSpPr>
        <p:spPr>
          <a:xfrm>
            <a:off x="-966653" y="6029400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5043" y="561925"/>
            <a:ext cx="97379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Финансирование инвестиционных проектов в  моногородах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92713" y="1404496"/>
            <a:ext cx="9838619" cy="846386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Программу реализует Некоммерческая организация «Фонд развития моногородов» (РФ)</a:t>
            </a:r>
          </a:p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Обратиться с инвестиционным проектом для дальнейшего взаимодействия с Фондом развития моногородов можно в </a:t>
            </a:r>
            <a:r>
              <a:rPr lang="ru-RU" sz="1400" b="1" dirty="0"/>
              <a:t>ООО «Корпорация развития Республики Мордовия»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C7774-988F-49C6-8B5D-3DDF2B84A74A}"/>
              </a:ext>
            </a:extLst>
          </p:cNvPr>
          <p:cNvSpPr/>
          <p:nvPr/>
        </p:nvSpPr>
        <p:spPr>
          <a:xfrm>
            <a:off x="499179" y="2337445"/>
            <a:ext cx="5469820" cy="40299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700106-E9AD-4ED6-8FF6-4D5587E93436}"/>
              </a:ext>
            </a:extLst>
          </p:cNvPr>
          <p:cNvSpPr/>
          <p:nvPr/>
        </p:nvSpPr>
        <p:spPr>
          <a:xfrm>
            <a:off x="6193374" y="2337444"/>
            <a:ext cx="4137958" cy="402997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проекту и Инициатору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DAFE74AC-5A69-4969-B923-D8EC15C745B6}"/>
              </a:ext>
            </a:extLst>
          </p:cNvPr>
          <p:cNvGraphicFramePr>
            <a:graphicFrameLocks noGrp="1"/>
          </p:cNvGraphicFramePr>
          <p:nvPr/>
        </p:nvGraphicFramePr>
        <p:xfrm>
          <a:off x="426218" y="2740442"/>
          <a:ext cx="5558721" cy="2799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671">
                  <a:extLst>
                    <a:ext uri="{9D8B030D-6E8A-4147-A177-3AD203B41FA5}">
                      <a16:colId xmlns:a16="http://schemas.microsoft.com/office/drawing/2014/main" val="1131012313"/>
                    </a:ext>
                  </a:extLst>
                </a:gridCol>
                <a:gridCol w="1860549">
                  <a:extLst>
                    <a:ext uri="{9D8B030D-6E8A-4147-A177-3AD203B41FA5}">
                      <a16:colId xmlns:a16="http://schemas.microsoft.com/office/drawing/2014/main" val="4203340915"/>
                    </a:ext>
                  </a:extLst>
                </a:gridCol>
                <a:gridCol w="2349501">
                  <a:extLst>
                    <a:ext uri="{9D8B030D-6E8A-4147-A177-3AD203B41FA5}">
                      <a16:colId xmlns:a16="http://schemas.microsoft.com/office/drawing/2014/main" val="3163830845"/>
                    </a:ext>
                  </a:extLst>
                </a:gridCol>
              </a:tblGrid>
              <a:tr h="613119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 не более 250 млн. рублей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250 и до 1000 млн. рублей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15946"/>
                  </a:ext>
                </a:extLst>
              </a:tr>
              <a:tr h="42268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0% годовых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5% годовых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26483"/>
                  </a:ext>
                </a:extLst>
              </a:tr>
              <a:tr h="85719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банковская гарантия,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гарантия АО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«Корпорация МСП»,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ВЭБ.РФ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Стандартные залоги,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оформление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поручительства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холдинговой (материнской)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компании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09549"/>
                  </a:ext>
                </a:extLst>
              </a:tr>
              <a:tr h="42268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Займ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Займ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участие в капитал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3970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63FBF3-1D8C-4222-A103-92EE57C7D413}"/>
              </a:ext>
            </a:extLst>
          </p:cNvPr>
          <p:cNvSpPr/>
          <p:nvPr/>
        </p:nvSpPr>
        <p:spPr>
          <a:xfrm>
            <a:off x="337064" y="5711306"/>
            <a:ext cx="508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15 лет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собственными средствами инициатора в проекте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Отсрочка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выплате займа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осн.долга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более 3 лет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D30209-68C2-4ABB-BFD6-2C94381B9D5F}"/>
              </a:ext>
            </a:extLst>
          </p:cNvPr>
          <p:cNvSpPr/>
          <p:nvPr/>
        </p:nvSpPr>
        <p:spPr>
          <a:xfrm>
            <a:off x="6122386" y="2740442"/>
            <a:ext cx="44419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Инициатор (заемщик) – юридическое лицо или индивидуальный предприниматель,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у инициатора просроченной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задолженности перед бюджетом и фондами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 должен реализовываться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границах моногорода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проекта должны быть созданы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новые рабочие места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зависимости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деятельности градообразующего предприятия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CBED1D-EA0F-442A-8B45-2C17D7796B8A}"/>
              </a:ext>
            </a:extLst>
          </p:cNvPr>
          <p:cNvSpPr/>
          <p:nvPr/>
        </p:nvSpPr>
        <p:spPr>
          <a:xfrm>
            <a:off x="6193374" y="5406559"/>
            <a:ext cx="417159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Фонда в проекте </a:t>
            </a:r>
            <a:r>
              <a:rPr lang="ru-RU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80%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общей стоимости проекта</a:t>
            </a:r>
          </a:p>
          <a:p>
            <a:endParaRPr lang="ru-RU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Фонда могут быть направлены </a:t>
            </a:r>
            <a:r>
              <a:rPr lang="ru-RU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на капитальные вложения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7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043" y="561925"/>
            <a:ext cx="97379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Грантовая </a:t>
            </a: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оддержка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малых инновационных предприятий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373829" y="3829706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364685" y="1573162"/>
            <a:ext cx="10087415" cy="830997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Программу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инновационного развития, направленные на создание новых и развитие действующих высокотехнологичных компаний, коммерциализацию результатов научно-технической деятельности</a:t>
            </a:r>
            <a:r>
              <a:rPr lang="ru-RU" sz="1600" b="1" dirty="0"/>
              <a:t> </a:t>
            </a:r>
            <a:r>
              <a:rPr lang="ru-RU" sz="1600" dirty="0"/>
              <a:t>реализует</a:t>
            </a:r>
            <a:r>
              <a:rPr lang="ru-RU" sz="1600" b="1" dirty="0"/>
              <a:t> Фонд содействия развитию малых форм предприятий в научно-технической сфере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63FBF3-1D8C-4222-A103-92EE57C7D413}"/>
              </a:ext>
            </a:extLst>
          </p:cNvPr>
          <p:cNvSpPr/>
          <p:nvPr/>
        </p:nvSpPr>
        <p:spPr>
          <a:xfrm>
            <a:off x="364685" y="2482448"/>
            <a:ext cx="3267514" cy="3970318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«СТАРТ»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стартапов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ранних стадиях развития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Сумма Гранта до 10 млн. рублей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Принимать участие в конкурсе могут субъекты МСП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регистрации предприятия составляет не более 2-х лет с даты подачи заявки на конкурс;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ведущие сотрудники предприятия (руководитель предприятия, научный руководитель проекта) не должны участвовать в других проектах, финансируемых Фондом;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 ранее не должно было получать финансовую поддержку Фонда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E74FE2-14F5-47E0-AD1E-9AE9FCF9D02D}"/>
              </a:ext>
            </a:extLst>
          </p:cNvPr>
          <p:cNvSpPr/>
          <p:nvPr/>
        </p:nvSpPr>
        <p:spPr>
          <a:xfrm>
            <a:off x="415043" y="6531055"/>
            <a:ext cx="99120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Подать заявку можно через Регионального представителя в Республике Мордовия</a:t>
            </a:r>
          </a:p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Земсков Антон Владимирович (Мордовский государственный университет им. Н.П. Огарева)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F8D43A-FB23-43FB-B081-DA5D26039326}"/>
              </a:ext>
            </a:extLst>
          </p:cNvPr>
          <p:cNvSpPr/>
          <p:nvPr/>
        </p:nvSpPr>
        <p:spPr>
          <a:xfrm>
            <a:off x="3740712" y="2482448"/>
            <a:ext cx="6711388" cy="3970318"/>
          </a:xfrm>
          <a:prstGeom prst="rect">
            <a:avLst/>
          </a:prstGeom>
          <a:ln>
            <a:solidFill>
              <a:srgbClr val="EDD8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«Развитие», «Интернационализация», «Коммерциализация»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направлены на поддержку компаний, уже имеющих опыт разработки и продаж собственной наукоемкой продукции и планирующих разработку и освоение новых видов продукции (в т.ч. предназначенные для реализации на зарубежных рынках)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Сумма Гранта  до 20 млн. рублей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 15 млн. по программе «Интернационализация»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Принимать участие в конкурсе могут субъекты МСП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имеющие незавершенных договоров гранта с Фондом;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имеющие опыт проведения НИОКР и продаж собственной наукоемкой продукции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Срок гранта – не более 24 месяцев (не более 12 месяцев по программе «Коммерциализация»)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не менее 30% от суммы гранта по программе «Развитие» (не менее 50% по программе «Интернационализация»), не менее 100% по программе «Коммерциализация»</a:t>
            </a:r>
          </a:p>
        </p:txBody>
      </p:sp>
    </p:spTree>
    <p:extLst>
      <p:ext uri="{BB962C8B-B14F-4D97-AF65-F5344CB8AC3E}">
        <p14:creationId xmlns:p14="http://schemas.microsoft.com/office/powerpoint/2010/main" val="20059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042" y="381623"/>
            <a:ext cx="9737904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Финансовая поддержка МСП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в сфере промышленности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400179" y="1187571"/>
            <a:ext cx="1008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200" b="1" dirty="0"/>
              <a:t>Программы </a:t>
            </a:r>
            <a:r>
              <a:rPr lang="ru-RU" sz="1200" dirty="0" err="1"/>
              <a:t>финподдержки</a:t>
            </a:r>
            <a:r>
              <a:rPr lang="ru-RU" sz="1200" dirty="0"/>
              <a:t> промышленных предприятий в виде льготных займов на реализацию проектов, направленных на разработку и внедрение перспективных технологий, производство конкурентно-способной и высокотехнологичной продукции гражданского назначения с импортозамещающим или экспортным потенциалом </a:t>
            </a:r>
            <a:r>
              <a:rPr lang="ru-RU" sz="1200" b="1" dirty="0"/>
              <a:t>реализуются Фондом развития промышленности РМ (ФРП РМ)</a:t>
            </a:r>
          </a:p>
        </p:txBody>
      </p:sp>
      <p:graphicFrame>
        <p:nvGraphicFramePr>
          <p:cNvPr id="20" name="Таблица 5">
            <a:extLst>
              <a:ext uri="{FF2B5EF4-FFF2-40B4-BE49-F238E27FC236}">
                <a16:creationId xmlns:a16="http://schemas.microsoft.com/office/drawing/2014/main" id="{AE9C7F1D-802C-4E46-9771-9F425C709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04429"/>
              </p:ext>
            </p:extLst>
          </p:nvPr>
        </p:nvGraphicFramePr>
        <p:xfrm>
          <a:off x="400178" y="1800904"/>
          <a:ext cx="10087416" cy="560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132">
                  <a:extLst>
                    <a:ext uri="{9D8B030D-6E8A-4147-A177-3AD203B41FA5}">
                      <a16:colId xmlns:a16="http://schemas.microsoft.com/office/drawing/2014/main" val="1131012313"/>
                    </a:ext>
                  </a:extLst>
                </a:gridCol>
                <a:gridCol w="2032920">
                  <a:extLst>
                    <a:ext uri="{9D8B030D-6E8A-4147-A177-3AD203B41FA5}">
                      <a16:colId xmlns:a16="http://schemas.microsoft.com/office/drawing/2014/main" val="4203340915"/>
                    </a:ext>
                  </a:extLst>
                </a:gridCol>
                <a:gridCol w="1808398">
                  <a:extLst>
                    <a:ext uri="{9D8B030D-6E8A-4147-A177-3AD203B41FA5}">
                      <a16:colId xmlns:a16="http://schemas.microsoft.com/office/drawing/2014/main" val="3163830845"/>
                    </a:ext>
                  </a:extLst>
                </a:gridCol>
                <a:gridCol w="2797015">
                  <a:extLst>
                    <a:ext uri="{9D8B030D-6E8A-4147-A177-3AD203B41FA5}">
                      <a16:colId xmlns:a16="http://schemas.microsoft.com/office/drawing/2014/main" val="1690314208"/>
                    </a:ext>
                  </a:extLst>
                </a:gridCol>
                <a:gridCol w="2153951">
                  <a:extLst>
                    <a:ext uri="{9D8B030D-6E8A-4147-A177-3AD203B41FA5}">
                      <a16:colId xmlns:a16="http://schemas.microsoft.com/office/drawing/2014/main" val="3472582102"/>
                    </a:ext>
                  </a:extLst>
                </a:gridCol>
              </a:tblGrid>
              <a:tr h="34066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  ИЗ СРЕДСТВ РЕГИОНАЛЬНОГО ФРП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 ИЗ СРЕДСТВ РЕГИОНАЛЬНОГО ФРП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целях поддержки региональной кооперации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СОВМЕСТНЫЕ ЗАЙМЫ с ФРП РФ НА ПРОЕКТЫ РАЗВИТИЯ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СОВМЕСТНЫЕ ЗАЙМЫ с ФРП РФ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ПРОГРАММЕ «КОМЛЕКТУЮЩИЕ»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52354"/>
                  </a:ext>
                </a:extLst>
              </a:tr>
              <a:tr h="481851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4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 до 200 млн.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 до 30 млн.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15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</a:t>
                      </a: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предоставлении банковской гарантии)</a:t>
                      </a:r>
                      <a:endParaRPr lang="ru-RU" sz="1000" b="1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предоставлении иного обеспечения)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0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(базовая ставка)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</a:t>
                      </a:r>
                      <a:r>
                        <a:rPr lang="ru-RU" sz="10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(базовая ставка в первые 3 года при банковской гарантии)</a:t>
                      </a:r>
                    </a:p>
                    <a:p>
                      <a:pPr marL="171450" marR="0" lvl="0" indent="-17145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</a:t>
                      </a:r>
                      <a:r>
                        <a:rPr lang="ru-RU" sz="10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базовой ставки при покупке российского оборудования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 </a:t>
                      </a:r>
                      <a:r>
                        <a:rPr lang="ru-RU" sz="10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экспорте от 50% суммы займа в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1-3%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 - </a:t>
                      </a:r>
                      <a:r>
                        <a:rPr lang="ru-RU" sz="12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первые 3 года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r>
                        <a:rPr lang="ru-RU" sz="1000" b="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на оставшийся срок</a:t>
                      </a:r>
                      <a:endParaRPr lang="ru-RU" sz="1200" b="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26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года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 лет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39702"/>
                  </a:ext>
                </a:extLst>
              </a:tr>
              <a:tr h="4226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200 млн. рублей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50% бюджета проекта – </a:t>
                      </a:r>
                      <a:r>
                        <a:rPr lang="ru-RU" sz="9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9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 стороны инициатора проекта, частных инвесторов или банков в т.ч. не менее 15% суммы займа – за счет собственных средств или средств акционеров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40 млн. рублей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9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бюджета проекта – </a:t>
                      </a:r>
                      <a:r>
                        <a:rPr lang="ru-RU" sz="900" b="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900" b="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 стороны инициатора проекта, частных инвесторов или банков в т.ч. не менее 15% суммы займа – за счет собственных средств или средств акционеров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50% целевой объем продаж новой продукции от суммы займа в год, начиная со 2 года серийного производства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ru-RU" sz="1200" b="1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25 млн. рублей</a:t>
                      </a:r>
                    </a:p>
                    <a:p>
                      <a:pPr marL="0" algn="ctr" defTabSz="1007943" rtl="0" eaLnBrk="1" latinLnBrk="0" hangingPunct="1"/>
                      <a:r>
                        <a:rPr lang="ru-RU" sz="80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20% бюджета проекта – </a:t>
                      </a:r>
                      <a:r>
                        <a:rPr lang="ru-RU" sz="800" kern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80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 стороны инициатора проекта, частных инвесторов или банков</a:t>
                      </a:r>
                    </a:p>
                    <a:p>
                      <a:pPr marL="0" algn="ctr" defTabSz="1007943" rtl="0" eaLnBrk="1" latinLnBrk="0" hangingPunct="1"/>
                      <a:r>
                        <a:rPr lang="ru-RU" sz="80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30% целевой объем продаж новой продукции от суммы займа в год, начиная со 2 года серийного производства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91508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2347129" y="5758771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6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043" y="561925"/>
            <a:ext cx="973790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Грантовая поддержка крестьянско-фермерских хозяйств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A8BDBB-EA83-4A8E-8B16-FA23D4E37D0C}"/>
              </a:ext>
            </a:extLst>
          </p:cNvPr>
          <p:cNvSpPr/>
          <p:nvPr/>
        </p:nvSpPr>
        <p:spPr>
          <a:xfrm>
            <a:off x="-1704029" y="5671206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07B7C-4DE2-4AF3-A0FD-5619A2360D7F}"/>
              </a:ext>
            </a:extLst>
          </p:cNvPr>
          <p:cNvSpPr/>
          <p:nvPr/>
        </p:nvSpPr>
        <p:spPr>
          <a:xfrm>
            <a:off x="302197" y="1500504"/>
            <a:ext cx="10087415" cy="458780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реализуются Министерством сельского хозяйства и продовольствия Республики Мордовия </a:t>
            </a:r>
            <a:r>
              <a:rPr lang="ru-RU" sz="14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 рамках регионального проекта «Создание системы поддержки фермеров и развитие </a:t>
            </a:r>
            <a:r>
              <a:rPr lang="ru-RU" sz="1400" dirty="0" err="1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сельхозкооперации</a:t>
            </a:r>
            <a:r>
              <a:rPr lang="ru-RU" sz="1400" dirty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»</a:t>
            </a:r>
            <a:endParaRPr lang="ru-RU" sz="14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E74FE2-14F5-47E0-AD1E-9AE9FCF9D02D}"/>
              </a:ext>
            </a:extLst>
          </p:cNvPr>
          <p:cNvSpPr/>
          <p:nvPr/>
        </p:nvSpPr>
        <p:spPr>
          <a:xfrm>
            <a:off x="389863" y="6236739"/>
            <a:ext cx="9912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endParaRPr lang="ru-RU" dirty="0">
              <a:solidFill>
                <a:srgbClr val="ED533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F0A4BD-ECC8-43F0-9F65-4E7A81165656}"/>
              </a:ext>
            </a:extLst>
          </p:cNvPr>
          <p:cNvSpPr/>
          <p:nvPr/>
        </p:nvSpPr>
        <p:spPr>
          <a:xfrm>
            <a:off x="389862" y="2131462"/>
            <a:ext cx="2988337" cy="2246769"/>
          </a:xfrm>
          <a:prstGeom prst="rect">
            <a:avLst/>
          </a:prstGeom>
          <a:ln>
            <a:solidFill>
              <a:srgbClr val="C5936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Общий объем финансирования на 2020 год - 87,5 млн. рублей: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ГРАНТЫ «СТАРТАП» – 69  млн. рублей;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СУБСИДИИ КООПЕРАТИВАМ – 10,5 млн. рублей;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ЦЕНТРАМ КОМПЕТЕНЦИЙ – 8,0 млн. рублей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C5A825-0295-49AE-B7D0-8DB222E5E335}"/>
              </a:ext>
            </a:extLst>
          </p:cNvPr>
          <p:cNvSpPr/>
          <p:nvPr/>
        </p:nvSpPr>
        <p:spPr>
          <a:xfrm>
            <a:off x="3488804" y="2073022"/>
            <a:ext cx="6813144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Грант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 - до 5 млн. рублей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на цели: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земельных участков из земель сельскохозяйственного назначения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Разработку проектной документации для строительства (реконструкции) производственных и складских зданий, помещений, предназначенных для производства, хранения и переработки сельскохозяйственной продукции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Приобретение, строительство, ремонт и переустройство производственных и складских зданий и сооружений, необходимых для производства, хранения и переработки сельскохозяйственной продукции, а также их регистрацию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производственных и складских зданий, помещений, пристроек и сооружений, необходимых для производства, хранения и переработки сельскохозяйственной продукции, к инженерным сетям – электрическим, водо-, газо- и тепловым сетям 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сельскохозяйственных животных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(кроме свиней)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и птицы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рыбопосадочного материала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сельскохозяйственной техники, включая прицепное и навесное оборудование, грузового автомобильного транспорта, специализированного автомобильного транспорта для осуществления мобильной торговли, оборудования для производства и переработки сельскохозяйственной продукции</a:t>
            </a:r>
          </a:p>
          <a:p>
            <a:pPr lvl="0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посадочного материала для закладки многолетних насаждений</a:t>
            </a:r>
          </a:p>
          <a:p>
            <a:pPr lvl="0"/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Внесение не менее 25 процентов, но не более 50 процентов средств в неделимый фонд сельскохозяйственного потребительского кооператива, членом которого является КФХ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CF1C2F-59C3-4F3B-A40E-B0AB7526FA9C}"/>
              </a:ext>
            </a:extLst>
          </p:cNvPr>
          <p:cNvSpPr/>
          <p:nvPr/>
        </p:nvSpPr>
        <p:spPr>
          <a:xfrm>
            <a:off x="10087172" y="384404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DE95039-A5DE-430D-8238-E95EFC78E021}"/>
              </a:ext>
            </a:extLst>
          </p:cNvPr>
          <p:cNvSpPr/>
          <p:nvPr/>
        </p:nvSpPr>
        <p:spPr>
          <a:xfrm>
            <a:off x="389861" y="4550409"/>
            <a:ext cx="2988337" cy="1877437"/>
          </a:xfrm>
          <a:prstGeom prst="rect">
            <a:avLst/>
          </a:prstGeom>
          <a:ln>
            <a:solidFill>
              <a:srgbClr val="C5936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Заявку на участие в конкурсе можно подать организатору -  Министерство сельского хозяйства и продовольствия РМ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Конкурсная документация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размещена на официальном сайте организатора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5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2.2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Имущественная поддержка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61720"/>
              </p:ext>
            </p:extLst>
          </p:nvPr>
        </p:nvGraphicFramePr>
        <p:xfrm>
          <a:off x="605461" y="1613150"/>
          <a:ext cx="9480890" cy="29747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5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Организация инфраструктуры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поддержки субъектов МСП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 «Технопарк-Мордовия»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Предоставление на льготных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аренду помещений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 – инкубатор «Молодежный»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/>
                        <a:t>Агентство инновационного развития Республики Мордовия)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Предоставление на льготных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аренду помещений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«Бизнес – инкубатор»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(коворкинг – центр «Мой бизнес»)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Предоставление на льготных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аренду помещений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332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083852-A665-400A-A4E5-CE844E514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55559"/>
              </p:ext>
            </p:extLst>
          </p:nvPr>
        </p:nvGraphicFramePr>
        <p:xfrm>
          <a:off x="605461" y="5012035"/>
          <a:ext cx="9480890" cy="12348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55110">
                  <a:extLst>
                    <a:ext uri="{9D8B030D-6E8A-4147-A177-3AD203B41FA5}">
                      <a16:colId xmlns:a16="http://schemas.microsoft.com/office/drawing/2014/main" val="3016748863"/>
                    </a:ext>
                  </a:extLst>
                </a:gridCol>
                <a:gridCol w="4425780">
                  <a:extLst>
                    <a:ext uri="{9D8B030D-6E8A-4147-A177-3AD203B41FA5}">
                      <a16:colId xmlns:a16="http://schemas.microsoft.com/office/drawing/2014/main" val="3659754635"/>
                    </a:ext>
                  </a:extLst>
                </a:gridCol>
              </a:tblGrid>
              <a:tr h="86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Госкомимущество РМ, комитеты по управлению муниципальным имуществом Администраций ГО Саранск и муниципальных образований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на льготных условиях имущества, включенного в перечни государственного и муниципального имущества Республики Мордовия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78212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E6AC70B4-75FE-445F-BC5E-D8F7D29BAD78}"/>
              </a:ext>
            </a:extLst>
          </p:cNvPr>
          <p:cNvSpPr/>
          <p:nvPr/>
        </p:nvSpPr>
        <p:spPr>
          <a:xfrm>
            <a:off x="-2041486" y="607397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231031-5E5A-40D9-8713-226BAF1460AC}"/>
              </a:ext>
            </a:extLst>
          </p:cNvPr>
          <p:cNvSpPr/>
          <p:nvPr/>
        </p:nvSpPr>
        <p:spPr>
          <a:xfrm>
            <a:off x="6316807" y="6479633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42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8738401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АУ «Технопарк-Мордовия»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AC70B4-75FE-445F-BC5E-D8F7D29BAD78}"/>
              </a:ext>
            </a:extLst>
          </p:cNvPr>
          <p:cNvSpPr/>
          <p:nvPr/>
        </p:nvSpPr>
        <p:spPr>
          <a:xfrm>
            <a:off x="-1586604" y="588113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231031-5E5A-40D9-8713-226BAF1460AC}"/>
              </a:ext>
            </a:extLst>
          </p:cNvPr>
          <p:cNvSpPr/>
          <p:nvPr/>
        </p:nvSpPr>
        <p:spPr>
          <a:xfrm>
            <a:off x="8858742" y="3045936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A43AC1-C200-4DD5-B227-E58C0FAF1D89}"/>
              </a:ext>
            </a:extLst>
          </p:cNvPr>
          <p:cNvSpPr/>
          <p:nvPr/>
        </p:nvSpPr>
        <p:spPr>
          <a:xfrm>
            <a:off x="666040" y="2225713"/>
            <a:ext cx="3351332" cy="17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технопарке можно организовать мероприятие любого формата:</a:t>
            </a:r>
          </a:p>
          <a:p>
            <a:pPr marL="171450" indent="-1714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собрание, совещание</a:t>
            </a:r>
          </a:p>
          <a:p>
            <a:pPr marL="171450" indent="-1714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стол, презентацию</a:t>
            </a:r>
          </a:p>
          <a:p>
            <a:pPr marL="171450" indent="-1714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конференцию, выставку и т.д. </a:t>
            </a:r>
          </a:p>
          <a:p>
            <a:pPr algn="just">
              <a:lnSpc>
                <a:spcPct val="13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C83859-A215-4B03-97A0-6DB69FAE144E}"/>
              </a:ext>
            </a:extLst>
          </p:cNvPr>
          <p:cNvSpPr/>
          <p:nvPr/>
        </p:nvSpPr>
        <p:spPr>
          <a:xfrm>
            <a:off x="638418" y="1632983"/>
            <a:ext cx="3490616" cy="369332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мероприятий: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01C1966-4CA7-423D-AB53-69637E186C46}"/>
              </a:ext>
            </a:extLst>
          </p:cNvPr>
          <p:cNvGrpSpPr/>
          <p:nvPr/>
        </p:nvGrpSpPr>
        <p:grpSpPr>
          <a:xfrm>
            <a:off x="4302124" y="1502627"/>
            <a:ext cx="2691163" cy="2675771"/>
            <a:chOff x="4027439" y="1829268"/>
            <a:chExt cx="2011750" cy="217227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78528C8-1ADE-4EB5-B305-234BAD133F20}"/>
                </a:ext>
              </a:extLst>
            </p:cNvPr>
            <p:cNvSpPr/>
            <p:nvPr/>
          </p:nvSpPr>
          <p:spPr>
            <a:xfrm>
              <a:off x="4468902" y="1829268"/>
              <a:ext cx="1339887" cy="36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ru-RU" sz="1800" b="1" dirty="0">
                  <a:solidFill>
                    <a:schemeClr val="tx1"/>
                  </a:solidFill>
                  <a:latin typeface="eurofurence light" panose="020F0302020203020204" pitchFamily="34" charset="0"/>
                </a:rPr>
                <a:t>Конференц-зал</a:t>
              </a:r>
              <a:endParaRPr lang="en-US" sz="1800" b="1" dirty="0">
                <a:solidFill>
                  <a:schemeClr val="tx1"/>
                </a:solidFill>
                <a:latin typeface="eurofurence light" panose="020F0302020203020204" pitchFamily="34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7937344-CB97-47C6-B534-4D73B8454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29" y="2123798"/>
              <a:ext cx="2003260" cy="1335506"/>
            </a:xfrm>
            <a:prstGeom prst="snip2DiagRect">
              <a:avLst>
                <a:gd name="adj1" fmla="val 19970"/>
                <a:gd name="adj2" fmla="val 1"/>
              </a:avLst>
            </a:prstGeom>
            <a:noFill/>
            <a:ln w="19050">
              <a:noFill/>
            </a:ln>
          </p:spPr>
        </p:pic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E69C6F0A-8FFA-4DE2-AD6E-CFBD42BCEFAC}"/>
                </a:ext>
              </a:extLst>
            </p:cNvPr>
            <p:cNvGrpSpPr/>
            <p:nvPr/>
          </p:nvGrpSpPr>
          <p:grpSpPr>
            <a:xfrm>
              <a:off x="4027439" y="3467313"/>
              <a:ext cx="1771911" cy="534226"/>
              <a:chOff x="4709121" y="3673865"/>
              <a:chExt cx="1771911" cy="534226"/>
            </a:xfrm>
          </p:grpSpPr>
          <p:sp>
            <p:nvSpPr>
              <p:cNvPr id="14" name="Прямоугольник с одним вырезанным углом 82">
                <a:extLst>
                  <a:ext uri="{FF2B5EF4-FFF2-40B4-BE49-F238E27FC236}">
                    <a16:creationId xmlns:a16="http://schemas.microsoft.com/office/drawing/2014/main" id="{F78C6EC5-E41A-427B-B7C7-52CF0418EEDA}"/>
                  </a:ext>
                </a:extLst>
              </p:cNvPr>
              <p:cNvSpPr/>
              <p:nvPr/>
            </p:nvSpPr>
            <p:spPr>
              <a:xfrm rot="10800000" flipH="1">
                <a:off x="4709121" y="3745493"/>
                <a:ext cx="1657810" cy="462598"/>
              </a:xfrm>
              <a:prstGeom prst="snip1Rect">
                <a:avLst>
                  <a:gd name="adj" fmla="val 3915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8E75B0-B6BB-4139-802B-A30C0BFA0742}"/>
                  </a:ext>
                </a:extLst>
              </p:cNvPr>
              <p:cNvSpPr txBox="1"/>
              <p:nvPr/>
            </p:nvSpPr>
            <p:spPr>
              <a:xfrm>
                <a:off x="4721763" y="3673865"/>
                <a:ext cx="1759269" cy="30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130000"/>
                  </a:lnSpc>
                  <a:defRPr sz="1200">
                    <a:solidFill>
                      <a:schemeClr val="tx1"/>
                    </a:solidFill>
                    <a:latin typeface="+mn-lt"/>
                  </a:defRPr>
                </a:lvl1pPr>
              </a:lstStyle>
              <a:p>
                <a:r>
                  <a:rPr lang="ru-RU" sz="1400" dirty="0">
                    <a:latin typeface="eurofurence light" panose="020F0302020203020204" pitchFamily="34" charset="0"/>
                  </a:rPr>
                  <a:t>Вместимость – </a:t>
                </a:r>
                <a:r>
                  <a:rPr lang="ru-RU" sz="1400" b="1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до 300 чел.</a:t>
                </a:r>
                <a:endParaRPr lang="en-US" sz="1400" b="1" dirty="0">
                  <a:solidFill>
                    <a:srgbClr val="C00000"/>
                  </a:solidFill>
                  <a:latin typeface="eurofurence light" panose="020F0302020203020204" pitchFamily="34" charset="0"/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22BA6ED-E074-42C6-953D-353B0A9D09AA}"/>
                  </a:ext>
                </a:extLst>
              </p:cNvPr>
              <p:cNvSpPr/>
              <p:nvPr/>
            </p:nvSpPr>
            <p:spPr>
              <a:xfrm>
                <a:off x="4721763" y="3931092"/>
                <a:ext cx="1009215" cy="249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latin typeface="eurofurence light" panose="020F0302020203020204" pitchFamily="34" charset="0"/>
                  </a:rPr>
                  <a:t>Площадь – </a:t>
                </a:r>
                <a:r>
                  <a:rPr lang="ru-RU" b="1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590 м</a:t>
                </a:r>
                <a:r>
                  <a:rPr lang="ru-RU" b="1" baseline="30000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7C52869-C7CD-443F-A73F-8B89AD26EA3D}"/>
              </a:ext>
            </a:extLst>
          </p:cNvPr>
          <p:cNvGrpSpPr/>
          <p:nvPr/>
        </p:nvGrpSpPr>
        <p:grpSpPr>
          <a:xfrm>
            <a:off x="7301709" y="1502627"/>
            <a:ext cx="3133886" cy="2741387"/>
            <a:chOff x="6610065" y="1776000"/>
            <a:chExt cx="2342702" cy="222553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032EB54-6B72-4563-A01B-5C4C3CDC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065" y="2112090"/>
              <a:ext cx="2003259" cy="1335506"/>
            </a:xfrm>
            <a:prstGeom prst="snip2DiagRect">
              <a:avLst>
                <a:gd name="adj1" fmla="val 18544"/>
                <a:gd name="adj2" fmla="val 0"/>
              </a:avLst>
            </a:prstGeom>
            <a:noFill/>
            <a:ln w="19050">
              <a:noFill/>
            </a:ln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5152CB1-4006-4D7F-944F-C24FDEBE4BA1}"/>
                </a:ext>
              </a:extLst>
            </p:cNvPr>
            <p:cNvSpPr/>
            <p:nvPr/>
          </p:nvSpPr>
          <p:spPr>
            <a:xfrm>
              <a:off x="6764965" y="1776000"/>
              <a:ext cx="2187802" cy="36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800" b="1" dirty="0">
                  <a:solidFill>
                    <a:schemeClr val="tx1"/>
                  </a:solidFill>
                  <a:latin typeface="eurofurence light" panose="020F0302020203020204" pitchFamily="34" charset="0"/>
                </a:rPr>
                <a:t>Переговорная комната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DD1D4B5-C6A0-447A-B3A4-385791EA999C}"/>
                </a:ext>
              </a:extLst>
            </p:cNvPr>
            <p:cNvGrpSpPr/>
            <p:nvPr/>
          </p:nvGrpSpPr>
          <p:grpSpPr>
            <a:xfrm>
              <a:off x="6610065" y="3467313"/>
              <a:ext cx="1610374" cy="534226"/>
              <a:chOff x="4869987" y="3673865"/>
              <a:chExt cx="1610374" cy="534226"/>
            </a:xfrm>
          </p:grpSpPr>
          <p:sp>
            <p:nvSpPr>
              <p:cNvPr id="22" name="Прямоугольник с одним вырезанным углом 76">
                <a:extLst>
                  <a:ext uri="{FF2B5EF4-FFF2-40B4-BE49-F238E27FC236}">
                    <a16:creationId xmlns:a16="http://schemas.microsoft.com/office/drawing/2014/main" id="{9EEE6C28-5ABD-487A-9F06-A5D1F2C99430}"/>
                  </a:ext>
                </a:extLst>
              </p:cNvPr>
              <p:cNvSpPr/>
              <p:nvPr/>
            </p:nvSpPr>
            <p:spPr>
              <a:xfrm rot="10800000" flipH="1">
                <a:off x="4869987" y="3745493"/>
                <a:ext cx="1606195" cy="462598"/>
              </a:xfrm>
              <a:prstGeom prst="snip1Rect">
                <a:avLst>
                  <a:gd name="adj" fmla="val 3915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BB6ACB-B78C-48F1-92EB-E57F5E2AA70B}"/>
                  </a:ext>
                </a:extLst>
              </p:cNvPr>
              <p:cNvSpPr txBox="1"/>
              <p:nvPr/>
            </p:nvSpPr>
            <p:spPr>
              <a:xfrm>
                <a:off x="4874165" y="3673865"/>
                <a:ext cx="1606196" cy="279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130000"/>
                  </a:lnSpc>
                  <a:defRPr sz="1200">
                    <a:solidFill>
                      <a:schemeClr val="tx1"/>
                    </a:solidFill>
                    <a:latin typeface="+mn-lt"/>
                  </a:defRPr>
                </a:lvl1pPr>
              </a:lstStyle>
              <a:p>
                <a:r>
                  <a:rPr lang="ru-RU" sz="1400" dirty="0">
                    <a:latin typeface="eurofurence light" panose="020F0302020203020204" pitchFamily="34" charset="0"/>
                  </a:rPr>
                  <a:t>Вместимость – </a:t>
                </a:r>
                <a:r>
                  <a:rPr lang="ru-RU" sz="1400" b="1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до 50 чел.</a:t>
                </a:r>
                <a:endParaRPr lang="en-US" sz="1400" b="1" dirty="0">
                  <a:solidFill>
                    <a:srgbClr val="C00000"/>
                  </a:solidFill>
                  <a:latin typeface="eurofurence light" panose="020F0302020203020204" pitchFamily="34" charset="0"/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1E148A68-65C7-4574-AAFD-C4F5307F29DA}"/>
                  </a:ext>
                </a:extLst>
              </p:cNvPr>
              <p:cNvSpPr/>
              <p:nvPr/>
            </p:nvSpPr>
            <p:spPr>
              <a:xfrm>
                <a:off x="4874164" y="3931092"/>
                <a:ext cx="946903" cy="249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latin typeface="eurofurence light" panose="020F0302020203020204" pitchFamily="34" charset="0"/>
                  </a:rPr>
                  <a:t>Площадь – </a:t>
                </a:r>
                <a:r>
                  <a:rPr lang="ru-RU" b="1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72 м</a:t>
                </a:r>
                <a:r>
                  <a:rPr lang="ru-RU" b="1" baseline="30000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2</a:t>
                </a:r>
              </a:p>
            </p:txBody>
          </p:sp>
        </p:grp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175A92-78C1-43EC-86CF-72DB7DD40009}"/>
              </a:ext>
            </a:extLst>
          </p:cNvPr>
          <p:cNvSpPr/>
          <p:nvPr/>
        </p:nvSpPr>
        <p:spPr>
          <a:xfrm>
            <a:off x="1188134" y="4451576"/>
            <a:ext cx="1937728" cy="369332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Размещение: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CB38F4A-50AD-49BA-BC2B-7C43C6A81E08}"/>
              </a:ext>
            </a:extLst>
          </p:cNvPr>
          <p:cNvSpPr/>
          <p:nvPr/>
        </p:nvSpPr>
        <p:spPr>
          <a:xfrm>
            <a:off x="501743" y="5029562"/>
            <a:ext cx="3730694" cy="146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офисных, производственных, лабораторных и складских помещений</a:t>
            </a:r>
          </a:p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офисного рабочего места</a:t>
            </a:r>
          </a:p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лекционного места</a:t>
            </a:r>
          </a:p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выставочного места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ED4ED38-EF4E-41F4-9FE0-0B8E00CAC17F}"/>
              </a:ext>
            </a:extLst>
          </p:cNvPr>
          <p:cNvGrpSpPr/>
          <p:nvPr/>
        </p:nvGrpSpPr>
        <p:grpSpPr>
          <a:xfrm>
            <a:off x="4237101" y="4362633"/>
            <a:ext cx="2654643" cy="2392869"/>
            <a:chOff x="4027438" y="4246161"/>
            <a:chExt cx="1984449" cy="1942602"/>
          </a:xfrm>
        </p:grpSpPr>
        <p:sp>
          <p:nvSpPr>
            <p:cNvPr id="28" name="Прямоугольник с одним вырезанным углом 102">
              <a:extLst>
                <a:ext uri="{FF2B5EF4-FFF2-40B4-BE49-F238E27FC236}">
                  <a16:creationId xmlns:a16="http://schemas.microsoft.com/office/drawing/2014/main" id="{418356C4-4973-4936-81F9-41464E4970D3}"/>
                </a:ext>
              </a:extLst>
            </p:cNvPr>
            <p:cNvSpPr/>
            <p:nvPr/>
          </p:nvSpPr>
          <p:spPr>
            <a:xfrm rot="10800000" flipH="1">
              <a:off x="4040081" y="5953508"/>
              <a:ext cx="1735798" cy="235255"/>
            </a:xfrm>
            <a:prstGeom prst="snip1Rect">
              <a:avLst>
                <a:gd name="adj" fmla="val 3915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93DFF8-3EDC-4A51-A994-5829D6394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950"/>
            <a:stretch/>
          </p:blipFill>
          <p:spPr>
            <a:xfrm>
              <a:off x="4027438" y="4566041"/>
              <a:ext cx="1984449" cy="1335507"/>
            </a:xfrm>
            <a:prstGeom prst="snip2DiagRect">
              <a:avLst>
                <a:gd name="adj1" fmla="val 19970"/>
                <a:gd name="adj2" fmla="val 1"/>
              </a:avLst>
            </a:prstGeom>
            <a:noFill/>
            <a:ln w="19050">
              <a:noFill/>
            </a:ln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6E7AE0A-FF57-48C1-B4FD-A2278127F751}"/>
                </a:ext>
              </a:extLst>
            </p:cNvPr>
            <p:cNvSpPr/>
            <p:nvPr/>
          </p:nvSpPr>
          <p:spPr>
            <a:xfrm>
              <a:off x="4046313" y="4246161"/>
              <a:ext cx="1965574" cy="36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ru-RU" sz="1800" b="1" dirty="0">
                  <a:solidFill>
                    <a:schemeClr val="tx1"/>
                  </a:solidFill>
                  <a:latin typeface="eurofurence light" panose="020F0302020203020204" pitchFamily="34" charset="0"/>
                </a:rPr>
                <a:t>Офисное помещение</a:t>
              </a:r>
              <a:endParaRPr lang="en-US" sz="1800" b="1" dirty="0">
                <a:solidFill>
                  <a:schemeClr val="tx1"/>
                </a:solidFill>
                <a:latin typeface="eurofurence light" panose="020F0302020203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FF75B93-16AF-4973-B840-7AADB05B6096}"/>
                </a:ext>
              </a:extLst>
            </p:cNvPr>
            <p:cNvSpPr/>
            <p:nvPr/>
          </p:nvSpPr>
          <p:spPr>
            <a:xfrm>
              <a:off x="4063551" y="5922104"/>
              <a:ext cx="1474158" cy="249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  <a:latin typeface="eurofurence light" panose="020F0302020203020204" pitchFamily="34" charset="0"/>
                </a:rPr>
                <a:t>Площади – </a:t>
              </a:r>
              <a:r>
                <a:rPr lang="ru-RU" b="1" dirty="0">
                  <a:solidFill>
                    <a:srgbClr val="C00000"/>
                  </a:solidFill>
                  <a:latin typeface="eurofurence light" panose="020F0302020203020204" pitchFamily="34" charset="0"/>
                </a:rPr>
                <a:t>от 30 до 300 м</a:t>
              </a:r>
              <a:r>
                <a:rPr lang="ru-RU" b="1" baseline="30000" dirty="0">
                  <a:solidFill>
                    <a:srgbClr val="C00000"/>
                  </a:solidFill>
                  <a:latin typeface="eurofurence light" panose="020F0302020203020204" pitchFamily="34" charset="0"/>
                </a:rPr>
                <a:t>2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CD1157C-CB34-416E-A06D-FFE8E07E4F88}"/>
              </a:ext>
            </a:extLst>
          </p:cNvPr>
          <p:cNvGrpSpPr/>
          <p:nvPr/>
        </p:nvGrpSpPr>
        <p:grpSpPr>
          <a:xfrm>
            <a:off x="7176495" y="4393065"/>
            <a:ext cx="3420844" cy="2385716"/>
            <a:chOff x="6543017" y="4260967"/>
            <a:chExt cx="2557215" cy="193679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C571ADD-E326-44EB-90FC-35F9A39AD996}"/>
                </a:ext>
              </a:extLst>
            </p:cNvPr>
            <p:cNvSpPr/>
            <p:nvPr/>
          </p:nvSpPr>
          <p:spPr>
            <a:xfrm>
              <a:off x="6543017" y="4260967"/>
              <a:ext cx="2557215" cy="337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800" b="1" dirty="0">
                  <a:solidFill>
                    <a:schemeClr val="tx1"/>
                  </a:solidFill>
                  <a:latin typeface="eurofurence light" panose="020F0302020203020204" pitchFamily="34" charset="0"/>
                </a:rPr>
                <a:t>Производственное помещение</a:t>
              </a:r>
              <a:endParaRPr lang="en-US" sz="1800" b="1" dirty="0">
                <a:solidFill>
                  <a:schemeClr val="tx1"/>
                </a:solidFill>
                <a:latin typeface="eurofurence light" panose="020F0302020203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9861298-47BE-494F-AC27-A4A76A7D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753" y="4565752"/>
              <a:ext cx="2003260" cy="1335506"/>
            </a:xfrm>
            <a:prstGeom prst="snip2DiagRect">
              <a:avLst>
                <a:gd name="adj1" fmla="val 19970"/>
                <a:gd name="adj2" fmla="val 1"/>
              </a:avLst>
            </a:prstGeom>
            <a:noFill/>
            <a:ln w="19050">
              <a:noFill/>
            </a:ln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0C03066-D23C-41D0-B147-45579CBEE5B1}"/>
                </a:ext>
              </a:extLst>
            </p:cNvPr>
            <p:cNvGrpSpPr/>
            <p:nvPr/>
          </p:nvGrpSpPr>
          <p:grpSpPr>
            <a:xfrm>
              <a:off x="6593133" y="5930126"/>
              <a:ext cx="1803614" cy="267636"/>
              <a:chOff x="6174635" y="6340006"/>
              <a:chExt cx="1803614" cy="267636"/>
            </a:xfrm>
          </p:grpSpPr>
          <p:sp>
            <p:nvSpPr>
              <p:cNvPr id="36" name="Прямоугольник с одним вырезанным углом 100">
                <a:extLst>
                  <a:ext uri="{FF2B5EF4-FFF2-40B4-BE49-F238E27FC236}">
                    <a16:creationId xmlns:a16="http://schemas.microsoft.com/office/drawing/2014/main" id="{DB635306-189F-4789-B8D8-7392863D93C1}"/>
                  </a:ext>
                </a:extLst>
              </p:cNvPr>
              <p:cNvSpPr/>
              <p:nvPr/>
            </p:nvSpPr>
            <p:spPr>
              <a:xfrm rot="10800000" flipH="1">
                <a:off x="6174635" y="6372387"/>
                <a:ext cx="1803614" cy="235255"/>
              </a:xfrm>
              <a:prstGeom prst="snip1Rect">
                <a:avLst>
                  <a:gd name="adj" fmla="val 3915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A50FB685-A46E-45DD-A57F-36AB22984BEC}"/>
                  </a:ext>
                </a:extLst>
              </p:cNvPr>
              <p:cNvSpPr/>
              <p:nvPr/>
            </p:nvSpPr>
            <p:spPr>
              <a:xfrm>
                <a:off x="6191958" y="6340006"/>
                <a:ext cx="1562833" cy="24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latin typeface="eurofurence light" panose="020F0302020203020204" pitchFamily="34" charset="0"/>
                  </a:rPr>
                  <a:t>Площади – </a:t>
                </a:r>
                <a:r>
                  <a:rPr lang="ru-RU" b="1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от 30 до 1 000 м</a:t>
                </a:r>
                <a:r>
                  <a:rPr lang="ru-RU" b="1" baseline="30000" dirty="0">
                    <a:solidFill>
                      <a:srgbClr val="C00000"/>
                    </a:solidFill>
                    <a:latin typeface="eurofurence light" panose="020F0302020203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40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7492" y="576263"/>
            <a:ext cx="9244022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Бизнес-инкубатор «Молодежный»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AC70B4-75FE-445F-BC5E-D8F7D29BAD78}"/>
              </a:ext>
            </a:extLst>
          </p:cNvPr>
          <p:cNvSpPr/>
          <p:nvPr/>
        </p:nvSpPr>
        <p:spPr>
          <a:xfrm>
            <a:off x="-1586604" y="588113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3DA0C34-5DD5-4FA4-9716-661E89D889C1}"/>
              </a:ext>
            </a:extLst>
          </p:cNvPr>
          <p:cNvSpPr/>
          <p:nvPr/>
        </p:nvSpPr>
        <p:spPr>
          <a:xfrm>
            <a:off x="890111" y="1784239"/>
            <a:ext cx="5214026" cy="523220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площади свыше 2600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бизнес-инкубатора расположены: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38D2040-F881-4D5B-A890-0347ECD0EC5E}"/>
              </a:ext>
            </a:extLst>
          </p:cNvPr>
          <p:cNvSpPr/>
          <p:nvPr/>
        </p:nvSpPr>
        <p:spPr>
          <a:xfrm>
            <a:off x="890111" y="2438285"/>
            <a:ext cx="5141038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latin typeface="Arial" panose="020B0604020202020204" pitchFamily="34" charset="0"/>
              </a:rPr>
              <a:t>коворкинг-зоны более чем на 120 рабочих мест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офисов для молодых компаний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Переговорные комнаты, конференц-залы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3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CDC59-CF09-4C06-B938-34D1DF1C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18" y="1902738"/>
            <a:ext cx="3498532" cy="2065917"/>
          </a:xfrm>
          <a:prstGeom prst="rect">
            <a:avLst/>
          </a:prstGeom>
          <a:effectLst>
            <a:glow rad="139700">
              <a:srgbClr val="C59368">
                <a:alpha val="40000"/>
              </a:srgb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50733-A164-49AF-A680-AC6FCDDC5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943" y="4461119"/>
            <a:ext cx="3505007" cy="2173225"/>
          </a:xfrm>
          <a:prstGeom prst="rect">
            <a:avLst/>
          </a:prstGeom>
          <a:effectLst>
            <a:glow rad="139700">
              <a:srgbClr val="C59368">
                <a:alpha val="40000"/>
              </a:srgbClr>
            </a:glow>
          </a:effec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2174511-10D2-4A39-BEA2-8C3D2BD0EE06}"/>
              </a:ext>
            </a:extLst>
          </p:cNvPr>
          <p:cNvSpPr/>
          <p:nvPr/>
        </p:nvSpPr>
        <p:spPr>
          <a:xfrm>
            <a:off x="-4767650" y="150451"/>
            <a:ext cx="4495275" cy="2583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Коворкинг ― современная и гибкая форма организации рабочего пространства, которую используют тысячи стартапов по всему миру. Отказываясь от дорогостоящей аренды отдельных помещений, молодые проектные команды снимают рабочие места в коллективных офисах. Плюс такого подхода (помимо очевидной экономии) ― в формировании внутри коворкинга активного сообщества резидентов.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538C383-5AC1-47E9-985D-55469B406629}"/>
              </a:ext>
            </a:extLst>
          </p:cNvPr>
          <p:cNvSpPr/>
          <p:nvPr/>
        </p:nvSpPr>
        <p:spPr>
          <a:xfrm>
            <a:off x="890111" y="3518716"/>
            <a:ext cx="5141038" cy="318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Главная задача бизнес-инкубатора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— ускорение коммерциализации результатов инновационных разработок и повышение их инвестиционной привлекательности.</a:t>
            </a:r>
          </a:p>
          <a:p>
            <a:pPr algn="just">
              <a:lnSpc>
                <a:spcPct val="130000"/>
              </a:lnSpc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Стать резидентами бизнес-инкубатора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могут молодые (существующие не более 3 лет) инновационные компании, прошедшие отбор.</a:t>
            </a:r>
          </a:p>
          <a:p>
            <a:pPr algn="just">
              <a:lnSpc>
                <a:spcPct val="130000"/>
              </a:lnSpc>
            </a:pP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 резиденты получат комфортные рабочие места в коворкинг-зоне или в офисных помещениях, консалтинговую поддержку, юридические, бухгалтерские, маркетинговые услуги. 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437CAF4-EEDB-440B-88D9-096A74AEA586}"/>
              </a:ext>
            </a:extLst>
          </p:cNvPr>
          <p:cNvSpPr/>
          <p:nvPr/>
        </p:nvSpPr>
        <p:spPr>
          <a:xfrm>
            <a:off x="574489" y="1076437"/>
            <a:ext cx="95428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инновационного типа, где стартапы получают благоприятную среду для развития от зарождения идеи до коммерциализации (структурное подразделение Агентства инновационного развития РМ)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5086" y="576263"/>
            <a:ext cx="9623296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Льготная аренда государственного и муниципального имущества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AC70B4-75FE-445F-BC5E-D8F7D29BAD78}"/>
              </a:ext>
            </a:extLst>
          </p:cNvPr>
          <p:cNvSpPr/>
          <p:nvPr/>
        </p:nvSpPr>
        <p:spPr>
          <a:xfrm>
            <a:off x="-1939886" y="562947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231031-5E5A-40D9-8713-226BAF1460AC}"/>
              </a:ext>
            </a:extLst>
          </p:cNvPr>
          <p:cNvSpPr/>
          <p:nvPr/>
        </p:nvSpPr>
        <p:spPr>
          <a:xfrm>
            <a:off x="6086514" y="683416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C7B3E1-A7AF-4052-A401-C74C00D23380}"/>
              </a:ext>
            </a:extLst>
          </p:cNvPr>
          <p:cNvSpPr/>
          <p:nvPr/>
        </p:nvSpPr>
        <p:spPr>
          <a:xfrm>
            <a:off x="795483" y="1596022"/>
            <a:ext cx="9422899" cy="661720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В перечни государственного и муниципального имущества РМ </a:t>
            </a:r>
          </a:p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по состоянию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1.03.2020г. включено 180 объектов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994554-A309-4C95-899D-22A6DEC7A311}"/>
              </a:ext>
            </a:extLst>
          </p:cNvPr>
          <p:cNvSpPr/>
          <p:nvPr/>
        </p:nvSpPr>
        <p:spPr>
          <a:xfrm>
            <a:off x="767443" y="5163434"/>
            <a:ext cx="31537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Региональным проектом «Улучшение условий ведения предпринимательской деятельности» предусмотрено включение в Перечни </a:t>
            </a:r>
            <a:r>
              <a:rPr lang="ru-RU" sz="14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1 декабря 2024 г.</a:t>
            </a:r>
            <a:r>
              <a:rPr lang="ru-RU" sz="14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 объектов.</a:t>
            </a:r>
            <a:endParaRPr lang="ru-RU" sz="1400" b="1" dirty="0">
              <a:solidFill>
                <a:srgbClr val="56221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E9A07C7-449A-4495-B59B-5D828D701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191804"/>
              </p:ext>
            </p:extLst>
          </p:nvPr>
        </p:nvGraphicFramePr>
        <p:xfrm>
          <a:off x="3893110" y="2234277"/>
          <a:ext cx="6325272" cy="463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6B0ED5-C5BC-489A-AB6F-857922FE6967}"/>
              </a:ext>
            </a:extLst>
          </p:cNvPr>
          <p:cNvSpPr/>
          <p:nvPr/>
        </p:nvSpPr>
        <p:spPr>
          <a:xfrm>
            <a:off x="767443" y="2479481"/>
            <a:ext cx="278954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перечнем имущества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можно ознакомиться  на официальных сайтах администраций ГО Саранск и  муниципальных образований;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Центре «Мой Бизнес», где специалист сможет подобрать имущество по заданным параметрам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5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8175" y="615523"/>
            <a:ext cx="907693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.3 Информационно – консультационная поддержка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988"/>
              </p:ext>
            </p:extLst>
          </p:nvPr>
        </p:nvGraphicFramePr>
        <p:xfrm>
          <a:off x="367193" y="1604985"/>
          <a:ext cx="9957425" cy="50100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88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Организация инфраструктуры поддержки субъектов МСП</a:t>
                      </a: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Автономная некоммерческая организация «Центр поддержки предпринимательства Республики 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Консультационные услуги по широкому спектру вопросов, обучающие программы, конференции и форумы, популяризация предпринимательства, бизнес – миссии,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ярмарочные мероприятия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инноваций социальной сферы Республики Мордовия – структурное подразделение Государственное бюджетное учреждение «Мордовский республиканский молодежный центр»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Поддержка социального предпринимательства 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Автономная некоммерческая организация «Центр развития конкурентоспособности Республики 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выходу субъектов малого и среднего предпринимательства на иностранные рынки товаров, услуг и технологий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Автономное учреждение «Технопарк – Мордовия»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Консалтинговые, технологические, инфраструктурные услуги</a:t>
                      </a:r>
                    </a:p>
                  </a:txBody>
                  <a:tcPr marL="137160" marR="137160" marT="137160" marB="137160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2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310" y="580224"/>
            <a:ext cx="8682545" cy="18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1.1 Нацпроект </a:t>
            </a: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  <a:p>
            <a:pPr>
              <a:lnSpc>
                <a:spcPct val="85000"/>
              </a:lnSpc>
            </a:pPr>
            <a:endParaRPr lang="ru-RU" sz="36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2" name="Прямоугольник 1"/>
          <p:cNvSpPr/>
          <p:nvPr/>
        </p:nvSpPr>
        <p:spPr>
          <a:xfrm>
            <a:off x="5019370" y="-1137057"/>
            <a:ext cx="3790733" cy="8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9" dirty="0"/>
              <a:t>Иконки на каждый буллит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522093" y="2283809"/>
            <a:ext cx="586016" cy="560934"/>
            <a:chOff x="837097" y="4487863"/>
            <a:chExt cx="832866" cy="832866"/>
          </a:xfrm>
        </p:grpSpPr>
        <p:sp>
          <p:nvSpPr>
            <p:cNvPr id="16" name="Овал 15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635" y="4995519"/>
            <a:ext cx="602458" cy="6024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1340E8-D61B-4E2D-A10A-36994CD58322}"/>
              </a:ext>
            </a:extLst>
          </p:cNvPr>
          <p:cNvSpPr txBox="1"/>
          <p:nvPr/>
        </p:nvSpPr>
        <p:spPr>
          <a:xfrm>
            <a:off x="1522093" y="2031168"/>
            <a:ext cx="7990752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920"/>
              </a:lnSpc>
              <a:spcBef>
                <a:spcPts val="18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КЛЮЧЕВАЯ ЦЕЛЬ национального проекта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занятых в сфере малого и среднего бизнеса к 2024 году</a:t>
            </a:r>
          </a:p>
          <a:p>
            <a:pPr algn="ctr" fontAlgn="base">
              <a:lnSpc>
                <a:spcPts val="1920"/>
              </a:lnSpc>
              <a:spcBef>
                <a:spcPts val="18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19 до 25 млн. человек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7C5AED-3739-4300-B174-D62F79AFB4E5}"/>
              </a:ext>
            </a:extLst>
          </p:cNvPr>
          <p:cNvSpPr/>
          <p:nvPr/>
        </p:nvSpPr>
        <p:spPr>
          <a:xfrm>
            <a:off x="475806" y="3616556"/>
            <a:ext cx="2503882" cy="212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Региональный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условий ведения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предпринимательской деятельности при упрощении налоговой отчетности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8B9B5E1-4B12-4AC4-942B-6F543205B82A}"/>
              </a:ext>
            </a:extLst>
          </p:cNvPr>
          <p:cNvSpPr/>
          <p:nvPr/>
        </p:nvSpPr>
        <p:spPr>
          <a:xfrm>
            <a:off x="2792895" y="3600913"/>
            <a:ext cx="2727905" cy="247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Региональный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доступа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финансовым ресурсам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льготному финансированию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6BE2F8E-C1E3-441A-A4FE-D113ED87874B}"/>
              </a:ext>
            </a:extLst>
          </p:cNvPr>
          <p:cNvSpPr/>
          <p:nvPr/>
        </p:nvSpPr>
        <p:spPr>
          <a:xfrm>
            <a:off x="5171472" y="3600913"/>
            <a:ext cx="2603303" cy="256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Региональный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малого и среднего предпринимательства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7354238-800F-4949-B9BB-20DEE53E1648}"/>
              </a:ext>
            </a:extLst>
          </p:cNvPr>
          <p:cNvSpPr/>
          <p:nvPr/>
        </p:nvSpPr>
        <p:spPr>
          <a:xfrm>
            <a:off x="7824779" y="3576582"/>
            <a:ext cx="2513021" cy="2616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Региональный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предпринимательства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7FE1A04-D952-4BBB-A747-84E37E1068F6}"/>
              </a:ext>
            </a:extLst>
          </p:cNvPr>
          <p:cNvSpPr/>
          <p:nvPr/>
        </p:nvSpPr>
        <p:spPr>
          <a:xfrm>
            <a:off x="1390587" y="6097883"/>
            <a:ext cx="8260426" cy="86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</a:t>
            </a:r>
            <a:r>
              <a:rPr lang="ru-RU" sz="2000" dirty="0">
                <a:solidFill>
                  <a:schemeClr val="tx1"/>
                </a:solidFill>
              </a:rPr>
              <a:t> проектов на реализацию в 2019 - 2024 гг.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5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67068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9F5908-AAFA-4882-BD73-5AC9627F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35" y="4948585"/>
            <a:ext cx="4613597" cy="202148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22FE2FA-35E3-4430-808D-496E0BF74400}"/>
              </a:ext>
            </a:extLst>
          </p:cNvPr>
          <p:cNvSpPr/>
          <p:nvPr/>
        </p:nvSpPr>
        <p:spPr>
          <a:xfrm>
            <a:off x="-596169" y="552692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8175" y="615523"/>
            <a:ext cx="9634235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400" dirty="0">
                <a:solidFill>
                  <a:srgbClr val="652815"/>
                </a:solidFill>
                <a:latin typeface="Arial Black" panose="020B0A04020102020204" pitchFamily="34" charset="0"/>
              </a:rPr>
              <a:t>АНО «Центр поддержки предпринимательства Республики Мордовия»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40D066-75E5-449A-BD2B-F221F5936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30771"/>
              </p:ext>
            </p:extLst>
          </p:nvPr>
        </p:nvGraphicFramePr>
        <p:xfrm>
          <a:off x="11250310" y="11905"/>
          <a:ext cx="9974458" cy="5324348"/>
        </p:xfrm>
        <a:graphic>
          <a:graphicData uri="http://schemas.openxmlformats.org/drawingml/2006/table">
            <a:tbl>
              <a:tblPr firstRow="1" firstCol="1" bandRow="1"/>
              <a:tblGrid>
                <a:gridCol w="4949090">
                  <a:extLst>
                    <a:ext uri="{9D8B030D-6E8A-4147-A177-3AD203B41FA5}">
                      <a16:colId xmlns:a16="http://schemas.microsoft.com/office/drawing/2014/main" val="549931382"/>
                    </a:ext>
                  </a:extLst>
                </a:gridCol>
                <a:gridCol w="5025368">
                  <a:extLst>
                    <a:ext uri="{9D8B030D-6E8A-4147-A177-3AD203B41FA5}">
                      <a16:colId xmlns:a16="http://schemas.microsoft.com/office/drawing/2014/main" val="1907001049"/>
                    </a:ext>
                  </a:extLst>
                </a:gridCol>
              </a:tblGrid>
              <a:tr h="1361245">
                <a:tc rowSpan="5"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субъектам МСП консультационных услуг по широкому спектру вопросов предпринимательской деятельности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таких как: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планирование и вопросы бухгалтерского учета;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обеспечение деятельности субъекта малого и среднего предпринимательства;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персонала и применение трудового законодательства Российской Федерации;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патентно-лицензионного сопровождение деятельности субъекта малого и среднего предпринимательства;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бизнес-планирование и маркетинговое сопровождение деятельности субъектов малого и среднего предпринимательства;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сопровождение деятельности субъектов малого и среднего предпринимательства;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популяризации продукции субъекта малого и среднего предпринимательства;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приведении продукции в соответствие с необходимыми требованиями(стандартизация, сертификация, необходимые разрешения, патентование));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антикризисный консалтинг, выявление текущих потребностей и проблем субъектов МСП, влияющих на их конкурентоспособность;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консультационные услуги в целях содействия развитию деятельности субъектов МСП.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обучающих мероприятий,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на повышение квалификации сотрудников субъектов малого и среднего предпринимательства по вопросам осуществления предпринимательской деятельности, в том числе по вопросам начала осуществления предпринимательской деятельности, ведения бухгалтерского и налогового учета, управления персоналом, освоения новых рынков сбыта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32657"/>
                  </a:ext>
                </a:extLst>
              </a:tr>
              <a:tr h="51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популяризацию предпринимательства и начала собственного дела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465429"/>
                  </a:ext>
                </a:extLst>
              </a:tr>
              <a:tr h="361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межрегиональных бизнес-миссий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491976"/>
                  </a:ext>
                </a:extLst>
              </a:tr>
              <a:tr h="514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информационных пособий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62369"/>
                  </a:ext>
                </a:extLst>
              </a:tr>
              <a:tr h="2111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специальных программ обучения для субъектов МСП по модулям в рамках программ обучения АО «Корпорация «МСП», в том числе тренинги «Азбука предпринимателя» и «Школа предпринимательства»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1805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9F587B-9156-48CB-90E0-7B6661D02EFD}"/>
              </a:ext>
            </a:extLst>
          </p:cNvPr>
          <p:cNvSpPr/>
          <p:nvPr/>
        </p:nvSpPr>
        <p:spPr>
          <a:xfrm>
            <a:off x="198367" y="1514943"/>
            <a:ext cx="3810268" cy="604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Консультационные услуги по направлениям:</a:t>
            </a:r>
          </a:p>
          <a:p>
            <a:pPr>
              <a:lnSpc>
                <a:spcPct val="130000"/>
              </a:lnSpc>
            </a:pPr>
            <a:endParaRPr lang="ru-RU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финансовое планирование и вопросы бухгалтерского учета;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правовое обеспечение деятельности субъекта МСП;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 персонала и применение трудового законодательства Российской Федерации;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патентно-лицензионного сопровождение деятельности субъекта МСП;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бизнес-планирование и маркетинговое сопровождение деятельности субъектов МСП;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информационное сопровождение деятельности субъектов МСП;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популяризации продукции субъекта МСП;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приведении продукции в соответствие с необходимыми требованиями (стандартизация, сертификация, разрешения, патентование);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антикризисный консалтинг, выявление текущих потребностей и проблем субъектов МСП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419CF3-E3F1-4380-9610-C1E0D66E917D}"/>
              </a:ext>
            </a:extLst>
          </p:cNvPr>
          <p:cNvSpPr/>
          <p:nvPr/>
        </p:nvSpPr>
        <p:spPr>
          <a:xfrm>
            <a:off x="4008635" y="1514760"/>
            <a:ext cx="3023420" cy="326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проведение обучающих мероприятий, </a:t>
            </a:r>
          </a:p>
          <a:p>
            <a:pPr algn="just">
              <a:lnSpc>
                <a:spcPct val="130000"/>
              </a:lnSpc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направленных на повышение квалификации сотрудников субъектов МСП по вопросам осуществления предпринимательской деятельности (в т.ч. по вопросам начала осуществления предпринимательской деятельности, ведения бухгалтерского и налогового учета, управления персоналом, освоения новых рынков сбыта МСП, влияющих на их конкурентоспособность)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E13ECF-CF62-450E-A56F-28285ECB252A}"/>
              </a:ext>
            </a:extLst>
          </p:cNvPr>
          <p:cNvSpPr/>
          <p:nvPr/>
        </p:nvSpPr>
        <p:spPr>
          <a:xfrm>
            <a:off x="7032055" y="3712291"/>
            <a:ext cx="3000106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межрегиональных бизнес-миссий и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выставочно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-ярмарочных мероприятий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2E4485-F327-4416-9C15-9174FF6B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774" y="1644522"/>
            <a:ext cx="3173995" cy="20591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F94541-5D2A-499C-99A2-03EF5EB40FBE}"/>
              </a:ext>
            </a:extLst>
          </p:cNvPr>
          <p:cNvSpPr/>
          <p:nvPr/>
        </p:nvSpPr>
        <p:spPr>
          <a:xfrm>
            <a:off x="8908699" y="4904411"/>
            <a:ext cx="1515969" cy="1987916"/>
          </a:xfrm>
          <a:prstGeom prst="rect">
            <a:avLst/>
          </a:prstGeom>
          <a:solidFill>
            <a:srgbClr val="F7F2E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расходы на организацию бизнес-миссий и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выставочно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-ярмарочных мероприятий оплачиваются государством</a:t>
            </a:r>
          </a:p>
        </p:txBody>
      </p:sp>
    </p:spTree>
    <p:extLst>
      <p:ext uri="{BB962C8B-B14F-4D97-AF65-F5344CB8AC3E}">
        <p14:creationId xmlns:p14="http://schemas.microsoft.com/office/powerpoint/2010/main" val="276689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22FE2FA-35E3-4430-808D-496E0BF74400}"/>
              </a:ext>
            </a:extLst>
          </p:cNvPr>
          <p:cNvSpPr/>
          <p:nvPr/>
        </p:nvSpPr>
        <p:spPr>
          <a:xfrm>
            <a:off x="-596169" y="552692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8175" y="615523"/>
            <a:ext cx="9634235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400" dirty="0">
                <a:solidFill>
                  <a:srgbClr val="652815"/>
                </a:solidFill>
                <a:latin typeface="Arial Black" panose="020B0A04020102020204" pitchFamily="34" charset="0"/>
              </a:rPr>
              <a:t>Центр инноваций социальной сферы</a:t>
            </a:r>
          </a:p>
          <a:p>
            <a:pPr lvl="0" algn="ctr">
              <a:lnSpc>
                <a:spcPct val="85000"/>
              </a:lnSpc>
              <a:defRPr/>
            </a:pPr>
            <a:r>
              <a:rPr lang="ru-RU" sz="2400" dirty="0">
                <a:solidFill>
                  <a:srgbClr val="652815"/>
                </a:solidFill>
                <a:latin typeface="Arial Black" panose="020B0A04020102020204" pitchFamily="34" charset="0"/>
              </a:rPr>
              <a:t>Республики Мордовия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9F587B-9156-48CB-90E0-7B6661D02EFD}"/>
              </a:ext>
            </a:extLst>
          </p:cNvPr>
          <p:cNvSpPr/>
          <p:nvPr/>
        </p:nvSpPr>
        <p:spPr>
          <a:xfrm>
            <a:off x="400607" y="2380186"/>
            <a:ext cx="3701492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КОНСУЛЬТАЦИОННАЯ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91891"/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  <a:defRPr/>
            </a:pP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91891"/>
              <a:tabLst>
                <a:tab pos="318135" algn="l"/>
                <a:tab pos="318770" algn="l"/>
              </a:tabLs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91891"/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  <a:defRPr/>
            </a:pP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профильных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экспертов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419CF3-E3F1-4380-9610-C1E0D66E917D}"/>
              </a:ext>
            </a:extLst>
          </p:cNvPr>
          <p:cNvSpPr/>
          <p:nvPr/>
        </p:nvSpPr>
        <p:spPr>
          <a:xfrm>
            <a:off x="638175" y="1403431"/>
            <a:ext cx="9775826" cy="379078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вовлечение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субъектов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малого и среднего предпринимательства в социальный бизнес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66E23C8F-752F-4566-A8E5-EA56F2FDE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27" y="7812"/>
            <a:ext cx="5551959" cy="328145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3821FD-6C9B-421B-A74B-0BA2BF77F780}"/>
              </a:ext>
            </a:extLst>
          </p:cNvPr>
          <p:cNvSpPr/>
          <p:nvPr/>
        </p:nvSpPr>
        <p:spPr>
          <a:xfrm>
            <a:off x="12449174" y="6016013"/>
            <a:ext cx="3573854" cy="1880171"/>
          </a:xfrm>
          <a:prstGeom prst="rect">
            <a:avLst/>
          </a:prstGeom>
          <a:ln>
            <a:noFill/>
          </a:ln>
          <a:effectLst>
            <a:glow rad="431800">
              <a:srgbClr val="F2ECDE">
                <a:alpha val="45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91891"/>
              <a:tabLst>
                <a:tab pos="318135" algn="l"/>
                <a:tab pos="318770" algn="l"/>
              </a:tabLst>
              <a:defRPr/>
            </a:pPr>
            <a:r>
              <a:rPr lang="ru-RU" sz="16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91891"/>
              <a:tabLst>
                <a:tab pos="318135" algn="l"/>
                <a:tab pos="318770" algn="l"/>
              </a:tabLst>
              <a:defRPr/>
            </a:pPr>
            <a:endParaRPr lang="ru-RU" sz="1600" b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91891"/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  <a:defRPr/>
            </a:pP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6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91891"/>
              <a:tabLst>
                <a:tab pos="318135" algn="l"/>
                <a:tab pos="318770" algn="l"/>
              </a:tabLs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91891"/>
              <a:buFont typeface="Arial" panose="020B0604020202020204" pitchFamily="34" charset="0"/>
              <a:buChar char="•"/>
              <a:tabLst>
                <a:tab pos="318135" algn="l"/>
                <a:tab pos="318770" algn="l"/>
              </a:tabLst>
              <a:defRPr/>
            </a:pP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  <a:r>
              <a:rPr lang="ru-RU" sz="16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экспертов</a:t>
            </a:r>
          </a:p>
          <a:p>
            <a:pPr fontAlgn="auto">
              <a:lnSpc>
                <a:spcPts val="2170"/>
              </a:lnSpc>
              <a:spcBef>
                <a:spcPts val="0"/>
              </a:spcBef>
              <a:spcAft>
                <a:spcPts val="0"/>
              </a:spcAft>
              <a:buSzPct val="91891"/>
              <a:tabLst>
                <a:tab pos="318135" algn="l"/>
                <a:tab pos="318770" algn="l"/>
              </a:tabLst>
              <a:defRPr/>
            </a:pP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310FA5-D07C-4DE4-B8B9-344AC1EDB7C3}"/>
              </a:ext>
            </a:extLst>
          </p:cNvPr>
          <p:cNvSpPr/>
          <p:nvPr/>
        </p:nvSpPr>
        <p:spPr>
          <a:xfrm>
            <a:off x="12122615" y="3674677"/>
            <a:ext cx="3657600" cy="1880171"/>
          </a:xfrm>
          <a:prstGeom prst="rect">
            <a:avLst/>
          </a:prstGeom>
          <a:ln>
            <a:noFill/>
          </a:ln>
          <a:effectLst>
            <a:glow rad="469900">
              <a:srgbClr val="F7F2E5">
                <a:alpha val="59000"/>
              </a:srgbClr>
            </a:glow>
            <a:outerShdw dist="50800" dir="5400000" sx="13000" sy="13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755"/>
              </a:spcBef>
              <a:spcAft>
                <a:spcPts val="0"/>
              </a:spcAft>
              <a:tabLst>
                <a:tab pos="267970" algn="l"/>
                <a:tab pos="268605" algn="l"/>
              </a:tabLst>
              <a:defRPr/>
            </a:pPr>
            <a:r>
              <a:rPr lang="ru-RU" b="1" spc="5" dirty="0">
                <a:solidFill>
                  <a:srgbClr val="ED5338"/>
                </a:solidFill>
                <a:cs typeface="Calibri"/>
              </a:rPr>
              <a:t>ОБРАЗОВАТЕЛЬНАЯ</a:t>
            </a:r>
          </a:p>
          <a:p>
            <a:pPr marL="285750" indent="-285750" fontAlgn="auto">
              <a:spcBef>
                <a:spcPts val="7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7970" algn="l"/>
                <a:tab pos="268605" algn="l"/>
              </a:tabLst>
              <a:defRPr/>
            </a:pPr>
            <a:r>
              <a:rPr lang="ru-RU" spc="5" dirty="0">
                <a:solidFill>
                  <a:srgbClr val="562212"/>
                </a:solidFill>
                <a:cs typeface="Calibri"/>
              </a:rPr>
              <a:t>Образовательные</a:t>
            </a:r>
            <a:r>
              <a:rPr lang="ru-RU" spc="10" dirty="0">
                <a:solidFill>
                  <a:srgbClr val="562212"/>
                </a:solidFill>
                <a:cs typeface="Calibri"/>
              </a:rPr>
              <a:t> </a:t>
            </a:r>
            <a:r>
              <a:rPr lang="ru-RU" spc="10" dirty="0" err="1">
                <a:solidFill>
                  <a:srgbClr val="562212"/>
                </a:solidFill>
                <a:cs typeface="Calibri"/>
              </a:rPr>
              <a:t>программы:</a:t>
            </a:r>
            <a:r>
              <a:rPr lang="ru-RU" spc="-5" dirty="0" err="1">
                <a:solidFill>
                  <a:srgbClr val="562212"/>
                </a:solidFill>
                <a:cs typeface="Calibri"/>
              </a:rPr>
              <a:t>круглые</a:t>
            </a:r>
            <a:r>
              <a:rPr lang="ru-RU" spc="-5" dirty="0">
                <a:solidFill>
                  <a:srgbClr val="562212"/>
                </a:solidFill>
                <a:cs typeface="Calibri"/>
              </a:rPr>
              <a:t> </a:t>
            </a:r>
            <a:r>
              <a:rPr lang="ru-RU" dirty="0">
                <a:solidFill>
                  <a:srgbClr val="562212"/>
                </a:solidFill>
                <a:cs typeface="Calibri"/>
              </a:rPr>
              <a:t>столы,</a:t>
            </a:r>
            <a:r>
              <a:rPr lang="ru-RU" spc="15" dirty="0">
                <a:solidFill>
                  <a:srgbClr val="562212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семинары, мастер-классы, тренинги, деловые игры</a:t>
            </a: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50E913-20D8-4A40-AE49-91F542B618FE}"/>
              </a:ext>
            </a:extLst>
          </p:cNvPr>
          <p:cNvSpPr/>
          <p:nvPr/>
        </p:nvSpPr>
        <p:spPr>
          <a:xfrm>
            <a:off x="12838039" y="-361988"/>
            <a:ext cx="6369977" cy="2804845"/>
          </a:xfrm>
          <a:prstGeom prst="rect">
            <a:avLst/>
          </a:prstGeom>
          <a:ln>
            <a:noFill/>
          </a:ln>
          <a:effectLst>
            <a:glow rad="457200">
              <a:srgbClr val="F7F2E5">
                <a:alpha val="55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10" dirty="0">
                <a:solidFill>
                  <a:srgbClr val="ED5338"/>
                </a:solidFill>
                <a:cs typeface="Calibri"/>
              </a:rPr>
              <a:t>ИНФОРМАЦИОННОМАРКЕТИНГОВАЯ</a:t>
            </a:r>
          </a:p>
          <a:p>
            <a:pPr marL="267335" indent="-267335" fontAlgn="auto">
              <a:spcBef>
                <a:spcPts val="1095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pc="5" dirty="0" err="1">
                <a:solidFill>
                  <a:srgbClr val="562212"/>
                </a:solidFill>
                <a:cs typeface="Calibri"/>
              </a:rPr>
              <a:t>Интернет­ресурсы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, </a:t>
            </a:r>
            <a:r>
              <a:rPr lang="ru-RU" spc="10" dirty="0">
                <a:solidFill>
                  <a:srgbClr val="562212"/>
                </a:solidFill>
                <a:cs typeface="Calibri"/>
              </a:rPr>
              <a:t>СМИ,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 информационные</a:t>
            </a:r>
            <a:endParaRPr lang="ru-RU" dirty="0">
              <a:solidFill>
                <a:srgbClr val="562212"/>
              </a:solidFill>
              <a:cs typeface="Calibri"/>
            </a:endParaRPr>
          </a:p>
          <a:p>
            <a:pPr marL="26797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ru-RU" spc="10" dirty="0">
                <a:solidFill>
                  <a:srgbClr val="562212"/>
                </a:solidFill>
                <a:cs typeface="Calibri"/>
              </a:rPr>
              <a:t>и 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презентационные</a:t>
            </a:r>
            <a:r>
              <a:rPr lang="ru-RU" spc="10" dirty="0">
                <a:solidFill>
                  <a:srgbClr val="562212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материалы</a:t>
            </a:r>
            <a:endParaRPr lang="ru-RU" dirty="0">
              <a:solidFill>
                <a:srgbClr val="562212"/>
              </a:solidFill>
              <a:cs typeface="Calibri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pc="5" dirty="0" err="1">
                <a:solidFill>
                  <a:srgbClr val="562212"/>
                </a:solidFill>
                <a:cs typeface="Calibri"/>
              </a:rPr>
              <a:t>Информресурс</a:t>
            </a:r>
            <a:r>
              <a:rPr lang="ru-RU" spc="5" dirty="0">
                <a:solidFill>
                  <a:srgbClr val="562212"/>
                </a:solidFill>
                <a:cs typeface="Calibri"/>
              </a:rPr>
              <a:t> </a:t>
            </a:r>
            <a:r>
              <a:rPr lang="ru-RU" dirty="0">
                <a:solidFill>
                  <a:srgbClr val="56221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https://cissrm.ru/</a:t>
            </a:r>
            <a:endParaRPr lang="ru-RU" spc="5" dirty="0">
              <a:solidFill>
                <a:srgbClr val="562212"/>
              </a:solidFill>
              <a:cs typeface="Calibri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pc="5" dirty="0">
                <a:solidFill>
                  <a:srgbClr val="562212"/>
                </a:solidFill>
                <a:cs typeface="Calibri"/>
              </a:rPr>
              <a:t>Электронный </a:t>
            </a:r>
            <a:r>
              <a:rPr lang="ru-RU" dirty="0">
                <a:solidFill>
                  <a:srgbClr val="562212"/>
                </a:solidFill>
                <a:cs typeface="Calibri"/>
              </a:rPr>
              <a:t>каталог  успешных практик социальных проектов  «История успеха» </a:t>
            </a: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dirty="0">
                <a:solidFill>
                  <a:srgbClr val="562212"/>
                </a:solidFill>
                <a:cs typeface="Calibri"/>
              </a:rPr>
              <a:t>Участие социальных предпринимателей в </a:t>
            </a:r>
            <a:r>
              <a:rPr lang="ru-RU" dirty="0" err="1">
                <a:solidFill>
                  <a:srgbClr val="562212"/>
                </a:solidFill>
                <a:cs typeface="Calibri"/>
              </a:rPr>
              <a:t>выставочно</a:t>
            </a:r>
            <a:r>
              <a:rPr lang="ru-RU" dirty="0">
                <a:solidFill>
                  <a:srgbClr val="562212"/>
                </a:solidFill>
                <a:cs typeface="Calibri"/>
              </a:rPr>
              <a:t>-ярморочных и </a:t>
            </a:r>
            <a:r>
              <a:rPr lang="ru-RU" dirty="0" err="1">
                <a:solidFill>
                  <a:srgbClr val="562212"/>
                </a:solidFill>
                <a:cs typeface="Calibri"/>
              </a:rPr>
              <a:t>конгрессных</a:t>
            </a:r>
            <a:r>
              <a:rPr lang="ru-RU" dirty="0">
                <a:solidFill>
                  <a:srgbClr val="562212"/>
                </a:solidFill>
                <a:cs typeface="Calibri"/>
              </a:rPr>
              <a:t> мероприятиях с социальной тематикой </a:t>
            </a:r>
          </a:p>
          <a:p>
            <a:pPr algn="ctr"/>
            <a:endParaRPr lang="ru-RU" dirty="0">
              <a:solidFill>
                <a:srgbClr val="ED5338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03BB7D-5BCB-4BC7-B771-59E8E1737052}"/>
              </a:ext>
            </a:extLst>
          </p:cNvPr>
          <p:cNvSpPr/>
          <p:nvPr/>
        </p:nvSpPr>
        <p:spPr>
          <a:xfrm>
            <a:off x="799118" y="1893551"/>
            <a:ext cx="9775826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82FB3F-EDB0-4297-B467-1F73084D7871}"/>
              </a:ext>
            </a:extLst>
          </p:cNvPr>
          <p:cNvSpPr/>
          <p:nvPr/>
        </p:nvSpPr>
        <p:spPr>
          <a:xfrm>
            <a:off x="4154531" y="2468928"/>
            <a:ext cx="2487616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ОБРАЗОВАТЕЛЬНАЯ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7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7970" algn="l"/>
                <a:tab pos="268605" algn="l"/>
              </a:tabLst>
              <a:defRPr/>
            </a:pPr>
            <a:r>
              <a:rPr lang="ru-RU" sz="1400" spc="-5" dirty="0">
                <a:latin typeface="Arial" panose="020B0604020202020204" pitchFamily="34" charset="0"/>
                <a:cs typeface="Arial" panose="020B0604020202020204" pitchFamily="34" charset="0"/>
              </a:rPr>
              <a:t>круглые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столы,</a:t>
            </a:r>
            <a:r>
              <a:rPr lang="ru-RU"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семинары, мастер-классы, тренинги, деловые игры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2F5BD9-98A8-4496-95BD-49C4B084822A}"/>
              </a:ext>
            </a:extLst>
          </p:cNvPr>
          <p:cNvSpPr/>
          <p:nvPr/>
        </p:nvSpPr>
        <p:spPr>
          <a:xfrm>
            <a:off x="6792868" y="2468928"/>
            <a:ext cx="3573854" cy="4062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 МАРКЕТИНГОВАЯ</a:t>
            </a:r>
          </a:p>
          <a:p>
            <a:pPr marL="267335" indent="-267335" fontAlgn="auto">
              <a:spcBef>
                <a:spcPts val="1095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z="1400" spc="5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Интернет­ресурсы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СМИ,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 информационные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презентационные</a:t>
            </a:r>
            <a:r>
              <a:rPr lang="ru-RU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endParaRPr lang="ru-RU" sz="14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z="1400" spc="5" dirty="0" err="1">
                <a:latin typeface="Arial" panose="020B0604020202020204" pitchFamily="34" charset="0"/>
                <a:cs typeface="Arial" panose="020B0604020202020204" pitchFamily="34" charset="0"/>
              </a:rPr>
              <a:t>Информресурс</a:t>
            </a: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https://cissrm.ru/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endParaRPr lang="ru-RU" sz="14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z="1400" spc="5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каталог  успешных практик социальных проектов  «История успеха» </a:t>
            </a:r>
          </a:p>
          <a:p>
            <a:pPr fontAlgn="auto">
              <a:spcBef>
                <a:spcPts val="30"/>
              </a:spcBef>
              <a:spcAft>
                <a:spcPts val="0"/>
              </a:spcAft>
              <a:tabLst>
                <a:tab pos="267335" algn="l"/>
                <a:tab pos="267970" algn="l"/>
              </a:tabLs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335" indent="-267335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  <a:tabLst>
                <a:tab pos="267335" algn="l"/>
                <a:tab pos="267970" algn="l"/>
              </a:tabLs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социальных предпринимателей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-ярмарочных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конгрессных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мероприятиях с социальной тематикой </a:t>
            </a:r>
          </a:p>
          <a:p>
            <a:pPr lvl="0">
              <a:lnSpc>
                <a:spcPct val="9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851A04-8CE8-4D82-893B-61797089A40B}"/>
              </a:ext>
            </a:extLst>
          </p:cNvPr>
          <p:cNvSpPr/>
          <p:nvPr/>
        </p:nvSpPr>
        <p:spPr>
          <a:xfrm>
            <a:off x="483903" y="4422519"/>
            <a:ext cx="5903162" cy="2031325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Школа социального предпринимательства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уникальный образовательный проект </a:t>
            </a:r>
          </a:p>
          <a:p>
            <a:pPr algn="ctr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Участниками Школы могут стать потенциальные, начинающие и действующие субъекты малого и среднего предпринимательства, а также социально-ориентированные некоммерческие организации, планирующие или осуществляющие реализацию социально-предпринимательского проекта на территории Республики Мордовия и прошедшие конкурсный отбор от 18 до 35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99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91589-278F-4269-856D-5D187CBB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33307"/>
            <a:ext cx="9221689" cy="68429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299B2F3-DA1A-48C2-BEDD-0544A6A90E25}"/>
              </a:ext>
            </a:extLst>
          </p:cNvPr>
          <p:cNvSpPr txBox="1">
            <a:spLocks/>
          </p:cNvSpPr>
          <p:nvPr/>
        </p:nvSpPr>
        <p:spPr>
          <a:xfrm>
            <a:off x="854942" y="2179071"/>
            <a:ext cx="2910606" cy="4382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Проводятся для малых и средних предприятий, ведущих внешнеэкономическую деятельность или заинтересованных в продвижении своих товаров, работ и услуг на зарубежных рынках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Проводятся на темы, связанные с: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экспортно-импортными операциями,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экономическим и правовым вопросам экспорта (импорта),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поиском зарубежных и региональных партнёров и рынков сбыта,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мерам государственной поддержки развития экспорта и внешнеэкономической деятельности в целом, трансфера технологий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326806E-1E1E-4651-B6F7-81CB66F99A03}"/>
              </a:ext>
            </a:extLst>
          </p:cNvPr>
          <p:cNvSpPr txBox="1">
            <a:spLocks/>
          </p:cNvSpPr>
          <p:nvPr/>
        </p:nvSpPr>
        <p:spPr>
          <a:xfrm>
            <a:off x="735060" y="1711995"/>
            <a:ext cx="3150371" cy="370251"/>
          </a:xfrm>
          <a:prstGeom prst="rect">
            <a:avLst/>
          </a:prstGeom>
          <a:solidFill>
            <a:srgbClr val="F7F2E5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вопросам ВЭД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646BB-E208-4552-907F-B6F37FF22441}"/>
              </a:ext>
            </a:extLst>
          </p:cNvPr>
          <p:cNvSpPr txBox="1">
            <a:spLocks/>
          </p:cNvSpPr>
          <p:nvPr/>
        </p:nvSpPr>
        <p:spPr>
          <a:xfrm>
            <a:off x="735061" y="960357"/>
            <a:ext cx="9221689" cy="68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оказания поддержки внешнеэкономической деятельности субъектам МСП.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 является структурным подразделением АНО «Центр развития конкурентоспособности РМ». </a:t>
            </a:r>
            <a:r>
              <a:rPr lang="ru-RU" sz="14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2C9DEB-75FB-4646-B746-922178836F2F}"/>
              </a:ext>
            </a:extLst>
          </p:cNvPr>
          <p:cNvSpPr txBox="1">
            <a:spLocks/>
          </p:cNvSpPr>
          <p:nvPr/>
        </p:nvSpPr>
        <p:spPr>
          <a:xfrm>
            <a:off x="4138251" y="1711995"/>
            <a:ext cx="3150371" cy="370251"/>
          </a:xfrm>
          <a:prstGeom prst="rect">
            <a:avLst/>
          </a:prstGeom>
          <a:solidFill>
            <a:srgbClr val="F7F2E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вопросам ВЭД</a:t>
            </a:r>
            <a:endParaRPr lang="ru-RU" sz="16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556AB24-2E94-44BF-BF4A-BDC22FBAE4BC}"/>
              </a:ext>
            </a:extLst>
          </p:cNvPr>
          <p:cNvSpPr txBox="1">
            <a:spLocks/>
          </p:cNvSpPr>
          <p:nvPr/>
        </p:nvSpPr>
        <p:spPr>
          <a:xfrm>
            <a:off x="7439842" y="1663117"/>
            <a:ext cx="3150371" cy="1031909"/>
          </a:xfrm>
          <a:prstGeom prst="rect">
            <a:avLst/>
          </a:prstGeom>
          <a:solidFill>
            <a:srgbClr val="F7F2E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участия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международных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-ярмарочных мероприятиях</a:t>
            </a:r>
            <a:endParaRPr lang="ru-RU" sz="16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EBA13CC-4E85-42EB-9B8D-C46E2FFA2896}"/>
              </a:ext>
            </a:extLst>
          </p:cNvPr>
          <p:cNvSpPr txBox="1">
            <a:spLocks/>
          </p:cNvSpPr>
          <p:nvPr/>
        </p:nvSpPr>
        <p:spPr>
          <a:xfrm>
            <a:off x="4112467" y="2182671"/>
            <a:ext cx="3150371" cy="277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мероприятия для субъектов малого и среднего предпринимательства Республики Мордовия по вопросам ВЭД проводятся в формате круглых столов, конференций, форумов, семинаров, мастер-классов.</a:t>
            </a:r>
          </a:p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Проводятся семинары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образовательного проекта Школы экспорта Российского экспортного центра.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2F40B1E-2236-4EA1-9704-2C237EDE6F3B}"/>
              </a:ext>
            </a:extLst>
          </p:cNvPr>
          <p:cNvSpPr txBox="1">
            <a:spLocks/>
          </p:cNvSpPr>
          <p:nvPr/>
        </p:nvSpPr>
        <p:spPr>
          <a:xfrm>
            <a:off x="7388276" y="2743905"/>
            <a:ext cx="3201937" cy="43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участия предприятий малого и среднего бизнеса Республики Мордовия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-ярмарочных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конгрессных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мероприятиях на территории Российской Федерации и в странах ближнего и дальнего зарубежья.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 оказывает содействие в участии предприятия в выставке на льготных условиях, где покрываются следующие виды расходов: 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регистрационный взнос;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аренда оборудованной выставочной площади для размещения индивидуальной/коллективной экспозиции предприятий;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реклама в официальном каталоге выставки;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переводчика во время выставки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8F81BE0-E718-47A5-A58B-8901EB271D36}"/>
              </a:ext>
            </a:extLst>
          </p:cNvPr>
          <p:cNvSpPr/>
          <p:nvPr/>
        </p:nvSpPr>
        <p:spPr>
          <a:xfrm>
            <a:off x="735060" y="6561535"/>
            <a:ext cx="6527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 данные услуги предоставляется на безвозмездной основе</a:t>
            </a:r>
            <a:endParaRPr lang="ru-RU" sz="12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5E745B-C555-44A1-9544-3328E3F08C2C}"/>
              </a:ext>
            </a:extLst>
          </p:cNvPr>
          <p:cNvSpPr/>
          <p:nvPr/>
        </p:nvSpPr>
        <p:spPr>
          <a:xfrm>
            <a:off x="-2642348" y="296152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C6EED6-D60A-4217-B8A0-E3CDB9AC0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6362"/>
          <a:stretch/>
        </p:blipFill>
        <p:spPr>
          <a:xfrm>
            <a:off x="4435474" y="4439975"/>
            <a:ext cx="2763272" cy="20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1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CDDEFC28-B093-40AB-B757-4B622DBDFB39}"/>
              </a:ext>
            </a:extLst>
          </p:cNvPr>
          <p:cNvSpPr/>
          <p:nvPr/>
        </p:nvSpPr>
        <p:spPr>
          <a:xfrm>
            <a:off x="1069153" y="658001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5A6C2-AD04-4F31-BFF7-9BBF1575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62" y="650933"/>
            <a:ext cx="9221689" cy="46620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 учреждение «Технопарк – Мордовия»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27A063-4079-46FE-93D8-E05945C63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924" y="3338569"/>
            <a:ext cx="3139712" cy="157290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7403CC-0507-4D80-9371-79BC32FBC307}"/>
              </a:ext>
            </a:extLst>
          </p:cNvPr>
          <p:cNvCxnSpPr>
            <a:cxnSpLocks/>
          </p:cNvCxnSpPr>
          <p:nvPr/>
        </p:nvCxnSpPr>
        <p:spPr>
          <a:xfrm>
            <a:off x="3493179" y="1554669"/>
            <a:ext cx="0" cy="5477528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C6FD7C-8F79-4C75-8D31-7CF40AD9E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503"/>
          <a:stretch/>
        </p:blipFill>
        <p:spPr>
          <a:xfrm>
            <a:off x="302464" y="3241554"/>
            <a:ext cx="2784981" cy="152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503CF0-3C68-42A0-AA65-5F54622F8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1112" r="6687" b="9777"/>
          <a:stretch/>
        </p:blipFill>
        <p:spPr>
          <a:xfrm>
            <a:off x="6890620" y="3506833"/>
            <a:ext cx="3636184" cy="15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D2E393-EE1D-4655-BFD4-B60B77A9BF6C}"/>
              </a:ext>
            </a:extLst>
          </p:cNvPr>
          <p:cNvSpPr/>
          <p:nvPr/>
        </p:nvSpPr>
        <p:spPr>
          <a:xfrm>
            <a:off x="289024" y="1977854"/>
            <a:ext cx="3124643" cy="126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 полный комплекс услуг от разработки макета изделия и встроенного программного обеспечения до изготовления опытного образца и его тестирования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9ADD2E-971C-491D-B2A7-3C5763CF980E}"/>
              </a:ext>
            </a:extLst>
          </p:cNvPr>
          <p:cNvSpPr/>
          <p:nvPr/>
        </p:nvSpPr>
        <p:spPr>
          <a:xfrm>
            <a:off x="3512201" y="2087950"/>
            <a:ext cx="3404344" cy="150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технологическая платформа для разработки технологии и производства специального оптического волокна с заранее заданными свойствами для промышленных предприятий РФ в области фотоники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FFFA9E-7AF3-4C5E-83D3-CF963B0CA754}"/>
              </a:ext>
            </a:extLst>
          </p:cNvPr>
          <p:cNvSpPr/>
          <p:nvPr/>
        </p:nvSpPr>
        <p:spPr>
          <a:xfrm>
            <a:off x="7000663" y="2052995"/>
            <a:ext cx="3498729" cy="150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обеспечение условий доступа к технологическим производственным возможностям субъектам МСП для стимулирования и ускорения процессов разработки новых приборов и систем нового поколения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3E60A4-0B5D-4D19-90F5-D68A8C0F4B7B}"/>
              </a:ext>
            </a:extLst>
          </p:cNvPr>
          <p:cNvSpPr/>
          <p:nvPr/>
        </p:nvSpPr>
        <p:spPr>
          <a:xfrm>
            <a:off x="3556116" y="4908539"/>
            <a:ext cx="34113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</a:p>
          <a:p>
            <a:endParaRPr lang="ru-RU" sz="1200" dirty="0">
              <a:solidFill>
                <a:schemeClr val="tx1"/>
              </a:solidFill>
              <a:latin typeface="eurofurence light" panose="020F0302020203020204" pitchFamily="34" charset="0"/>
            </a:endParaRP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новых типов оптических волокон для лазерной, сенсорной и телекоммуникационной техники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специальных волоконных световодов, приборов и систем на их основе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в области волоконной оптики и оптоэлектроники</a:t>
            </a:r>
          </a:p>
          <a:p>
            <a:endParaRPr lang="ru-RU" sz="1200" dirty="0">
              <a:solidFill>
                <a:schemeClr val="tx1"/>
              </a:solidFill>
              <a:latin typeface="eurofurence light" panose="020F0302020203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60A7A34-907F-4299-B3F8-9F91EC696C1B}"/>
              </a:ext>
            </a:extLst>
          </p:cNvPr>
          <p:cNvSpPr/>
          <p:nvPr/>
        </p:nvSpPr>
        <p:spPr>
          <a:xfrm>
            <a:off x="7047794" y="5156873"/>
            <a:ext cx="3404466" cy="150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лазерные технологии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43" indent="-17144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волоконно-оптические компоненты и кристаллическая оптика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36DBAB-8A49-49DA-B379-70C990F4D62E}"/>
              </a:ext>
            </a:extLst>
          </p:cNvPr>
          <p:cNvSpPr/>
          <p:nvPr/>
        </p:nvSpPr>
        <p:spPr>
          <a:xfrm>
            <a:off x="141351" y="4850968"/>
            <a:ext cx="3427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компьютерное моделирование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конструкторско-технологическая подготовка производства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ПО встроенных электронных систем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проработка на этапах НИР и ОКР</a:t>
            </a:r>
          </a:p>
          <a:p>
            <a:pPr marL="171443" indent="-171443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и сертификационные испытания продукции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F856940-33DF-4F58-95AE-F70BD30CF6C6}"/>
              </a:ext>
            </a:extLst>
          </p:cNvPr>
          <p:cNvSpPr/>
          <p:nvPr/>
        </p:nvSpPr>
        <p:spPr>
          <a:xfrm>
            <a:off x="116678" y="7012933"/>
            <a:ext cx="9840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/>
                </a:solidFill>
                <a:latin typeface="+mn-lt"/>
              </a:rPr>
              <a:t>* - создан в рамках Национального проекта «Малое и среднее предпринимательство и поддержка индивидуальной предпринимательской инициативы» (программа «Акселерация субъектов малого и среднего предпринимательства»)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F06343-890E-474D-B7E0-704341E373C5}"/>
              </a:ext>
            </a:extLst>
          </p:cNvPr>
          <p:cNvSpPr/>
          <p:nvPr/>
        </p:nvSpPr>
        <p:spPr>
          <a:xfrm>
            <a:off x="250928" y="1185337"/>
            <a:ext cx="32934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Центр проектирования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инноваций (ЦПИ)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4E9691-68F0-4C37-BEC0-642C318ADAF3}"/>
              </a:ext>
            </a:extLst>
          </p:cNvPr>
          <p:cNvSpPr/>
          <p:nvPr/>
        </p:nvSpPr>
        <p:spPr>
          <a:xfrm>
            <a:off x="7000663" y="1460532"/>
            <a:ext cx="3252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Центр оптоэлектронного приборостроения*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3E3252-C33E-4BCB-974E-A89B218CDF76}"/>
              </a:ext>
            </a:extLst>
          </p:cNvPr>
          <p:cNvSpPr/>
          <p:nvPr/>
        </p:nvSpPr>
        <p:spPr>
          <a:xfrm>
            <a:off x="3592924" y="1445170"/>
            <a:ext cx="3139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Инжиниринговый центр волоконной оптики (ИЦВО)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DEC6EA3-542F-4EB7-BF68-B0B6D0554149}"/>
              </a:ext>
            </a:extLst>
          </p:cNvPr>
          <p:cNvCxnSpPr>
            <a:cxnSpLocks/>
          </p:cNvCxnSpPr>
          <p:nvPr/>
        </p:nvCxnSpPr>
        <p:spPr>
          <a:xfrm>
            <a:off x="6890620" y="1554669"/>
            <a:ext cx="0" cy="5477528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04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D6F646-71F4-40EC-AEAC-10529394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25" y="2329307"/>
            <a:ext cx="3859102" cy="38591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86D4B1-D4AA-44BC-98C2-81112ACF099D}"/>
              </a:ext>
            </a:extLst>
          </p:cNvPr>
          <p:cNvSpPr/>
          <p:nvPr/>
        </p:nvSpPr>
        <p:spPr>
          <a:xfrm>
            <a:off x="678431" y="1472797"/>
            <a:ext cx="3147498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A244B3-4488-48CA-B040-2B4D95E578F7}"/>
              </a:ext>
            </a:extLst>
          </p:cNvPr>
          <p:cNvSpPr/>
          <p:nvPr/>
        </p:nvSpPr>
        <p:spPr>
          <a:xfrm>
            <a:off x="5724038" y="1454009"/>
            <a:ext cx="4967775" cy="6832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области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интеллектуального права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47A850-CF5F-4CAE-8D65-A37CC71823F7}"/>
              </a:ext>
            </a:extLst>
          </p:cNvPr>
          <p:cNvSpPr/>
          <p:nvPr/>
        </p:nvSpPr>
        <p:spPr>
          <a:xfrm>
            <a:off x="612522" y="4547513"/>
            <a:ext cx="31746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Бухгалтерские услуги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0ED9CE-D76B-4E8A-9510-8096B3D37D73}"/>
              </a:ext>
            </a:extLst>
          </p:cNvPr>
          <p:cNvSpPr/>
          <p:nvPr/>
        </p:nvSpPr>
        <p:spPr>
          <a:xfrm>
            <a:off x="5624461" y="4762956"/>
            <a:ext cx="43151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услуги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53E3DC-8B82-40DA-ACBE-35E4EAC2CB5D}"/>
              </a:ext>
            </a:extLst>
          </p:cNvPr>
          <p:cNvSpPr/>
          <p:nvPr/>
        </p:nvSpPr>
        <p:spPr>
          <a:xfrm>
            <a:off x="612522" y="2466431"/>
            <a:ext cx="4277041" cy="17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 технико-экономического обоснования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написание бизнес-плана проекта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финансовой модели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маркетинговое исследование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 презентаций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32F4D8-BE78-4371-AA12-098567BA8487}"/>
              </a:ext>
            </a:extLst>
          </p:cNvPr>
          <p:cNvSpPr/>
          <p:nvPr/>
        </p:nvSpPr>
        <p:spPr>
          <a:xfrm>
            <a:off x="5678243" y="2145033"/>
            <a:ext cx="4618345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3" marR="0" lvl="0" indent="-171443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патентных исследований и информационного поиска</a:t>
            </a:r>
          </a:p>
          <a:p>
            <a:pPr marL="171443" marR="0" lvl="0" indent="-171443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оформление документов на получение прав на РИД и СИ (получение патентов и свидетельств)</a:t>
            </a:r>
          </a:p>
          <a:p>
            <a:pPr marL="171443" marR="0" lvl="0" indent="-171443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услуги по вопросам коммерциализации прав на РИД</a:t>
            </a:r>
          </a:p>
          <a:p>
            <a:pPr marL="171443" marR="0" lvl="0" indent="-171443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проектов лицензионных договоров, определение цены лицензии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805CFB-8746-435A-9B97-5524CEE1774B}"/>
              </a:ext>
            </a:extLst>
          </p:cNvPr>
          <p:cNvSpPr/>
          <p:nvPr/>
        </p:nvSpPr>
        <p:spPr>
          <a:xfrm>
            <a:off x="602842" y="5510114"/>
            <a:ext cx="4743064" cy="146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полное бухгалтерское сопровождение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консультационное обслуживание в области бухгалтерского учета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общеэкономическое сопровождение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составление отдельных бухгалтерских документов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2A3F95-B3D9-407D-A14B-B83BD9566D42}"/>
              </a:ext>
            </a:extLst>
          </p:cNvPr>
          <p:cNvSpPr/>
          <p:nvPr/>
        </p:nvSpPr>
        <p:spPr>
          <a:xfrm>
            <a:off x="5536645" y="5456638"/>
            <a:ext cx="4519757" cy="146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в регистрации юридических лиц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правовым вопросам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правовая экспертиза документов</a:t>
            </a:r>
          </a:p>
          <a:p>
            <a:pPr marL="171443" marR="0" lvl="0" indent="-171443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услуги в сфере корпоративного управления и др.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D87B606-36E3-43CD-9EBC-561E259E07FE}"/>
              </a:ext>
            </a:extLst>
          </p:cNvPr>
          <p:cNvCxnSpPr>
            <a:cxnSpLocks/>
          </p:cNvCxnSpPr>
          <p:nvPr/>
        </p:nvCxnSpPr>
        <p:spPr>
          <a:xfrm flipH="1">
            <a:off x="5239820" y="1472797"/>
            <a:ext cx="106086" cy="5680023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D7F7EAB-0D37-4A6A-8574-59FA780D9DDF}"/>
              </a:ext>
            </a:extLst>
          </p:cNvPr>
          <p:cNvCxnSpPr/>
          <p:nvPr/>
        </p:nvCxnSpPr>
        <p:spPr>
          <a:xfrm>
            <a:off x="612522" y="4477979"/>
            <a:ext cx="9684066" cy="0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0647385-9A45-4DF3-800E-C60C7276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10" y="523468"/>
            <a:ext cx="9221689" cy="46620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 учреждение «Технопарк – Мордовия»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5991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101" y="176322"/>
            <a:ext cx="8481509" cy="14611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4. Услуги для бизнеса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483" y="1468233"/>
            <a:ext cx="4440728" cy="338554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Услуги МФЦ для бизнеса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995" y="2007215"/>
            <a:ext cx="4604216" cy="51090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предоставление выписки из Единого госреестра налогоплательщиков;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предоставление сведений, содержащихся в Едином государственном реестре юридических лиц и Едином государственном реестре индивидуальных предпринимателей;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предоставление сведений из реестра дисквалифицированных лиц;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выдача выписок из реестра федерального имущества;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государственный кадастровый учет недвижимого имущества и (или) государственная регистрация прав на недвижимое имущество;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предоставление сведений, содержащихся в  Едином госреестре недвижимости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4094" y="2007215"/>
            <a:ext cx="4796646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консультационные услуги об основных мерах поддержки бизнеса, предоставляемых Корпорацией МСП: финансовые, имущественные, информационно-консультационные, в сфере образования, </a:t>
            </a:r>
            <a:r>
              <a:rPr lang="ru-RU" sz="1400" b="1" dirty="0">
                <a:latin typeface="Arial"/>
                <a:cs typeface="Arial"/>
              </a:rPr>
              <a:t>в т.ч. бесплатная регистрация на портале Бизнес-Навигатор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69829C-6284-4889-8D34-944AC010F2E2}"/>
              </a:ext>
            </a:extLst>
          </p:cNvPr>
          <p:cNvSpPr/>
          <p:nvPr/>
        </p:nvSpPr>
        <p:spPr>
          <a:xfrm>
            <a:off x="5682053" y="1468233"/>
            <a:ext cx="4440728" cy="338554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Услуги АО Корпорации МСП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38AA67-BEEC-4797-8F84-01494A88F026}"/>
              </a:ext>
            </a:extLst>
          </p:cNvPr>
          <p:cNvSpPr/>
          <p:nvPr/>
        </p:nvSpPr>
        <p:spPr>
          <a:xfrm>
            <a:off x="5682053" y="4725928"/>
            <a:ext cx="4507778" cy="22159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БЕСПЛАТНАЯ РЕГИСТРАЦИЯ через систему </a:t>
            </a:r>
            <a:r>
              <a:rPr lang="ru-RU" sz="1400" dirty="0" err="1">
                <a:latin typeface="Arial"/>
                <a:cs typeface="Arial"/>
              </a:rPr>
              <a:t>РБиДОС</a:t>
            </a:r>
            <a:r>
              <a:rPr lang="ru-RU" sz="1400" dirty="0">
                <a:latin typeface="Arial"/>
                <a:cs typeface="Arial"/>
              </a:rPr>
              <a:t> Сбербанк России</a:t>
            </a:r>
          </a:p>
          <a:p>
            <a:pPr marL="285750" lvl="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БЕСПЛАТНАЯ подготовка и отправка документов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 БЕСПЛАТНАЯ ЭЦП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 ОТСУТСТВИЕ ГОСПОШЛИНЫ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 БЫСТРАЯ РЕГИСТРАЦИЯ - 3 рабочих дня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62C664-9F27-4EC4-9F38-EE83A3B38AAD}"/>
              </a:ext>
            </a:extLst>
          </p:cNvPr>
          <p:cNvSpPr/>
          <p:nvPr/>
        </p:nvSpPr>
        <p:spPr>
          <a:xfrm>
            <a:off x="5749103" y="3663205"/>
            <a:ext cx="4440728" cy="830997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latin typeface="Arial"/>
                <a:cs typeface="Arial"/>
              </a:rPr>
              <a:t>ЭЛЕКТРОННОЙ РЕГИСТРАЦИЯ </a:t>
            </a:r>
            <a:r>
              <a:rPr lang="ru-RU" sz="1600" dirty="0">
                <a:latin typeface="Arial"/>
                <a:cs typeface="Arial"/>
              </a:rPr>
              <a:t>индивидуальных предпринимателей и ООО (с одним учредителем)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5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092794" y="2762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483" y="176322"/>
            <a:ext cx="9327298" cy="146118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БИЗНЕС-НАВИГАТОР МСП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682" y="3465446"/>
            <a:ext cx="4604216" cy="34470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Выбрать бизнес</a:t>
            </a:r>
            <a:r>
              <a:rPr lang="ru-RU" sz="1400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узнать какой бизнес открыть в своем городе, какие для этого нужны инвестиции и документы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Рассчитать бизнес-план</a:t>
            </a:r>
            <a:r>
              <a:rPr lang="ru-RU" sz="1400" b="1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предпринимателей;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Узнать, где взять кредит и оформить гарантию</a:t>
            </a:r>
            <a:r>
              <a:rPr lang="ru-RU" sz="1400" b="1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в навигаторе есть контактные данные отделений банков и государственных гарантийных организаций в городе, в которых можно получить финансовую поддержку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F4BA8C-9B55-4ED2-B00F-DF52CD81D837}"/>
              </a:ext>
            </a:extLst>
          </p:cNvPr>
          <p:cNvSpPr/>
          <p:nvPr/>
        </p:nvSpPr>
        <p:spPr>
          <a:xfrm>
            <a:off x="747682" y="1276398"/>
            <a:ext cx="9422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/>
              <a:t>Бесплатный он-лайн ресурс для тех, кто хочет открыть или расширить свой бизнес, работать честно и легально, зарабатывать на свое будущее и будущее своих детей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B3B3C9-3FE2-4007-878D-A9E564AE4198}"/>
              </a:ext>
            </a:extLst>
          </p:cNvPr>
          <p:cNvSpPr/>
          <p:nvPr/>
        </p:nvSpPr>
        <p:spPr>
          <a:xfrm>
            <a:off x="908722" y="2030239"/>
            <a:ext cx="3739300" cy="661720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Портал Бизнес-Навигатор МСП</a:t>
            </a:r>
          </a:p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 </a:t>
            </a:r>
            <a:r>
              <a:rPr lang="en-US" sz="1600" b="1" dirty="0"/>
              <a:t>www.smbn.ru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98B3BF-8473-4972-B186-E65368FD0F57}"/>
              </a:ext>
            </a:extLst>
          </p:cNvPr>
          <p:cNvSpPr/>
          <p:nvPr/>
        </p:nvSpPr>
        <p:spPr>
          <a:xfrm>
            <a:off x="4905829" y="1991767"/>
            <a:ext cx="5401706" cy="738664"/>
          </a:xfrm>
          <a:prstGeom prst="rect">
            <a:avLst/>
          </a:prstGeom>
          <a:solidFill>
            <a:srgbClr val="F7F2E5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Зарегистрироваться можно самостоятельно, заполнив простую форму, или авторизоваться через портал Госуслуги, или с помощью консультантов Центра «Мой бизнес»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C17CB9-373E-49A4-891C-760EC90EB8C2}"/>
              </a:ext>
            </a:extLst>
          </p:cNvPr>
          <p:cNvSpPr/>
          <p:nvPr/>
        </p:nvSpPr>
        <p:spPr>
          <a:xfrm>
            <a:off x="782854" y="2836791"/>
            <a:ext cx="94228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Бизнес-навигатора МСП можно: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CB5526-2B96-4677-9D5B-51B77B6C0880}"/>
              </a:ext>
            </a:extLst>
          </p:cNvPr>
          <p:cNvSpPr/>
          <p:nvPr/>
        </p:nvSpPr>
        <p:spPr>
          <a:xfrm>
            <a:off x="5820229" y="3074634"/>
            <a:ext cx="4459820" cy="40934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Узнать о мерах поддержки МСП</a:t>
            </a:r>
            <a:r>
              <a:rPr lang="ru-RU" sz="1400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в навигаторе единую базу собраны  все государственные и муниципальные организации, которые поддерживают малый и средний бизнес в городе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Подобрать в аренду помещение</a:t>
            </a:r>
            <a:r>
              <a:rPr lang="ru-RU" sz="1400" b="1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в навигаторе содержится база государственной и частной недвижимости (данные обновляются не реже 1 раза в месяц);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Быть в курсе закупок крупнейших заказчиков</a:t>
            </a:r>
            <a:r>
              <a:rPr lang="ru-RU" sz="1400" b="1" dirty="0">
                <a:latin typeface="Arial"/>
                <a:cs typeface="Arial"/>
              </a:rPr>
              <a:t>: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в навигаторе собраны планы закупок всех крупнейших компаний с государственным участием. В системе еженедельно актуализируются планы более 200 крупнейших заказчиков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85624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6707464" y="-144067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735170" y="564102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707462" y="2275252"/>
            <a:ext cx="5276891" cy="1306758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4E2700B-5A19-4EFC-A61D-6A0B947DE511}"/>
              </a:ext>
            </a:extLst>
          </p:cNvPr>
          <p:cNvSpPr txBox="1">
            <a:spLocks/>
          </p:cNvSpPr>
          <p:nvPr/>
        </p:nvSpPr>
        <p:spPr>
          <a:xfrm>
            <a:off x="372143" y="3079519"/>
            <a:ext cx="9327298" cy="146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Телефон горячей линии:</a:t>
            </a:r>
          </a:p>
          <a:p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+ 7 (8342) 24 77 77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5091B09-8A3F-4D0A-86A3-D4B1C2EB7A24}"/>
              </a:ext>
            </a:extLst>
          </p:cNvPr>
          <p:cNvSpPr txBox="1">
            <a:spLocks/>
          </p:cNvSpPr>
          <p:nvPr/>
        </p:nvSpPr>
        <p:spPr>
          <a:xfrm>
            <a:off x="301962" y="4024300"/>
            <a:ext cx="9327298" cy="146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www.mbrm.ru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2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527319" y="6616700"/>
            <a:ext cx="1556020" cy="1449413"/>
          </a:xfrm>
          <a:prstGeom prst="ellipse">
            <a:avLst/>
          </a:prstGeom>
          <a:noFill/>
          <a:ln w="301625">
            <a:solidFill>
              <a:srgbClr val="C59368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98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5062" y="399985"/>
            <a:ext cx="9221689" cy="125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Динамика субъектов малого и среднего предпринимательства РМ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1ECE4C6-057E-4D56-92C9-E26378D76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031421"/>
              </p:ext>
            </p:extLst>
          </p:nvPr>
        </p:nvGraphicFramePr>
        <p:xfrm>
          <a:off x="393699" y="1108077"/>
          <a:ext cx="10147301" cy="616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D9B5E4-3CA5-4D82-9879-04EE02E8F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474786" y="285684"/>
            <a:ext cx="2322296" cy="232851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A3377362-248D-46F2-AA60-15858A72188C}"/>
              </a:ext>
            </a:extLst>
          </p:cNvPr>
          <p:cNvSpPr/>
          <p:nvPr/>
        </p:nvSpPr>
        <p:spPr>
          <a:xfrm>
            <a:off x="9762990" y="4356100"/>
            <a:ext cx="1556020" cy="1449413"/>
          </a:xfrm>
          <a:prstGeom prst="ellipse">
            <a:avLst/>
          </a:prstGeom>
          <a:noFill/>
          <a:ln w="301625">
            <a:solidFill>
              <a:srgbClr val="C59368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984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19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DDFDE7-FC1F-4613-9F22-1F7E63356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6" r="25088"/>
          <a:stretch/>
        </p:blipFill>
        <p:spPr>
          <a:xfrm>
            <a:off x="4735179" y="-131367"/>
            <a:ext cx="6645162" cy="623991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-527320" y="6399228"/>
            <a:ext cx="1666885" cy="1666885"/>
          </a:xfrm>
          <a:prstGeom prst="ellipse">
            <a:avLst/>
          </a:prstGeom>
          <a:noFill/>
          <a:ln w="301625">
            <a:solidFill>
              <a:srgbClr val="C59368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98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5062" y="399985"/>
            <a:ext cx="9221689" cy="125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Численность занятых в сфере малого и среднего предпринимательства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92372DF-FF62-4E90-8338-B3ECFD3C6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47196"/>
              </p:ext>
            </p:extLst>
          </p:nvPr>
        </p:nvGraphicFramePr>
        <p:xfrm>
          <a:off x="516730" y="1656594"/>
          <a:ext cx="9859169" cy="501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4571076F-7286-4D5B-A6ED-CF5BF02AA814}"/>
              </a:ext>
            </a:extLst>
          </p:cNvPr>
          <p:cNvSpPr/>
          <p:nvPr/>
        </p:nvSpPr>
        <p:spPr>
          <a:xfrm>
            <a:off x="9713456" y="1656593"/>
            <a:ext cx="1666885" cy="1666885"/>
          </a:xfrm>
          <a:prstGeom prst="ellipse">
            <a:avLst/>
          </a:prstGeom>
          <a:noFill/>
          <a:ln w="301625">
            <a:solidFill>
              <a:srgbClr val="C59368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984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7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42DB4-7EA3-4D78-8328-E9559A11D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81" y="3381594"/>
            <a:ext cx="5251005" cy="37084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15285" y="1414896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928" y="469630"/>
            <a:ext cx="9290748" cy="101760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1.2 </a:t>
            </a:r>
            <a:r>
              <a:rPr lang="ru-RU" sz="40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Центр «Мой бизнес»</a:t>
            </a: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6081" y="3381359"/>
            <a:ext cx="5251005" cy="738664"/>
          </a:xfrm>
          <a:prstGeom prst="rect">
            <a:avLst/>
          </a:prstGeom>
          <a:solidFill>
            <a:srgbClr val="C59368"/>
          </a:solidFill>
        </p:spPr>
        <p:txBody>
          <a:bodyPr wrap="square" numCol="1">
            <a:spAutoFit/>
          </a:bodyPr>
          <a:lstStyle/>
          <a:p>
            <a:pPr algn="ctr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/>
              <a:t>Центр «Мой бизнес» Республики Мордовия </a:t>
            </a:r>
            <a:r>
              <a:rPr lang="ru-RU" sz="1400" dirty="0"/>
              <a:t>– единый центр оказания услуг для предпринимателей и лиц, планирующих открыть свой бизнес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4728" y="2605518"/>
            <a:ext cx="9802358" cy="584775"/>
          </a:xfrm>
          <a:prstGeom prst="rect">
            <a:avLst/>
          </a:prstGeom>
          <a:solidFill>
            <a:srgbClr val="F7F2E5"/>
          </a:solidFill>
        </p:spPr>
        <p:txBody>
          <a:bodyPr wrap="square" numCol="1">
            <a:spAutoFit/>
          </a:bodyPr>
          <a:lstStyle/>
          <a:p>
            <a:pPr algn="just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Ключевая цель проекта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вовлечь как можно больше людей в предпринимательство, обучить их, помочь создать и/или развить свой бизнес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1A50EA-EA3B-45A4-8E58-0C9B297A996C}"/>
              </a:ext>
            </a:extLst>
          </p:cNvPr>
          <p:cNvSpPr/>
          <p:nvPr/>
        </p:nvSpPr>
        <p:spPr>
          <a:xfrm>
            <a:off x="444727" y="3458389"/>
            <a:ext cx="4290900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Как это работает:</a:t>
            </a:r>
          </a:p>
          <a:p>
            <a:pPr algn="just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консультанты центра Мой бизнес выполняют роль фронт-офиса, и если есть заявка по какому-то узкому вопросу, то она передается специалистам «флагманского центра». </a:t>
            </a:r>
          </a:p>
          <a:p>
            <a:pPr algn="just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Например, не нужно ехать в Москву, чтобы у Российского экспортного центра узнать, какие есть экспортные возможности. Можно обратиться в центр «Мой бизнес» к соответствующему специалисту фронт-офиса, </a:t>
            </a:r>
          </a:p>
          <a:p>
            <a:pPr algn="just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либо клиентский менеджер сориентирует какая организация инфраструктуры поддержки оказывает данные консультации на территории региона</a:t>
            </a:r>
          </a:p>
          <a:p>
            <a:pPr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endParaRPr lang="ru-RU" dirty="0">
              <a:solidFill>
                <a:srgbClr val="ED5338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33A586-804B-45D1-8FFD-790FEE48B9B3}"/>
              </a:ext>
            </a:extLst>
          </p:cNvPr>
          <p:cNvSpPr/>
          <p:nvPr/>
        </p:nvSpPr>
        <p:spPr>
          <a:xfrm>
            <a:off x="444727" y="1575926"/>
            <a:ext cx="9413949" cy="830997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algn="just">
              <a:spcBef>
                <a:spcPts val="1200"/>
              </a:spcBef>
              <a:buClr>
                <a:srgbClr val="D56509"/>
              </a:buClr>
              <a:buSzPct val="100000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Идея сети центров «Мой бизнес»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предпринимателям, в том числе начинающим,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удобном формате получить доступ ко всей информации о мерах поддержки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существуют на муниципальном, региональном и федеральном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9046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326997" y="671091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676" y="548075"/>
            <a:ext cx="9241952" cy="98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СТРУКТУРА ЦЕНТРА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«МОЙ БИЗНЕС</a:t>
            </a: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8305" y="1721351"/>
            <a:ext cx="9241952" cy="1544060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</a:rPr>
              <a:t>Единый орган управления </a:t>
            </a:r>
          </a:p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</a:rPr>
              <a:t>организациями инфраструктуры</a:t>
            </a:r>
          </a:p>
          <a:p>
            <a:pPr algn="ctr"/>
            <a:r>
              <a:rPr lang="ru-RU" sz="2000" b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Микрокредитная</a:t>
            </a:r>
            <a:r>
              <a:rPr lang="ru-RU" sz="20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</a:t>
            </a:r>
          </a:p>
          <a:p>
            <a:pPr algn="ctr"/>
            <a:r>
              <a:rPr lang="ru-RU" sz="20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«Фонд поддержки предпринимательства Республики Мордовия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08305" y="3609895"/>
            <a:ext cx="4339970" cy="910126"/>
            <a:chOff x="855877" y="2488694"/>
            <a:chExt cx="3548622" cy="103782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1233351" y="2667260"/>
              <a:ext cx="3171148" cy="6697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АНО «Центр поддержки предпринимательства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Республики Мордовия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9C1E90C-48C3-4FDD-88B6-9131294A498D}"/>
              </a:ext>
            </a:extLst>
          </p:cNvPr>
          <p:cNvGrpSpPr/>
          <p:nvPr/>
        </p:nvGrpSpPr>
        <p:grpSpPr>
          <a:xfrm>
            <a:off x="908306" y="3611578"/>
            <a:ext cx="4317680" cy="910126"/>
            <a:chOff x="855877" y="2488694"/>
            <a:chExt cx="3709505" cy="1037826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D753A5-64FB-4341-BD97-5531FCA5B3C3}"/>
                </a:ext>
              </a:extLst>
            </p:cNvPr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9ABE206E-51E1-427E-B92A-097F7EFC3BD6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5BE9DAB-B535-4A22-8C98-75FB00ED4D4B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48C7A80-3879-4DD4-A143-88B03DDE851C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3B52777-1EF1-4F15-B4FA-464B25002CCC}"/>
                </a:ext>
              </a:extLst>
            </p:cNvPr>
            <p:cNvSpPr/>
            <p:nvPr/>
          </p:nvSpPr>
          <p:spPr>
            <a:xfrm>
              <a:off x="1233351" y="2598530"/>
              <a:ext cx="3332031" cy="8072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АНО «Центр поддержки предпринимательства Республики Мордовия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6E58E885-6A00-4508-BFD5-D840B8D3239B}"/>
              </a:ext>
            </a:extLst>
          </p:cNvPr>
          <p:cNvGrpSpPr/>
          <p:nvPr/>
        </p:nvGrpSpPr>
        <p:grpSpPr>
          <a:xfrm>
            <a:off x="908305" y="4792678"/>
            <a:ext cx="4317680" cy="910126"/>
            <a:chOff x="855877" y="2488694"/>
            <a:chExt cx="3709505" cy="1037826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E683BDEE-ED3F-4A2F-95E3-D35D3FEB34FA}"/>
                </a:ext>
              </a:extLst>
            </p:cNvPr>
            <p:cNvGrpSpPr/>
            <p:nvPr/>
          </p:nvGrpSpPr>
          <p:grpSpPr>
            <a:xfrm>
              <a:off x="855877" y="2488694"/>
              <a:ext cx="3709505" cy="1037826"/>
              <a:chOff x="915224" y="3341056"/>
              <a:chExt cx="3709505" cy="763062"/>
            </a:xfrm>
          </p:grpSpPr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id="{C3F1DEFA-FB20-4217-808A-D6C0A063ED9C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670177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69EAE342-C2EE-4485-A989-C0696935EE56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40810B4-AB27-453E-BF0E-8D48F5501B95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2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20B28816-9DB8-4273-956C-A9BCED5670CB}"/>
                </a:ext>
              </a:extLst>
            </p:cNvPr>
            <p:cNvSpPr/>
            <p:nvPr/>
          </p:nvSpPr>
          <p:spPr>
            <a:xfrm>
              <a:off x="1233351" y="2607305"/>
              <a:ext cx="3332031" cy="78966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 инноваций социальной сферы Республики Мордовия (подразделение Молодежного центра РМ)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51A9F2D9-9022-4B0E-8506-403B9F3B82C7}"/>
              </a:ext>
            </a:extLst>
          </p:cNvPr>
          <p:cNvGrpSpPr/>
          <p:nvPr/>
        </p:nvGrpSpPr>
        <p:grpSpPr>
          <a:xfrm>
            <a:off x="908305" y="5926122"/>
            <a:ext cx="4317680" cy="910126"/>
            <a:chOff x="855877" y="2488694"/>
            <a:chExt cx="3709505" cy="1037826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DDA0DA0D-78B2-496B-8A7C-EED2C619EEA8}"/>
                </a:ext>
              </a:extLst>
            </p:cNvPr>
            <p:cNvGrpSpPr/>
            <p:nvPr/>
          </p:nvGrpSpPr>
          <p:grpSpPr>
            <a:xfrm>
              <a:off x="855877" y="2488694"/>
              <a:ext cx="3709505" cy="1037826"/>
              <a:chOff x="915224" y="3341056"/>
              <a:chExt cx="3709505" cy="763062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48D50808-E975-4BF8-A675-238B1D708364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670177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3F0030AF-F6EB-49AE-AA2E-613EB50AFBCC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46AF963-C51E-4B48-B69B-703A158FAD37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3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0EFF86A4-962C-4632-9A97-6F6A7CE339EC}"/>
                </a:ext>
              </a:extLst>
            </p:cNvPr>
            <p:cNvSpPr/>
            <p:nvPr/>
          </p:nvSpPr>
          <p:spPr>
            <a:xfrm>
              <a:off x="1233351" y="2607305"/>
              <a:ext cx="3332031" cy="78966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 прототипирования и Региональный центр инжиниринга (подразделения АУ «Технопарк Республики Мордовия»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6D4228E8-DC63-4359-973B-0693F79258B2}"/>
              </a:ext>
            </a:extLst>
          </p:cNvPr>
          <p:cNvGrpSpPr/>
          <p:nvPr/>
        </p:nvGrpSpPr>
        <p:grpSpPr>
          <a:xfrm>
            <a:off x="5972273" y="3605096"/>
            <a:ext cx="4317680" cy="910126"/>
            <a:chOff x="855877" y="2488694"/>
            <a:chExt cx="3709505" cy="1037826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437531CF-5B02-48AF-9A13-7D302B5473C7}"/>
                </a:ext>
              </a:extLst>
            </p:cNvPr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7E82AAEE-A136-44DB-991D-79A6761C3A90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3DE2C861-FB37-446D-B455-D8E4BCF2B61D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9981E3B-ECC1-448C-B27A-D5E3253F6062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4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3BF76F8C-2673-4DC5-B0C2-E5BB5330919E}"/>
                </a:ext>
              </a:extLst>
            </p:cNvPr>
            <p:cNvSpPr/>
            <p:nvPr/>
          </p:nvSpPr>
          <p:spPr>
            <a:xfrm>
              <a:off x="1233351" y="2712592"/>
              <a:ext cx="3332031" cy="579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АУ «Центр микрофинансирования Республики Мордовия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717495BF-8EF8-46E8-B42B-9C1122FC550E}"/>
              </a:ext>
            </a:extLst>
          </p:cNvPr>
          <p:cNvGrpSpPr/>
          <p:nvPr/>
        </p:nvGrpSpPr>
        <p:grpSpPr>
          <a:xfrm>
            <a:off x="5972273" y="4819288"/>
            <a:ext cx="4317680" cy="910126"/>
            <a:chOff x="855877" y="2488694"/>
            <a:chExt cx="3709505" cy="1037826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A9D07564-188F-4463-8BD4-792BA97AD29A}"/>
                </a:ext>
              </a:extLst>
            </p:cNvPr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C55F96B5-45BB-4073-9781-81E8E0E0CE7E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9D5A44A8-9350-4592-AA19-A7A1291E19E7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47A939D-54CE-4C5F-B929-CDC4A80A0F50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5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8BA1830-23D7-4F9C-B033-A3B570577884}"/>
                </a:ext>
              </a:extLst>
            </p:cNvPr>
            <p:cNvSpPr/>
            <p:nvPr/>
          </p:nvSpPr>
          <p:spPr>
            <a:xfrm>
              <a:off x="1233351" y="2712593"/>
              <a:ext cx="3332031" cy="579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АУ «Гарантийный фонд кредитного обеспечения Республики Мордовия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6E4451D-4F33-4AB7-A2A8-F71783ECE273}"/>
              </a:ext>
            </a:extLst>
          </p:cNvPr>
          <p:cNvGrpSpPr/>
          <p:nvPr/>
        </p:nvGrpSpPr>
        <p:grpSpPr>
          <a:xfrm>
            <a:off x="5972273" y="5926122"/>
            <a:ext cx="4196567" cy="910126"/>
            <a:chOff x="855877" y="2488694"/>
            <a:chExt cx="3605452" cy="1037826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31761740-A782-4EAA-A114-20B70D587264}"/>
                </a:ext>
              </a:extLst>
            </p:cNvPr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7FDA7564-EAD7-48A9-9E41-051FA2FC84C7}"/>
                  </a:ext>
                </a:extLst>
              </p:cNvPr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Прямоугольник 95">
                <a:extLst>
                  <a:ext uri="{FF2B5EF4-FFF2-40B4-BE49-F238E27FC236}">
                    <a16:creationId xmlns:a16="http://schemas.microsoft.com/office/drawing/2014/main" id="{C65A49A6-3920-47E0-92C9-1A8A6A54EA23}"/>
                  </a:ext>
                </a:extLst>
              </p:cNvPr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069ABE8-F028-430E-B75D-3EA4E21DEEA2}"/>
                  </a:ext>
                </a:extLst>
              </p:cNvPr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6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6ACE91C8-8779-404B-9727-2FA7175DA47B}"/>
                </a:ext>
              </a:extLst>
            </p:cNvPr>
            <p:cNvSpPr/>
            <p:nvPr/>
          </p:nvSpPr>
          <p:spPr>
            <a:xfrm>
              <a:off x="1129298" y="2589756"/>
              <a:ext cx="3332031" cy="8072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 поддержки экспорта (подразделение  АНО «Центр конкурентоспособности Республики Мордовия</a:t>
              </a:r>
              <a:r>
                <a:rPr lang="ru-RU" sz="14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BEF24CC-6737-4E24-87D9-6685250B773D}"/>
              </a:ext>
            </a:extLst>
          </p:cNvPr>
          <p:cNvCxnSpPr>
            <a:cxnSpLocks/>
          </p:cNvCxnSpPr>
          <p:nvPr/>
        </p:nvCxnSpPr>
        <p:spPr>
          <a:xfrm>
            <a:off x="5625618" y="3266315"/>
            <a:ext cx="15088" cy="356686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A6667EF-8842-4152-B586-89998477FF82}"/>
              </a:ext>
            </a:extLst>
          </p:cNvPr>
          <p:cNvCxnSpPr>
            <a:stCxn id="41" idx="3"/>
          </p:cNvCxnSpPr>
          <p:nvPr/>
        </p:nvCxnSpPr>
        <p:spPr>
          <a:xfrm>
            <a:off x="5225986" y="4061842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EE6F45F-0E46-41CA-9C4E-EED2809D93DF}"/>
              </a:ext>
            </a:extLst>
          </p:cNvPr>
          <p:cNvCxnSpPr/>
          <p:nvPr/>
        </p:nvCxnSpPr>
        <p:spPr>
          <a:xfrm>
            <a:off x="5640706" y="4321439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C2163129-6C92-4351-B6FE-3E44F212F13D}"/>
              </a:ext>
            </a:extLst>
          </p:cNvPr>
          <p:cNvCxnSpPr/>
          <p:nvPr/>
        </p:nvCxnSpPr>
        <p:spPr>
          <a:xfrm>
            <a:off x="5640706" y="5418693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16D54F6A-EE47-4757-B63C-895718B6A4C4}"/>
              </a:ext>
            </a:extLst>
          </p:cNvPr>
          <p:cNvCxnSpPr/>
          <p:nvPr/>
        </p:nvCxnSpPr>
        <p:spPr>
          <a:xfrm>
            <a:off x="5233530" y="5129869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1ADE317-7638-4DF1-9262-953C37331865}"/>
              </a:ext>
            </a:extLst>
          </p:cNvPr>
          <p:cNvCxnSpPr/>
          <p:nvPr/>
        </p:nvCxnSpPr>
        <p:spPr>
          <a:xfrm>
            <a:off x="5233530" y="6253231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6D24EE2E-67E3-4DEE-A01D-912943805206}"/>
              </a:ext>
            </a:extLst>
          </p:cNvPr>
          <p:cNvCxnSpPr/>
          <p:nvPr/>
        </p:nvCxnSpPr>
        <p:spPr>
          <a:xfrm>
            <a:off x="5640706" y="6442343"/>
            <a:ext cx="399632" cy="0"/>
          </a:xfrm>
          <a:prstGeom prst="line">
            <a:avLst/>
          </a:prstGeom>
          <a:ln>
            <a:solidFill>
              <a:srgbClr val="C59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3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326997" y="6710914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676" y="548075"/>
            <a:ext cx="9241952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ЕДИНЫЙ КЛИЕНТСКИЙ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ФРОНТ-ОФИС «Мой бизнес»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FFF4706-ECC1-48B7-A249-38D6973BC05C}"/>
              </a:ext>
            </a:extLst>
          </p:cNvPr>
          <p:cNvGrpSpPr/>
          <p:nvPr/>
        </p:nvGrpSpPr>
        <p:grpSpPr>
          <a:xfrm>
            <a:off x="858840" y="1711145"/>
            <a:ext cx="8974131" cy="5628604"/>
            <a:chOff x="386556" y="1651699"/>
            <a:chExt cx="8974131" cy="562860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9C1E90C-48C3-4FDD-88B6-9131294A498D}"/>
                </a:ext>
              </a:extLst>
            </p:cNvPr>
            <p:cNvGrpSpPr/>
            <p:nvPr/>
          </p:nvGrpSpPr>
          <p:grpSpPr>
            <a:xfrm rot="5400000">
              <a:off x="7042804" y="1157458"/>
              <a:ext cx="1804311" cy="2831454"/>
              <a:chOff x="491348" y="2486422"/>
              <a:chExt cx="4430776" cy="1037825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3AD753A5-64FB-4341-BD97-5531FCA5B3C3}"/>
                  </a:ext>
                </a:extLst>
              </p:cNvPr>
              <p:cNvGrpSpPr/>
              <p:nvPr/>
            </p:nvGrpSpPr>
            <p:grpSpPr>
              <a:xfrm>
                <a:off x="491348" y="2486422"/>
                <a:ext cx="3984808" cy="1037825"/>
                <a:chOff x="550695" y="3339389"/>
                <a:chExt cx="3984808" cy="763062"/>
              </a:xfrm>
            </p:grpSpPr>
            <p:sp>
              <p:nvSpPr>
                <p:cNvPr id="42" name="Прямоугольник 41">
                  <a:extLst>
                    <a:ext uri="{FF2B5EF4-FFF2-40B4-BE49-F238E27FC236}">
                      <a16:creationId xmlns:a16="http://schemas.microsoft.com/office/drawing/2014/main" id="{9ABE206E-51E1-427E-B92A-097F7EFC3BD6}"/>
                    </a:ext>
                  </a:extLst>
                </p:cNvPr>
                <p:cNvSpPr/>
                <p:nvPr/>
              </p:nvSpPr>
              <p:spPr>
                <a:xfrm>
                  <a:off x="1026209" y="3339389"/>
                  <a:ext cx="3509294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:a16="http://schemas.microsoft.com/office/drawing/2014/main" id="{65BE9DAB-B535-4A22-8C98-75FB00ED4D4B}"/>
                    </a:ext>
                  </a:extLst>
                </p:cNvPr>
                <p:cNvSpPr/>
                <p:nvPr/>
              </p:nvSpPr>
              <p:spPr>
                <a:xfrm>
                  <a:off x="550695" y="3341056"/>
                  <a:ext cx="694780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48C7A80-3879-4DD4-A143-88B03DDE851C}"/>
                    </a:ext>
                  </a:extLst>
                </p:cNvPr>
                <p:cNvSpPr txBox="1"/>
                <p:nvPr/>
              </p:nvSpPr>
              <p:spPr>
                <a:xfrm rot="16200000">
                  <a:off x="653423" y="3364034"/>
                  <a:ext cx="593502" cy="69478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 fontScale="92500" lnSpcReduction="200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5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8</a:t>
                  </a:r>
                  <a:endPara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3B52777-1EF1-4F15-B4FA-464B25002CCC}"/>
                  </a:ext>
                </a:extLst>
              </p:cNvPr>
              <p:cNvSpPr/>
              <p:nvPr/>
            </p:nvSpPr>
            <p:spPr>
              <a:xfrm rot="16200000">
                <a:off x="2877032" y="1443044"/>
                <a:ext cx="991426" cy="309875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Услуги МФЦ для бизнеса – удаленное рабочее место сотрудника МФЦ</a:t>
                </a: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BCE23CDA-725E-4C4E-957E-96A7D1218351}"/>
                </a:ext>
              </a:extLst>
            </p:cNvPr>
            <p:cNvGrpSpPr/>
            <p:nvPr/>
          </p:nvGrpSpPr>
          <p:grpSpPr>
            <a:xfrm rot="5400000">
              <a:off x="6960576" y="2948841"/>
              <a:ext cx="1907528" cy="2831454"/>
              <a:chOff x="491348" y="2486422"/>
              <a:chExt cx="4684243" cy="1037825"/>
            </a:xfrm>
          </p:grpSpPr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8EB88BFA-6077-4A1B-9C7D-9F1556302417}"/>
                  </a:ext>
                </a:extLst>
              </p:cNvPr>
              <p:cNvGrpSpPr/>
              <p:nvPr/>
            </p:nvGrpSpPr>
            <p:grpSpPr>
              <a:xfrm>
                <a:off x="491348" y="2486422"/>
                <a:ext cx="3984808" cy="1037825"/>
                <a:chOff x="550695" y="3339389"/>
                <a:chExt cx="3984808" cy="763062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:a16="http://schemas.microsoft.com/office/drawing/2014/main" id="{A401B293-DEFD-47E1-AFE7-6438BE2188EE}"/>
                    </a:ext>
                  </a:extLst>
                </p:cNvPr>
                <p:cNvSpPr/>
                <p:nvPr/>
              </p:nvSpPr>
              <p:spPr>
                <a:xfrm>
                  <a:off x="1026209" y="3339389"/>
                  <a:ext cx="3509294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:a16="http://schemas.microsoft.com/office/drawing/2014/main" id="{060357F0-2DA4-4C24-9AED-57A39DC5AE7E}"/>
                    </a:ext>
                  </a:extLst>
                </p:cNvPr>
                <p:cNvSpPr/>
                <p:nvPr/>
              </p:nvSpPr>
              <p:spPr>
                <a:xfrm>
                  <a:off x="550695" y="3341056"/>
                  <a:ext cx="694781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252FE1E-90D6-43EA-A633-963241E946E8}"/>
                    </a:ext>
                  </a:extLst>
                </p:cNvPr>
                <p:cNvSpPr txBox="1"/>
                <p:nvPr/>
              </p:nvSpPr>
              <p:spPr>
                <a:xfrm rot="16200000">
                  <a:off x="634657" y="3373529"/>
                  <a:ext cx="593502" cy="69478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7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FDE744D8-058F-463E-BB96-FFA3BCFE87C3}"/>
                  </a:ext>
                </a:extLst>
              </p:cNvPr>
              <p:cNvSpPr/>
              <p:nvPr/>
            </p:nvSpPr>
            <p:spPr>
              <a:xfrm rot="16200000">
                <a:off x="2828181" y="1153637"/>
                <a:ext cx="991426" cy="370339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Общественная приемная Уполномоченного по защите прав предпринимателей</a:t>
                </a: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2AA28885-DEE8-41EE-A36F-0C6175471C4C}"/>
                </a:ext>
              </a:extLst>
            </p:cNvPr>
            <p:cNvGrpSpPr/>
            <p:nvPr/>
          </p:nvGrpSpPr>
          <p:grpSpPr>
            <a:xfrm rot="5400000">
              <a:off x="843853" y="1207475"/>
              <a:ext cx="1943006" cy="2831454"/>
              <a:chOff x="491348" y="2486422"/>
              <a:chExt cx="4771365" cy="1037825"/>
            </a:xfrm>
          </p:grpSpPr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id="{EAAB5FE7-3DB7-4B14-B8AF-9BEE5C3B88D8}"/>
                  </a:ext>
                </a:extLst>
              </p:cNvPr>
              <p:cNvGrpSpPr/>
              <p:nvPr/>
            </p:nvGrpSpPr>
            <p:grpSpPr>
              <a:xfrm>
                <a:off x="491348" y="2486422"/>
                <a:ext cx="3984808" cy="1037825"/>
                <a:chOff x="550695" y="3339389"/>
                <a:chExt cx="3984808" cy="763062"/>
              </a:xfrm>
            </p:grpSpPr>
            <p:sp>
              <p:nvSpPr>
                <p:cNvPr id="102" name="Прямоугольник 101">
                  <a:extLst>
                    <a:ext uri="{FF2B5EF4-FFF2-40B4-BE49-F238E27FC236}">
                      <a16:creationId xmlns:a16="http://schemas.microsoft.com/office/drawing/2014/main" id="{907E7CF3-1C54-4F01-8C8A-5420F162DA6B}"/>
                    </a:ext>
                  </a:extLst>
                </p:cNvPr>
                <p:cNvSpPr/>
                <p:nvPr/>
              </p:nvSpPr>
              <p:spPr>
                <a:xfrm>
                  <a:off x="1026209" y="3339389"/>
                  <a:ext cx="3509294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Прямоугольник 102">
                  <a:extLst>
                    <a:ext uri="{FF2B5EF4-FFF2-40B4-BE49-F238E27FC236}">
                      <a16:creationId xmlns:a16="http://schemas.microsoft.com/office/drawing/2014/main" id="{54009EE0-5378-4D05-A757-1E1E70EF55C5}"/>
                    </a:ext>
                  </a:extLst>
                </p:cNvPr>
                <p:cNvSpPr/>
                <p:nvPr/>
              </p:nvSpPr>
              <p:spPr>
                <a:xfrm>
                  <a:off x="550695" y="3341056"/>
                  <a:ext cx="694781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9159AE62-BEB5-41CF-BAE9-BF825CE40005}"/>
                    </a:ext>
                  </a:extLst>
                </p:cNvPr>
                <p:cNvSpPr txBox="1"/>
                <p:nvPr/>
              </p:nvSpPr>
              <p:spPr>
                <a:xfrm rot="16200000">
                  <a:off x="637312" y="3371176"/>
                  <a:ext cx="593502" cy="69478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Окна № 1-3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3375E959-3E17-42F7-8FC6-5A1358EEA25A}"/>
                  </a:ext>
                </a:extLst>
              </p:cNvPr>
              <p:cNvSpPr/>
              <p:nvPr/>
            </p:nvSpPr>
            <p:spPr>
              <a:xfrm rot="16200000">
                <a:off x="2915303" y="1144053"/>
                <a:ext cx="991426" cy="370339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Финансовая поддержка  займы для бизнеса –</a:t>
                </a:r>
              </a:p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Фонд поддержки предпринимательства</a:t>
                </a: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19721639-6587-419C-8B85-2040A57DC9EA}"/>
                </a:ext>
              </a:extLst>
            </p:cNvPr>
            <p:cNvGrpSpPr/>
            <p:nvPr/>
          </p:nvGrpSpPr>
          <p:grpSpPr>
            <a:xfrm rot="5400000">
              <a:off x="-45412" y="3666983"/>
              <a:ext cx="3695390" cy="2831454"/>
              <a:chOff x="332109" y="2486422"/>
              <a:chExt cx="4144047" cy="1037825"/>
            </a:xfrm>
          </p:grpSpPr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id="{21021B8E-671A-48FE-9CE9-6459F835B731}"/>
                  </a:ext>
                </a:extLst>
              </p:cNvPr>
              <p:cNvGrpSpPr/>
              <p:nvPr/>
            </p:nvGrpSpPr>
            <p:grpSpPr>
              <a:xfrm>
                <a:off x="332109" y="2486422"/>
                <a:ext cx="4144047" cy="1037825"/>
                <a:chOff x="391456" y="3339389"/>
                <a:chExt cx="4144047" cy="763062"/>
              </a:xfrm>
            </p:grpSpPr>
            <p:sp>
              <p:nvSpPr>
                <p:cNvPr id="113" name="Прямоугольник 112">
                  <a:extLst>
                    <a:ext uri="{FF2B5EF4-FFF2-40B4-BE49-F238E27FC236}">
                      <a16:creationId xmlns:a16="http://schemas.microsoft.com/office/drawing/2014/main" id="{F7CBAE2F-8A75-41CB-9544-4DA736D3516B}"/>
                    </a:ext>
                  </a:extLst>
                </p:cNvPr>
                <p:cNvSpPr/>
                <p:nvPr/>
              </p:nvSpPr>
              <p:spPr>
                <a:xfrm>
                  <a:off x="897453" y="3339389"/>
                  <a:ext cx="3638050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Прямоугольник 113">
                  <a:extLst>
                    <a:ext uri="{FF2B5EF4-FFF2-40B4-BE49-F238E27FC236}">
                      <a16:creationId xmlns:a16="http://schemas.microsoft.com/office/drawing/2014/main" id="{3ABBBDB6-910D-4F1C-B104-D340718B2658}"/>
                    </a:ext>
                  </a:extLst>
                </p:cNvPr>
                <p:cNvSpPr/>
                <p:nvPr/>
              </p:nvSpPr>
              <p:spPr>
                <a:xfrm>
                  <a:off x="550694" y="3341056"/>
                  <a:ext cx="331617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83A8979-2D0F-4ED0-AD16-20B88832860D}"/>
                    </a:ext>
                  </a:extLst>
                </p:cNvPr>
                <p:cNvSpPr txBox="1"/>
                <p:nvPr/>
              </p:nvSpPr>
              <p:spPr>
                <a:xfrm rot="16200000">
                  <a:off x="418750" y="3396876"/>
                  <a:ext cx="593502" cy="64809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4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E2EEB28E-E972-4E6D-BC17-50737604ED64}"/>
                  </a:ext>
                </a:extLst>
              </p:cNvPr>
              <p:cNvSpPr/>
              <p:nvPr/>
            </p:nvSpPr>
            <p:spPr>
              <a:xfrm rot="16200000">
                <a:off x="2119369" y="1300496"/>
                <a:ext cx="991426" cy="34032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Вывод на новые рынки сбыта, бизнес-миссии – центр поддержки экспорта</a:t>
                </a:r>
              </a:p>
              <a:p>
                <a:pPr algn="ctr"/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Создание новых и развитие высокотехнологичных компаний – Фонд содействия развития инноваций в научно-социальной сфере (Фонд Бортника)</a:t>
                </a:r>
                <a:endParaRPr lang="ru-RU" sz="1400" dirty="0"/>
              </a:p>
            </p:txBody>
          </p:sp>
        </p:grp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549CB45-67A7-4A91-8D63-269E84533801}"/>
                </a:ext>
              </a:extLst>
            </p:cNvPr>
            <p:cNvGrpSpPr/>
            <p:nvPr/>
          </p:nvGrpSpPr>
          <p:grpSpPr>
            <a:xfrm rot="5400000">
              <a:off x="4000592" y="1140237"/>
              <a:ext cx="1764920" cy="2831459"/>
              <a:chOff x="491348" y="2486422"/>
              <a:chExt cx="4334043" cy="1037827"/>
            </a:xfrm>
          </p:grpSpPr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5EFC15D-C3A3-4517-B621-2289C1B86C91}"/>
                  </a:ext>
                </a:extLst>
              </p:cNvPr>
              <p:cNvGrpSpPr/>
              <p:nvPr/>
            </p:nvGrpSpPr>
            <p:grpSpPr>
              <a:xfrm>
                <a:off x="491348" y="2486422"/>
                <a:ext cx="3984808" cy="1037825"/>
                <a:chOff x="550695" y="3339389"/>
                <a:chExt cx="3984808" cy="763062"/>
              </a:xfrm>
            </p:grpSpPr>
            <p:sp>
              <p:nvSpPr>
                <p:cNvPr id="119" name="Прямоугольник 118">
                  <a:extLst>
                    <a:ext uri="{FF2B5EF4-FFF2-40B4-BE49-F238E27FC236}">
                      <a16:creationId xmlns:a16="http://schemas.microsoft.com/office/drawing/2014/main" id="{28083E20-8112-424E-B0E3-C425E85C930B}"/>
                    </a:ext>
                  </a:extLst>
                </p:cNvPr>
                <p:cNvSpPr/>
                <p:nvPr/>
              </p:nvSpPr>
              <p:spPr>
                <a:xfrm>
                  <a:off x="1026209" y="3339389"/>
                  <a:ext cx="3509294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Прямоугольник 119">
                  <a:extLst>
                    <a:ext uri="{FF2B5EF4-FFF2-40B4-BE49-F238E27FC236}">
                      <a16:creationId xmlns:a16="http://schemas.microsoft.com/office/drawing/2014/main" id="{3D8A5201-D5BF-4B7D-89AB-8C27447B823C}"/>
                    </a:ext>
                  </a:extLst>
                </p:cNvPr>
                <p:cNvSpPr/>
                <p:nvPr/>
              </p:nvSpPr>
              <p:spPr>
                <a:xfrm>
                  <a:off x="550695" y="3341056"/>
                  <a:ext cx="694781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9259599-CB56-4289-A387-86331622D187}"/>
                    </a:ext>
                  </a:extLst>
                </p:cNvPr>
                <p:cNvSpPr txBox="1"/>
                <p:nvPr/>
              </p:nvSpPr>
              <p:spPr>
                <a:xfrm rot="16200000">
                  <a:off x="619322" y="3371176"/>
                  <a:ext cx="593502" cy="69478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9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025F6307-5D3A-47F8-874E-25D81F250F03}"/>
                  </a:ext>
                </a:extLst>
              </p:cNvPr>
              <p:cNvSpPr/>
              <p:nvPr/>
            </p:nvSpPr>
            <p:spPr>
              <a:xfrm rot="16200000">
                <a:off x="2477982" y="1176839"/>
                <a:ext cx="991426" cy="370339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Кредитно-гарантийная поддержка (поручительства) – Гарантийный фонд</a:t>
                </a: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06AF2C60-66D0-4BE7-B728-CBCDCE1F5E2C}"/>
                </a:ext>
              </a:extLst>
            </p:cNvPr>
            <p:cNvGrpSpPr/>
            <p:nvPr/>
          </p:nvGrpSpPr>
          <p:grpSpPr>
            <a:xfrm rot="5400000">
              <a:off x="6843066" y="4805729"/>
              <a:ext cx="2117694" cy="2831454"/>
              <a:chOff x="484206" y="2486422"/>
              <a:chExt cx="5742717" cy="1037825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0B51FCDC-FD76-4F39-A5BE-4669AE99912B}"/>
                  </a:ext>
                </a:extLst>
              </p:cNvPr>
              <p:cNvGrpSpPr/>
              <p:nvPr/>
            </p:nvGrpSpPr>
            <p:grpSpPr>
              <a:xfrm>
                <a:off x="484206" y="2486422"/>
                <a:ext cx="4957411" cy="1037825"/>
                <a:chOff x="543553" y="3339389"/>
                <a:chExt cx="4957411" cy="763062"/>
              </a:xfrm>
            </p:grpSpPr>
            <p:sp>
              <p:nvSpPr>
                <p:cNvPr id="131" name="Прямоугольник 130">
                  <a:extLst>
                    <a:ext uri="{FF2B5EF4-FFF2-40B4-BE49-F238E27FC236}">
                      <a16:creationId xmlns:a16="http://schemas.microsoft.com/office/drawing/2014/main" id="{3528C7BE-9A4D-45FC-BC1F-B440AF749F03}"/>
                    </a:ext>
                  </a:extLst>
                </p:cNvPr>
                <p:cNvSpPr/>
                <p:nvPr/>
              </p:nvSpPr>
              <p:spPr>
                <a:xfrm>
                  <a:off x="1026209" y="3339389"/>
                  <a:ext cx="4474755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Прямоугольник 131">
                  <a:extLst>
                    <a:ext uri="{FF2B5EF4-FFF2-40B4-BE49-F238E27FC236}">
                      <a16:creationId xmlns:a16="http://schemas.microsoft.com/office/drawing/2014/main" id="{0AE25366-DF86-4712-B72E-CAB66BA58027}"/>
                    </a:ext>
                  </a:extLst>
                </p:cNvPr>
                <p:cNvSpPr/>
                <p:nvPr/>
              </p:nvSpPr>
              <p:spPr>
                <a:xfrm>
                  <a:off x="550695" y="3341056"/>
                  <a:ext cx="694781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4E47B14-61AA-4A85-AC37-5DCD0434F8B7}"/>
                    </a:ext>
                  </a:extLst>
                </p:cNvPr>
                <p:cNvSpPr txBox="1"/>
                <p:nvPr/>
              </p:nvSpPr>
              <p:spPr>
                <a:xfrm rot="16200000">
                  <a:off x="594194" y="3373530"/>
                  <a:ext cx="593502" cy="69478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6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BEE2F6DC-280F-4099-9B7A-53992DB3D566}"/>
                  </a:ext>
                </a:extLst>
              </p:cNvPr>
              <p:cNvSpPr/>
              <p:nvPr/>
            </p:nvSpPr>
            <p:spPr>
              <a:xfrm rot="16200000">
                <a:off x="3274876" y="549001"/>
                <a:ext cx="991426" cy="491266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Информационная и консультационная поддержка, образование – центр поддержки предпринимательства</a:t>
                </a:r>
              </a:p>
              <a:p>
                <a:pPr algn="ctr"/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FE5E3D0B-E44F-4152-8E48-F1541A6F6682}"/>
                </a:ext>
              </a:extLst>
            </p:cNvPr>
            <p:cNvGrpSpPr/>
            <p:nvPr/>
          </p:nvGrpSpPr>
          <p:grpSpPr>
            <a:xfrm rot="5400000">
              <a:off x="2905309" y="3778541"/>
              <a:ext cx="3852131" cy="2840187"/>
              <a:chOff x="332109" y="2486422"/>
              <a:chExt cx="4337105" cy="1041026"/>
            </a:xfrm>
          </p:grpSpPr>
          <p:grpSp>
            <p:nvGrpSpPr>
              <p:cNvPr id="135" name="Группа 134">
                <a:extLst>
                  <a:ext uri="{FF2B5EF4-FFF2-40B4-BE49-F238E27FC236}">
                    <a16:creationId xmlns:a16="http://schemas.microsoft.com/office/drawing/2014/main" id="{D0CDF087-A8AE-47D3-B72B-2C8DD4555382}"/>
                  </a:ext>
                </a:extLst>
              </p:cNvPr>
              <p:cNvGrpSpPr/>
              <p:nvPr/>
            </p:nvGrpSpPr>
            <p:grpSpPr>
              <a:xfrm>
                <a:off x="332109" y="2486422"/>
                <a:ext cx="4144047" cy="1037825"/>
                <a:chOff x="391456" y="3339389"/>
                <a:chExt cx="4144047" cy="763062"/>
              </a:xfrm>
            </p:grpSpPr>
            <p:sp>
              <p:nvSpPr>
                <p:cNvPr id="137" name="Прямоугольник 136">
                  <a:extLst>
                    <a:ext uri="{FF2B5EF4-FFF2-40B4-BE49-F238E27FC236}">
                      <a16:creationId xmlns:a16="http://schemas.microsoft.com/office/drawing/2014/main" id="{C8232768-6881-43F5-B96D-6174024A4FA2}"/>
                    </a:ext>
                  </a:extLst>
                </p:cNvPr>
                <p:cNvSpPr/>
                <p:nvPr/>
              </p:nvSpPr>
              <p:spPr>
                <a:xfrm>
                  <a:off x="897453" y="3339389"/>
                  <a:ext cx="3638050" cy="763062"/>
                </a:xfrm>
                <a:prstGeom prst="rect">
                  <a:avLst/>
                </a:prstGeom>
                <a:solidFill>
                  <a:srgbClr val="F2EC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Прямоугольник 137">
                  <a:extLst>
                    <a:ext uri="{FF2B5EF4-FFF2-40B4-BE49-F238E27FC236}">
                      <a16:creationId xmlns:a16="http://schemas.microsoft.com/office/drawing/2014/main" id="{E7397B74-D475-4D9C-B09D-E49E777E24CE}"/>
                    </a:ext>
                  </a:extLst>
                </p:cNvPr>
                <p:cNvSpPr/>
                <p:nvPr/>
              </p:nvSpPr>
              <p:spPr>
                <a:xfrm>
                  <a:off x="550694" y="3341056"/>
                  <a:ext cx="331617" cy="759728"/>
                </a:xfrm>
                <a:prstGeom prst="rect">
                  <a:avLst/>
                </a:prstGeom>
                <a:solidFill>
                  <a:srgbClr val="ED5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579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57CA5567-3A45-4C5D-85DD-FFC6F089B2DA}"/>
                    </a:ext>
                  </a:extLst>
                </p:cNvPr>
                <p:cNvSpPr txBox="1"/>
                <p:nvPr/>
              </p:nvSpPr>
              <p:spPr>
                <a:xfrm rot="16200000">
                  <a:off x="418750" y="3396876"/>
                  <a:ext cx="593502" cy="64809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dirty="0">
                      <a:solidFill>
                        <a:srgbClr val="F7F2E5"/>
                      </a:solidFill>
                      <a:latin typeface="Arial Black" panose="020B0A04020102020204" pitchFamily="34" charset="0"/>
                    </a:rPr>
                    <a:t>Окно № 5</a:t>
                  </a: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" name="Прямоугольник 135">
                <a:extLst>
                  <a:ext uri="{FF2B5EF4-FFF2-40B4-BE49-F238E27FC236}">
                    <a16:creationId xmlns:a16="http://schemas.microsoft.com/office/drawing/2014/main" id="{7213BED9-FE85-4E7F-90F4-8C2F28B19ADE}"/>
                  </a:ext>
                </a:extLst>
              </p:cNvPr>
              <p:cNvSpPr/>
              <p:nvPr/>
            </p:nvSpPr>
            <p:spPr>
              <a:xfrm rot="16200000">
                <a:off x="2376444" y="1234678"/>
                <a:ext cx="991426" cy="359411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Продвижение и поддержка социальных инициатив предпринимателей – центр инноваций социальной сферы</a:t>
                </a:r>
              </a:p>
              <a:p>
                <a:pPr algn="ctr"/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Консалтинговые услуги, услуги по бизнес-проектированию – АУ «Технопарк РМ»</a:t>
                </a:r>
              </a:p>
              <a:p>
                <a:pPr algn="ctr"/>
                <a:endParaRPr lang="ru-RU" sz="1400" dirty="0"/>
              </a:p>
              <a:p>
                <a:pPr algn="ctr"/>
                <a:endParaRPr lang="ru-RU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7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35" y="2317896"/>
            <a:ext cx="756365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</a:t>
            </a:r>
            <a:r>
              <a:rPr lang="en-US" sz="4800" dirty="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Государственная поддержка МСП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434" y="47546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2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13268</TotalTime>
  <Words>5353</Words>
  <Application>Microsoft Office PowerPoint</Application>
  <PresentationFormat>Произвольный</PresentationFormat>
  <Paragraphs>776</Paragraphs>
  <Slides>37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eurofurence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 Центр «Мой бизнес»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поддержки экспорта</vt:lpstr>
      <vt:lpstr>  Автономное учреждение «Технопарк – Мордовия» </vt:lpstr>
      <vt:lpstr>  Автономное учреждение «Технопарк – Мордовия» </vt:lpstr>
      <vt:lpstr>4. Услуги для бизнеса</vt:lpstr>
      <vt:lpstr>БИЗНЕС-НАВИГАТОР МСП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Елена Калачина</cp:lastModifiedBy>
  <cp:revision>735</cp:revision>
  <cp:lastPrinted>2020-03-02T18:37:32Z</cp:lastPrinted>
  <dcterms:created xsi:type="dcterms:W3CDTF">2019-04-26T08:56:54Z</dcterms:created>
  <dcterms:modified xsi:type="dcterms:W3CDTF">2020-03-03T19:55:14Z</dcterms:modified>
</cp:coreProperties>
</file>