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</a:t>
            </a:r>
            <a:r>
              <a:rPr lang="ru-RU" dirty="0" smtClean="0"/>
              <a:t>района Республики Мордовия на 2022год </a:t>
            </a:r>
            <a:r>
              <a:rPr lang="ru-RU" dirty="0"/>
              <a:t>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2022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08905"/>
              </p:ext>
            </p:extLst>
          </p:nvPr>
        </p:nvGraphicFramePr>
        <p:xfrm>
          <a:off x="1777044" y="1233574"/>
          <a:ext cx="10222299" cy="595726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="" xmlns:a16="http://schemas.microsoft.com/office/drawing/2014/main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="" xmlns:a16="http://schemas.microsoft.com/office/drawing/2014/main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="" xmlns:a16="http://schemas.microsoft.com/office/drawing/2014/main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="" xmlns:a16="http://schemas.microsoft.com/office/drawing/2014/main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="" xmlns:a16="http://schemas.microsoft.com/office/drawing/2014/main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1 032 343,3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100,0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5965811"/>
                  </a:ext>
                </a:extLst>
              </a:tr>
              <a:tr h="34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261 238,4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768163244"/>
                  </a:ext>
                </a:extLst>
              </a:tr>
              <a:tr h="283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194 706,7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74,5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14 432,6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5,5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15 846,0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6,1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2 518,0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0,9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патентной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8 803,0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7 036,9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2,7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государственной и муниципальной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9 927,1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3,8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Плата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негативное воздействие на окружающую среду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1 769,3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0,7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2 546,1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1,0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0,1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771 104,9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26511"/>
              </p:ext>
            </p:extLst>
          </p:nvPr>
        </p:nvGraphicFramePr>
        <p:xfrm>
          <a:off x="1725850" y="757990"/>
          <a:ext cx="9980876" cy="657278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39653">
                  <a:extLst>
                    <a:ext uri="{9D8B030D-6E8A-4147-A177-3AD203B41FA5}">
                      <a16:colId xmlns="" xmlns:a16="http://schemas.microsoft.com/office/drawing/2014/main" val="677810239"/>
                    </a:ext>
                  </a:extLst>
                </a:gridCol>
                <a:gridCol w="1905899">
                  <a:extLst>
                    <a:ext uri="{9D8B030D-6E8A-4147-A177-3AD203B41FA5}">
                      <a16:colId xmlns="" xmlns:a16="http://schemas.microsoft.com/office/drawing/2014/main" val="3934588763"/>
                    </a:ext>
                  </a:extLst>
                </a:gridCol>
                <a:gridCol w="1710978">
                  <a:extLst>
                    <a:ext uri="{9D8B030D-6E8A-4147-A177-3AD203B41FA5}">
                      <a16:colId xmlns="" xmlns:a16="http://schemas.microsoft.com/office/drawing/2014/main" val="2257692964"/>
                    </a:ext>
                  </a:extLst>
                </a:gridCol>
                <a:gridCol w="1624346">
                  <a:extLst>
                    <a:ext uri="{9D8B030D-6E8A-4147-A177-3AD203B41FA5}">
                      <a16:colId xmlns="" xmlns:a16="http://schemas.microsoft.com/office/drawing/2014/main" val="587495131"/>
                    </a:ext>
                  </a:extLst>
                </a:gridCol>
              </a:tblGrid>
              <a:tr h="625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2020(факт)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2021(первоначальный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прогноз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="" xmlns:a16="http://schemas.microsoft.com/office/drawing/2014/main" val="273862551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1 068 610,0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880 561,2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1 032 343,3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3707489276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254 457,0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242 378,4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261 238,4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90666255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185 649,3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182 153,1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194 706,7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641417632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13 097,7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14 432,6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262159628"/>
                  </a:ext>
                </a:extLst>
              </a:tr>
              <a:tr h="22098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6 356,2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8 853,0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15 846,0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0604939"/>
                  </a:ext>
                </a:extLst>
              </a:tr>
              <a:tr h="518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18 683,7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4 600,0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216005526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834702438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7 360,7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7 036,9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470992212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Задолженность по отмененным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налогам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11 383,7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926,6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128227712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2 455,7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765589183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4 610,9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4 104,6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576327385"/>
                  </a:ext>
                </a:extLst>
              </a:tr>
              <a:tr h="239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69036371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046 068,6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866 593,1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771 104,9</a:t>
                      </a: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6174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/>
              <a:t>Структура доходов бюджета Рузаевского муниципального района Республики Мордовия, </a:t>
            </a:r>
            <a:r>
              <a:rPr lang="ru-RU" sz="2000" dirty="0" smtClean="0"/>
              <a:t>2020-2022 </a:t>
            </a:r>
            <a:r>
              <a:rPr lang="ru-RU" sz="20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57399"/>
              </p:ext>
            </p:extLst>
          </p:nvPr>
        </p:nvGraphicFramePr>
        <p:xfrm>
          <a:off x="2978285" y="1215516"/>
          <a:ext cx="7468304" cy="41935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="" xmlns:a16="http://schemas.microsoft.com/office/drawing/2014/main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ЦРБ»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СК «Развитие»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«Авангард»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«Мордовская электросетевая компания»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«Исток»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1584045"/>
                  </a:ext>
                </a:extLst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«НПО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Нефтегазмаш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Красное сельцо»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</a:t>
            </a:r>
            <a:r>
              <a:rPr lang="ru-RU" dirty="0" smtClean="0"/>
              <a:t>2022год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256512"/>
              </p:ext>
            </p:extLst>
          </p:nvPr>
        </p:nvGraphicFramePr>
        <p:xfrm>
          <a:off x="1705878" y="1742536"/>
          <a:ext cx="9367117" cy="449350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00634">
                  <a:extLst>
                    <a:ext uri="{9D8B030D-6E8A-4147-A177-3AD203B41FA5}">
                      <a16:colId xmlns="" xmlns:a16="http://schemas.microsoft.com/office/drawing/2014/main" val="3021386640"/>
                    </a:ext>
                  </a:extLst>
                </a:gridCol>
                <a:gridCol w="1382232">
                  <a:extLst>
                    <a:ext uri="{9D8B030D-6E8A-4147-A177-3AD203B41FA5}">
                      <a16:colId xmlns="" xmlns:a16="http://schemas.microsoft.com/office/drawing/2014/main" val="3880179124"/>
                    </a:ext>
                  </a:extLst>
                </a:gridCol>
                <a:gridCol w="1584251">
                  <a:extLst>
                    <a:ext uri="{9D8B030D-6E8A-4147-A177-3AD203B41FA5}">
                      <a16:colId xmlns="" xmlns:a16="http://schemas.microsoft.com/office/drawing/2014/main" val="1657136443"/>
                    </a:ext>
                  </a:extLst>
                </a:gridCol>
              </a:tblGrid>
              <a:tr h="435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114 239,6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31244623"/>
                  </a:ext>
                </a:extLst>
              </a:tr>
              <a:tr h="46654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271,8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653,6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823984"/>
                  </a:ext>
                </a:extLst>
              </a:tr>
              <a:tr h="2382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10 756,8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34163769"/>
                  </a:ext>
                </a:extLst>
              </a:tr>
              <a:tr h="146242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ОБРАЗОВАНИЕ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656 293,5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04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86 062,9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04543359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СОЦИАЛЬНАЯ </a:t>
                      </a:r>
                      <a:r>
                        <a:rPr lang="ru-RU" sz="1600" u="none" strike="noStrike" dirty="0">
                          <a:effectLst/>
                        </a:rPr>
                        <a:t>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29 626,5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25127255"/>
                  </a:ext>
                </a:extLst>
              </a:tr>
              <a:tr h="36038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38 980,9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11086171"/>
                  </a:ext>
                </a:extLst>
              </a:tr>
              <a:tr h="2593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3 150,0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18532979"/>
                  </a:ext>
                </a:extLst>
              </a:tr>
              <a:tr h="4203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</a:t>
                      </a:r>
                      <a:r>
                        <a:rPr lang="ru-RU" sz="1600" u="none" strike="noStrike" dirty="0" smtClean="0">
                          <a:effectLst/>
                        </a:rPr>
                        <a:t>( МУНИЦИПАЛЬНОГО) </a:t>
                      </a:r>
                      <a:r>
                        <a:rPr lang="ru-RU" sz="1600" u="none" strike="noStrike" dirty="0">
                          <a:effectLst/>
                        </a:rPr>
                        <a:t>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6674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</a:t>
                      </a:r>
                      <a:r>
                        <a:rPr lang="ru-RU" sz="1600" u="none" strike="noStrike" dirty="0" smtClean="0">
                          <a:effectLst/>
                        </a:rPr>
                        <a:t>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2 801,5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2022-2024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934"/>
              </p:ext>
            </p:extLst>
          </p:nvPr>
        </p:nvGraphicFramePr>
        <p:xfrm>
          <a:off x="1784771" y="1228519"/>
          <a:ext cx="9885403" cy="551003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="" xmlns:a16="http://schemas.microsoft.com/office/drawing/2014/main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="" xmlns:a16="http://schemas.microsoft.com/office/drawing/2014/main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="" xmlns:a16="http://schemas.microsoft.com/office/drawing/2014/main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="" xmlns:a16="http://schemas.microsoft.com/office/drawing/2014/main" val="2286583759"/>
                    </a:ext>
                  </a:extLst>
                </a:gridCol>
              </a:tblGrid>
              <a:tr h="5117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1 168 126,3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675 601,7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7569765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114 239,6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63 491,0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40 166,0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3061042"/>
                  </a:ext>
                </a:extLst>
              </a:tr>
              <a:tr h="47088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271,8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3 262,1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3 283,9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43 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653,6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16 581,9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17 084,2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6690829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ЖИЛИЩНО-КОММУНАЛЬНОЕ </a:t>
                      </a:r>
                      <a:r>
                        <a:rPr lang="ru-RU" sz="1600" u="none" strike="noStrike" dirty="0" smtClean="0">
                          <a:effectLst/>
                        </a:rPr>
                        <a:t>ХОЗЯЙСТВО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10 756,8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5 400,0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/>
                </a:tc>
              </a:tr>
              <a:tr h="14111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ОХРАРА ОКРУЖАЮЩЕЙ СРЕДЫ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174 789,2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121 116,0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8 737,0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8649116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ОБРАЗОВАНИЕ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656 293,5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509 314,1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460  550,0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86 062,9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68 878,4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68 625,5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29 626,5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24 999,3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24 196,9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38 980,9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26 999,3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015,6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47764050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3 150,0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3 150,0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3 150,0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1609521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7884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2 801,5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7208532"/>
                  </a:ext>
                </a:extLst>
              </a:tr>
              <a:tr h="2755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УСЛОВНО-УТВЕРЖДЕННЫЕ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8951,4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="" xmlns:a16="http://schemas.microsoft.com/office/drawing/2014/main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="" xmlns:a16="http://schemas.microsoft.com/office/drawing/2014/main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2022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2022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427609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="" xmlns:a16="http://schemas.microsoft.com/office/drawing/2014/main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="" xmlns:a16="http://schemas.microsoft.com/office/drawing/2014/main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="" xmlns:a16="http://schemas.microsoft.com/office/drawing/2014/main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087 335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4 143 144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3 936 200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4 015 000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532 066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1975 529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1 178 631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686 400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34 314,2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37 581,9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40 454,1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43 970,4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47 488,0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2022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2022-2024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433749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="" xmlns:a16="http://schemas.microsoft.com/office/drawing/2014/main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858,2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683,7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261,2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274,6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910,9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583,6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392,1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852,2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675,6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 </a:t>
            </a:r>
            <a:r>
              <a:rPr lang="ru-RU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1905</TotalTime>
  <Words>1401</Words>
  <Application>Microsoft Office PowerPoint</Application>
  <PresentationFormat>Широкоэкранный</PresentationFormat>
  <Paragraphs>375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2022 год</vt:lpstr>
      <vt:lpstr>Прогноз бюджета Рузаевского муниципального района на 2022-2024 гг.</vt:lpstr>
      <vt:lpstr>Структура доходов бюджета Рузаевского муниципального района Республики Мордовия на 2022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2022год</vt:lpstr>
      <vt:lpstr>Структура расходов бюджета Рузаевского муниципального района с 2022-2024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Осминова Елена Владимировна</cp:lastModifiedBy>
  <cp:revision>151</cp:revision>
  <cp:lastPrinted>2021-12-06T09:39:09Z</cp:lastPrinted>
  <dcterms:created xsi:type="dcterms:W3CDTF">2016-03-24T08:59:20Z</dcterms:created>
  <dcterms:modified xsi:type="dcterms:W3CDTF">2021-12-29T13:19:28Z</dcterms:modified>
</cp:coreProperties>
</file>