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drawings/drawing1.xml" ContentType="application/vnd.openxmlformats-officedocument.drawingml.chartshapes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4083" r:id="rId1"/>
    <p:sldMasterId id="2147484200" r:id="rId2"/>
  </p:sldMasterIdLst>
  <p:notesMasterIdLst>
    <p:notesMasterId r:id="rId46"/>
  </p:notesMasterIdLst>
  <p:handoutMasterIdLst>
    <p:handoutMasterId r:id="rId47"/>
  </p:handoutMasterIdLst>
  <p:sldIdLst>
    <p:sldId id="465" r:id="rId3"/>
    <p:sldId id="464" r:id="rId4"/>
    <p:sldId id="508" r:id="rId5"/>
    <p:sldId id="460" r:id="rId6"/>
    <p:sldId id="466" r:id="rId7"/>
    <p:sldId id="458" r:id="rId8"/>
    <p:sldId id="467" r:id="rId9"/>
    <p:sldId id="468" r:id="rId10"/>
    <p:sldId id="469" r:id="rId11"/>
    <p:sldId id="470" r:id="rId12"/>
    <p:sldId id="471" r:id="rId13"/>
    <p:sldId id="472" r:id="rId14"/>
    <p:sldId id="473" r:id="rId15"/>
    <p:sldId id="474" r:id="rId16"/>
    <p:sldId id="475" r:id="rId17"/>
    <p:sldId id="477" r:id="rId18"/>
    <p:sldId id="478" r:id="rId19"/>
    <p:sldId id="479" r:id="rId20"/>
    <p:sldId id="480" r:id="rId21"/>
    <p:sldId id="481" r:id="rId22"/>
    <p:sldId id="482" r:id="rId23"/>
    <p:sldId id="483" r:id="rId24"/>
    <p:sldId id="485" r:id="rId25"/>
    <p:sldId id="488" r:id="rId26"/>
    <p:sldId id="490" r:id="rId27"/>
    <p:sldId id="492" r:id="rId28"/>
    <p:sldId id="497" r:id="rId29"/>
    <p:sldId id="498" r:id="rId30"/>
    <p:sldId id="499" r:id="rId31"/>
    <p:sldId id="500" r:id="rId32"/>
    <p:sldId id="501" r:id="rId33"/>
    <p:sldId id="502" r:id="rId34"/>
    <p:sldId id="503" r:id="rId35"/>
    <p:sldId id="504" r:id="rId36"/>
    <p:sldId id="505" r:id="rId37"/>
    <p:sldId id="484" r:id="rId38"/>
    <p:sldId id="486" r:id="rId39"/>
    <p:sldId id="514" r:id="rId40"/>
    <p:sldId id="509" r:id="rId41"/>
    <p:sldId id="512" r:id="rId42"/>
    <p:sldId id="510" r:id="rId43"/>
    <p:sldId id="513" r:id="rId44"/>
    <p:sldId id="511" r:id="rId45"/>
  </p:sldIdLst>
  <p:sldSz cx="9144000" cy="6858000" type="screen4x3"/>
  <p:notesSz cx="6735763" cy="9866313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9FD2F1"/>
    <a:srgbClr val="D8EDF0"/>
    <a:srgbClr val="4B04CC"/>
    <a:srgbClr val="E5D7FD"/>
    <a:srgbClr val="4780A7"/>
    <a:srgbClr val="00FF00"/>
    <a:srgbClr val="99CC00"/>
    <a:srgbClr val="FFFF99"/>
    <a:srgbClr val="CEB4FC"/>
    <a:srgbClr val="52349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5758FB7-9AC5-4552-8A53-C91805E547FA}" styleName="Стиль из темы 1 -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775DCB02-9BB8-47FD-8907-85C794F793BA}" styleName="Стиль из темы 1 - акцент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69C7853C-536D-4A76-A0AE-DD22124D55A5}" styleName="Стиль из темы 1 - акцент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69CF1AB2-1976-4502-BF36-3FF5EA218861}" styleName="Средний стиль 4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AF606853-7671-496A-8E4F-DF71F8EC918B}" styleName="Темный стиль 1 - акцент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08FB837D-C827-4EFA-A057-4D05807E0F7C}" styleName="Стиль из темы 1 - акцент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16D9F66E-5EB9-4882-86FB-DCBF35E3C3E4}" styleName="Средний стиль 4 -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5A111915-BE36-4E01-A7E5-04B1672EAD32}" styleName="Светлый стиль 2 - акцент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E8B1032C-EA38-4F05-BA0D-38AFFFC7BED3}" styleName="Светлый стиль 3 - акцент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22838BEF-8BB2-4498-84A7-C5851F593DF1}" styleName="Средний стиль 4 -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8A107856-5554-42FB-B03E-39F5DBC370BA}" styleName="Средний стиль 4 -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14" autoAdjust="0"/>
    <p:restoredTop sz="98046" autoAdjust="0"/>
  </p:normalViewPr>
  <p:slideViewPr>
    <p:cSldViewPr>
      <p:cViewPr>
        <p:scale>
          <a:sx n="90" d="100"/>
          <a:sy n="90" d="100"/>
        </p:scale>
        <p:origin x="192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120" y="126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2" d="100"/>
          <a:sy n="52" d="100"/>
        </p:scale>
        <p:origin x="-1920" y="-90"/>
      </p:cViewPr>
      <p:guideLst>
        <p:guide orient="horz" pos="3107"/>
        <p:guide pos="212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handoutMaster" Target="handoutMasters/handoutMaster1.xml"/><Relationship Id="rId50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_____Microsoft_Excel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6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invertIfNegative val="0"/>
          <c:cat>
            <c:strRef>
              <c:f>Лист1!$A$2:$A$9</c:f>
              <c:strCache>
                <c:ptCount val="5"/>
                <c:pt idx="0">
                  <c:v>Категория 1</c:v>
                </c:pt>
                <c:pt idx="1">
                  <c:v>Категория 2</c:v>
                </c:pt>
                <c:pt idx="2">
                  <c:v>Категория 3</c:v>
                </c:pt>
                <c:pt idx="3">
                  <c:v>Категория 4</c:v>
                </c:pt>
                <c:pt idx="4">
                  <c:v>Категория 5</c:v>
                </c:pt>
              </c:strCache>
            </c:strRef>
          </c:cat>
          <c:val>
            <c:numRef>
              <c:f>Лист1!$B$2:$B$9</c:f>
              <c:numCache>
                <c:formatCode>General</c:formatCode>
                <c:ptCount val="8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6">
                  <c:v>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Ряд 2</c:v>
                </c:pt>
              </c:strCache>
            </c:strRef>
          </c:tx>
          <c:invertIfNegative val="0"/>
          <c:cat>
            <c:strRef>
              <c:f>Лист1!$A$2:$A$9</c:f>
              <c:strCache>
                <c:ptCount val="5"/>
                <c:pt idx="0">
                  <c:v>Категория 1</c:v>
                </c:pt>
                <c:pt idx="1">
                  <c:v>Категория 2</c:v>
                </c:pt>
                <c:pt idx="2">
                  <c:v>Категория 3</c:v>
                </c:pt>
                <c:pt idx="3">
                  <c:v>Категория 4</c:v>
                </c:pt>
                <c:pt idx="4">
                  <c:v>Категория 5</c:v>
                </c:pt>
              </c:strCache>
            </c:strRef>
          </c:cat>
          <c:val>
            <c:numRef>
              <c:f>Лист1!$C$2:$C$9</c:f>
              <c:numCache>
                <c:formatCode>General</c:formatCode>
                <c:ptCount val="8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Ряд 3</c:v>
                </c:pt>
              </c:strCache>
            </c:strRef>
          </c:tx>
          <c:invertIfNegative val="0"/>
          <c:cat>
            <c:strRef>
              <c:f>Лист1!$A$2:$A$9</c:f>
              <c:strCache>
                <c:ptCount val="5"/>
                <c:pt idx="0">
                  <c:v>Категория 1</c:v>
                </c:pt>
                <c:pt idx="1">
                  <c:v>Категория 2</c:v>
                </c:pt>
                <c:pt idx="2">
                  <c:v>Категория 3</c:v>
                </c:pt>
                <c:pt idx="3">
                  <c:v>Категория 4</c:v>
                </c:pt>
                <c:pt idx="4">
                  <c:v>Категория 5</c:v>
                </c:pt>
              </c:strCache>
            </c:strRef>
          </c:cat>
          <c:val>
            <c:numRef>
              <c:f>Лист1!$D$2:$D$9</c:f>
              <c:numCache>
                <c:formatCode>General</c:formatCode>
                <c:ptCount val="8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35028352"/>
        <c:axId val="35054720"/>
        <c:axId val="0"/>
      </c:bar3DChart>
      <c:catAx>
        <c:axId val="35028352"/>
        <c:scaling>
          <c:orientation val="minMax"/>
        </c:scaling>
        <c:delete val="0"/>
        <c:axPos val="b"/>
        <c:majorTickMark val="out"/>
        <c:minorTickMark val="none"/>
        <c:tickLblPos val="nextTo"/>
        <c:crossAx val="35054720"/>
        <c:crosses val="autoZero"/>
        <c:auto val="1"/>
        <c:lblAlgn val="ctr"/>
        <c:lblOffset val="100"/>
        <c:noMultiLvlLbl val="0"/>
      </c:catAx>
      <c:valAx>
        <c:axId val="35054720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35028352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1415137185220615"/>
          <c:y val="4.1107099211198761E-2"/>
          <c:w val="0.9665506514601826"/>
          <c:h val="0.95209722925161955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1"/>
            <c:bubble3D val="0"/>
            <c:spPr>
              <a:scene3d>
                <a:camera prst="orthographicFront"/>
                <a:lightRig rig="threePt" dir="t"/>
              </a:scene3d>
              <a:sp3d>
                <a:bevelT w="38100" h="38100"/>
              </a:sp3d>
            </c:spPr>
          </c:dPt>
          <c:dLbls>
            <c:dLbl>
              <c:idx val="0"/>
              <c:layout>
                <c:manualLayout>
                  <c:x val="0.27783451059987113"/>
                  <c:y val="0.10555030922490094"/>
                </c:manualLayout>
              </c:layout>
              <c:tx>
                <c:rich>
                  <a:bodyPr/>
                  <a:lstStyle/>
                  <a:p>
                    <a:r>
                      <a:rPr lang="ru-RU" sz="1600" dirty="0" smtClean="0">
                        <a:latin typeface="Times New Roman" pitchFamily="18" charset="0"/>
                        <a:cs typeface="Times New Roman" pitchFamily="18" charset="0"/>
                      </a:rPr>
                      <a:t>Сельское хозяйство</a:t>
                    </a:r>
                  </a:p>
                  <a:p>
                    <a:r>
                      <a:rPr lang="ru-RU" sz="2400" b="1" dirty="0" smtClean="0">
                        <a:latin typeface="Times New Roman" pitchFamily="18" charset="0"/>
                        <a:cs typeface="Times New Roman" pitchFamily="18" charset="0"/>
                      </a:rPr>
                      <a:t>7,04 %</a:t>
                    </a:r>
                    <a:endParaRPr lang="ru-RU" sz="2400" b="1" dirty="0"/>
                  </a:p>
                </c:rich>
              </c:tx>
              <c:showLegendKey val="0"/>
              <c:showVal val="1"/>
              <c:showCatName val="1"/>
              <c:showSerName val="1"/>
              <c:showPercent val="0"/>
              <c:showBubbleSize val="0"/>
            </c:dLbl>
            <c:dLbl>
              <c:idx val="1"/>
              <c:layout>
                <c:manualLayout>
                  <c:x val="0.33399768855747386"/>
                  <c:y val="-4.5925836457418753E-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>
                        <a:latin typeface="Times New Roman" pitchFamily="18" charset="0"/>
                        <a:cs typeface="Times New Roman" pitchFamily="18" charset="0"/>
                      </a:rPr>
                      <a:t> </a:t>
                    </a:r>
                    <a:r>
                      <a:rPr lang="ru-RU" sz="1600" dirty="0" smtClean="0">
                        <a:latin typeface="Times New Roman" pitchFamily="18" charset="0"/>
                        <a:cs typeface="Times New Roman" pitchFamily="18" charset="0"/>
                      </a:rPr>
                      <a:t>Обрабатывающие производства</a:t>
                    </a:r>
                  </a:p>
                  <a:p>
                    <a:r>
                      <a:rPr lang="ru-RU" sz="1400" dirty="0" smtClean="0">
                        <a:latin typeface="Times New Roman" pitchFamily="18" charset="0"/>
                        <a:cs typeface="Times New Roman" pitchFamily="18" charset="0"/>
                      </a:rPr>
                      <a:t> </a:t>
                    </a:r>
                    <a:r>
                      <a:rPr lang="ru-RU" sz="2400" b="1" dirty="0" smtClean="0">
                        <a:latin typeface="Times New Roman" pitchFamily="18" charset="0"/>
                        <a:cs typeface="Times New Roman" pitchFamily="18" charset="0"/>
                      </a:rPr>
                      <a:t>83,9 %</a:t>
                    </a:r>
                    <a:endParaRPr lang="ru-RU" sz="2400" b="1" dirty="0"/>
                  </a:p>
                </c:rich>
              </c:tx>
              <c:showLegendKey val="0"/>
              <c:showVal val="1"/>
              <c:showCatName val="1"/>
              <c:showSerName val="1"/>
              <c:showPercent val="0"/>
              <c:showBubbleSize val="0"/>
            </c:dLbl>
            <c:dLbl>
              <c:idx val="2"/>
              <c:layout>
                <c:manualLayout>
                  <c:x val="-0.18135545325881666"/>
                  <c:y val="9.4483549446886847E-2"/>
                </c:manualLayout>
              </c:layout>
              <c:tx>
                <c:rich>
                  <a:bodyPr/>
                  <a:lstStyle/>
                  <a:p>
                    <a:r>
                      <a:rPr lang="ru-RU" sz="1400" dirty="0" smtClean="0">
                        <a:latin typeface="Times New Roman" pitchFamily="18" charset="0"/>
                        <a:cs typeface="Times New Roman" pitchFamily="18" charset="0"/>
                      </a:rPr>
                      <a:t>Обеспечение электроэнергией </a:t>
                    </a:r>
                  </a:p>
                  <a:p>
                    <a:r>
                      <a:rPr lang="ru-RU" sz="2400" b="1" dirty="0" smtClean="0">
                        <a:latin typeface="Times New Roman" pitchFamily="18" charset="0"/>
                        <a:cs typeface="Times New Roman" pitchFamily="18" charset="0"/>
                      </a:rPr>
                      <a:t>2,7 %</a:t>
                    </a:r>
                    <a:endParaRPr lang="ru-RU" sz="2400" b="1" dirty="0"/>
                  </a:p>
                </c:rich>
              </c:tx>
              <c:showLegendKey val="0"/>
              <c:showVal val="1"/>
              <c:showCatName val="1"/>
              <c:showSerName val="1"/>
              <c:showPercent val="0"/>
              <c:showBubbleSize val="0"/>
            </c:dLbl>
            <c:dLbl>
              <c:idx val="3"/>
              <c:layout>
                <c:manualLayout>
                  <c:x val="-0.20976152732328757"/>
                  <c:y val="0.23305212693310043"/>
                </c:manualLayout>
              </c:layout>
              <c:tx>
                <c:rich>
                  <a:bodyPr/>
                  <a:lstStyle/>
                  <a:p>
                    <a:r>
                      <a:rPr lang="ru-RU" sz="1600" dirty="0" smtClean="0">
                        <a:latin typeface="Times New Roman" pitchFamily="18" charset="0"/>
                        <a:cs typeface="Times New Roman" pitchFamily="18" charset="0"/>
                      </a:rPr>
                      <a:t>Водоснабжение</a:t>
                    </a:r>
                    <a:r>
                      <a:rPr lang="ru-RU" dirty="0" smtClean="0">
                        <a:latin typeface="Times New Roman" pitchFamily="18" charset="0"/>
                        <a:cs typeface="Times New Roman" pitchFamily="18" charset="0"/>
                      </a:rPr>
                      <a:t> </a:t>
                    </a:r>
                    <a:r>
                      <a:rPr lang="ru-RU" sz="2400" b="1" dirty="0" smtClean="0">
                        <a:latin typeface="Times New Roman" pitchFamily="18" charset="0"/>
                        <a:cs typeface="Times New Roman" pitchFamily="18" charset="0"/>
                      </a:rPr>
                      <a:t>1,7 %</a:t>
                    </a:r>
                    <a:endParaRPr lang="ru-RU" sz="2400" b="1" dirty="0"/>
                  </a:p>
                </c:rich>
              </c:tx>
              <c:showLegendKey val="0"/>
              <c:showVal val="1"/>
              <c:showCatName val="1"/>
              <c:showSerName val="1"/>
              <c:showPercent val="0"/>
              <c:showBubbleSize val="0"/>
            </c:dLbl>
            <c:dLbl>
              <c:idx val="4"/>
              <c:layout>
                <c:manualLayout>
                  <c:x val="-0.19822125198708782"/>
                  <c:y val="0.8242176624253432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>
                        <a:latin typeface="Times New Roman" pitchFamily="18" charset="0"/>
                        <a:cs typeface="Times New Roman" pitchFamily="18" charset="0"/>
                      </a:rPr>
                      <a:t> </a:t>
                    </a:r>
                    <a:r>
                      <a:rPr lang="ru-RU" sz="1600" dirty="0" smtClean="0">
                        <a:latin typeface="Times New Roman" pitchFamily="18" charset="0"/>
                        <a:cs typeface="Times New Roman" pitchFamily="18" charset="0"/>
                      </a:rPr>
                      <a:t>Транспортировка и хранение</a:t>
                    </a:r>
                  </a:p>
                  <a:p>
                    <a:r>
                      <a:rPr lang="ru-RU" sz="2400" dirty="0" smtClean="0">
                        <a:latin typeface="Times New Roman" pitchFamily="18" charset="0"/>
                        <a:cs typeface="Times New Roman" pitchFamily="18" charset="0"/>
                      </a:rPr>
                      <a:t> </a:t>
                    </a:r>
                    <a:r>
                      <a:rPr lang="ru-RU" sz="2400" b="1" dirty="0" smtClean="0">
                        <a:latin typeface="Times New Roman" pitchFamily="18" charset="0"/>
                        <a:cs typeface="Times New Roman" pitchFamily="18" charset="0"/>
                      </a:rPr>
                      <a:t>0,73 %</a:t>
                    </a:r>
                    <a:endParaRPr lang="ru-RU" sz="2400" b="1" dirty="0"/>
                  </a:p>
                </c:rich>
              </c:tx>
              <c:showLegendKey val="0"/>
              <c:showVal val="1"/>
              <c:showCatName val="1"/>
              <c:showSerName val="1"/>
              <c:showPercent val="0"/>
              <c:showBubbleSize val="0"/>
            </c:dLbl>
            <c:dLbl>
              <c:idx val="5"/>
              <c:layout>
                <c:manualLayout>
                  <c:x val="0.55387576217824674"/>
                  <c:y val="0.49020500504034598"/>
                </c:manualLayout>
              </c:layout>
              <c:tx>
                <c:rich>
                  <a:bodyPr/>
                  <a:lstStyle/>
                  <a:p>
                    <a:pPr>
                      <a:defRPr/>
                    </a:pPr>
                    <a:r>
                      <a:rPr lang="ru-RU" dirty="0"/>
                      <a:t> </a:t>
                    </a:r>
                    <a:r>
                      <a:rPr lang="ru-RU" sz="1400" dirty="0">
                        <a:latin typeface="Times New Roman" pitchFamily="18" charset="0"/>
                        <a:cs typeface="Times New Roman" pitchFamily="18" charset="0"/>
                      </a:rPr>
                      <a:t>Деятельность гостиниц и общественного питания</a:t>
                    </a:r>
                  </a:p>
                  <a:p>
                    <a:pPr>
                      <a:defRPr/>
                    </a:pPr>
                    <a:r>
                      <a:rPr lang="ru-RU" sz="2000" b="1" dirty="0">
                        <a:latin typeface="Times New Roman" pitchFamily="18" charset="0"/>
                        <a:cs typeface="Times New Roman" pitchFamily="18" charset="0"/>
                      </a:rPr>
                      <a:t> </a:t>
                    </a:r>
                    <a:r>
                      <a:rPr lang="ru-RU" sz="2400" b="1" dirty="0" smtClean="0">
                        <a:latin typeface="Times New Roman" pitchFamily="18" charset="0"/>
                        <a:cs typeface="Times New Roman" pitchFamily="18" charset="0"/>
                      </a:rPr>
                      <a:t>0,03 %</a:t>
                    </a:r>
                    <a:endParaRPr lang="ru-RU" sz="2400" b="1" dirty="0">
                      <a:latin typeface="Times New Roman" pitchFamily="18" charset="0"/>
                      <a:cs typeface="Times New Roman" pitchFamily="18" charset="0"/>
                    </a:endParaRPr>
                  </a:p>
                </c:rich>
              </c:tx>
              <c:spPr/>
              <c:showLegendKey val="0"/>
              <c:showVal val="1"/>
              <c:showCatName val="1"/>
              <c:showSerName val="1"/>
              <c:showPercent val="0"/>
              <c:showBubbleSize val="0"/>
            </c:dLbl>
            <c:dLbl>
              <c:idx val="6"/>
              <c:layout>
                <c:manualLayout>
                  <c:x val="-0.10494939179890933"/>
                  <c:y val="5.2494167314742811E-4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>
                        <a:latin typeface="Times New Roman" pitchFamily="18" charset="0"/>
                        <a:cs typeface="Times New Roman" pitchFamily="18" charset="0"/>
                      </a:rPr>
                      <a:t> </a:t>
                    </a:r>
                    <a:r>
                      <a:rPr lang="ru-RU" sz="1400" dirty="0">
                        <a:latin typeface="Times New Roman" pitchFamily="18" charset="0"/>
                        <a:cs typeface="Times New Roman" pitchFamily="18" charset="0"/>
                      </a:rPr>
                      <a:t>Информация и </a:t>
                    </a:r>
                    <a:r>
                      <a:rPr lang="ru-RU" sz="1400" dirty="0" smtClean="0">
                        <a:latin typeface="Times New Roman" pitchFamily="18" charset="0"/>
                        <a:cs typeface="Times New Roman" pitchFamily="18" charset="0"/>
                      </a:rPr>
                      <a:t>связь </a:t>
                    </a:r>
                    <a:r>
                      <a:rPr lang="ru-RU" sz="2400" b="1" dirty="0" smtClean="0">
                        <a:latin typeface="Times New Roman" pitchFamily="18" charset="0"/>
                        <a:cs typeface="Times New Roman" pitchFamily="18" charset="0"/>
                      </a:rPr>
                      <a:t>1,3 %</a:t>
                    </a:r>
                    <a:endParaRPr lang="ru-RU" sz="2400" b="1" dirty="0"/>
                  </a:p>
                </c:rich>
              </c:tx>
              <c:showLegendKey val="0"/>
              <c:showVal val="1"/>
              <c:showCatName val="1"/>
              <c:showSerName val="1"/>
              <c:showPercent val="0"/>
              <c:showBubbleSize val="0"/>
            </c:dLbl>
            <c:dLbl>
              <c:idx val="7"/>
              <c:layout>
                <c:manualLayout>
                  <c:x val="0.49233836507507761"/>
                  <c:y val="0.27915665952811214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>
                        <a:latin typeface="Times New Roman" pitchFamily="18" charset="0"/>
                        <a:cs typeface="Times New Roman" pitchFamily="18" charset="0"/>
                      </a:rPr>
                      <a:t> </a:t>
                    </a:r>
                    <a:r>
                      <a:rPr lang="ru-RU" sz="1400" dirty="0" smtClean="0">
                        <a:latin typeface="Times New Roman" pitchFamily="18" charset="0"/>
                        <a:cs typeface="Times New Roman" pitchFamily="18" charset="0"/>
                      </a:rPr>
                      <a:t>Операции с недвижимым имуществом </a:t>
                    </a:r>
                  </a:p>
                  <a:p>
                    <a:r>
                      <a:rPr lang="ru-RU" sz="2400" b="1" dirty="0" smtClean="0">
                        <a:latin typeface="Times New Roman" pitchFamily="18" charset="0"/>
                        <a:cs typeface="Times New Roman" pitchFamily="18" charset="0"/>
                      </a:rPr>
                      <a:t>0,02 %</a:t>
                    </a:r>
                    <a:endParaRPr lang="ru-RU" sz="2400" b="1" dirty="0"/>
                  </a:p>
                </c:rich>
              </c:tx>
              <c:showLegendKey val="0"/>
              <c:showVal val="1"/>
              <c:showCatName val="1"/>
              <c:showSerName val="1"/>
              <c:showPercent val="0"/>
              <c:showBubbleSize val="0"/>
            </c:dLbl>
            <c:dLbl>
              <c:idx val="8"/>
              <c:layout>
                <c:manualLayout>
                  <c:x val="-0.32449420589550687"/>
                  <c:y val="0.58996793070182363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>
                        <a:latin typeface="Times New Roman" pitchFamily="18" charset="0"/>
                        <a:cs typeface="Times New Roman" pitchFamily="18" charset="0"/>
                      </a:rPr>
                      <a:t> </a:t>
                    </a:r>
                    <a:r>
                      <a:rPr lang="ru-RU" sz="1400" dirty="0">
                        <a:latin typeface="Times New Roman" pitchFamily="18" charset="0"/>
                        <a:cs typeface="Times New Roman" pitchFamily="18" charset="0"/>
                      </a:rPr>
                      <a:t>Деятельность профессиональных, научно-технических </a:t>
                    </a:r>
                    <a:r>
                      <a:rPr lang="ru-RU" sz="1400" dirty="0" smtClean="0">
                        <a:latin typeface="Times New Roman" pitchFamily="18" charset="0"/>
                        <a:cs typeface="Times New Roman" pitchFamily="18" charset="0"/>
                      </a:rPr>
                      <a:t>организаций</a:t>
                    </a:r>
                  </a:p>
                  <a:p>
                    <a:r>
                      <a:rPr lang="ru-RU" sz="2000" b="1" dirty="0" smtClean="0">
                        <a:latin typeface="Times New Roman" pitchFamily="18" charset="0"/>
                        <a:cs typeface="Times New Roman" pitchFamily="18" charset="0"/>
                      </a:rPr>
                      <a:t> </a:t>
                    </a:r>
                    <a:r>
                      <a:rPr lang="ru-RU" sz="2400" b="1" dirty="0" smtClean="0">
                        <a:latin typeface="Times New Roman" pitchFamily="18" charset="0"/>
                        <a:cs typeface="Times New Roman" pitchFamily="18" charset="0"/>
                      </a:rPr>
                      <a:t>0,45</a:t>
                    </a:r>
                    <a:r>
                      <a:rPr lang="ru-RU" sz="2400" b="1" baseline="0" dirty="0" smtClean="0">
                        <a:latin typeface="Times New Roman" pitchFamily="18" charset="0"/>
                        <a:cs typeface="Times New Roman" pitchFamily="18" charset="0"/>
                      </a:rPr>
                      <a:t> </a:t>
                    </a:r>
                    <a:r>
                      <a:rPr lang="ru-RU" sz="2400" b="1" dirty="0" smtClean="0">
                        <a:latin typeface="Times New Roman" pitchFamily="18" charset="0"/>
                        <a:cs typeface="Times New Roman" pitchFamily="18" charset="0"/>
                      </a:rPr>
                      <a:t>%</a:t>
                    </a:r>
                    <a:endParaRPr lang="ru-RU" sz="2400" b="1" dirty="0"/>
                  </a:p>
                </c:rich>
              </c:tx>
              <c:showLegendKey val="0"/>
              <c:showVal val="1"/>
              <c:showCatName val="1"/>
              <c:showSerName val="1"/>
              <c:showPercent val="0"/>
              <c:showBubbleSize val="0"/>
            </c:dLbl>
            <c:dLbl>
              <c:idx val="9"/>
              <c:layout>
                <c:manualLayout>
                  <c:x val="-0.36378109045179402"/>
                  <c:y val="0.46621543569184359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>
                        <a:latin typeface="Times New Roman" pitchFamily="18" charset="0"/>
                        <a:cs typeface="Times New Roman" pitchFamily="18" charset="0"/>
                      </a:rPr>
                      <a:t> </a:t>
                    </a:r>
                    <a:r>
                      <a:rPr lang="ru-RU" sz="1600" dirty="0" smtClean="0">
                        <a:latin typeface="Times New Roman" pitchFamily="18" charset="0"/>
                        <a:cs typeface="Times New Roman" pitchFamily="18" charset="0"/>
                      </a:rPr>
                      <a:t>Образование</a:t>
                    </a:r>
                  </a:p>
                  <a:p>
                    <a:r>
                      <a:rPr lang="ru-RU" dirty="0" smtClean="0">
                        <a:latin typeface="Times New Roman" pitchFamily="18" charset="0"/>
                        <a:cs typeface="Times New Roman" pitchFamily="18" charset="0"/>
                      </a:rPr>
                      <a:t> </a:t>
                    </a:r>
                    <a:r>
                      <a:rPr lang="ru-RU" sz="2400" b="1" dirty="0" smtClean="0">
                        <a:latin typeface="Times New Roman" pitchFamily="18" charset="0"/>
                        <a:cs typeface="Times New Roman" pitchFamily="18" charset="0"/>
                      </a:rPr>
                      <a:t>0,5 %</a:t>
                    </a:r>
                    <a:endParaRPr lang="ru-RU" sz="2400" b="1" dirty="0"/>
                  </a:p>
                </c:rich>
              </c:tx>
              <c:showLegendKey val="0"/>
              <c:showVal val="1"/>
              <c:showCatName val="1"/>
              <c:showSerName val="1"/>
              <c:showPercent val="0"/>
              <c:showBubbleSize val="0"/>
            </c:dLbl>
            <c:dLbl>
              <c:idx val="10"/>
              <c:layout>
                <c:manualLayout>
                  <c:x val="-0.38511643559621489"/>
                  <c:y val="0.3457380042088050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>
                        <a:latin typeface="Times New Roman" pitchFamily="18" charset="0"/>
                        <a:cs typeface="Times New Roman" pitchFamily="18" charset="0"/>
                      </a:rPr>
                      <a:t> </a:t>
                    </a:r>
                    <a:r>
                      <a:rPr lang="ru-RU" sz="1600" dirty="0" smtClean="0">
                        <a:latin typeface="Times New Roman" pitchFamily="18" charset="0"/>
                        <a:cs typeface="Times New Roman" pitchFamily="18" charset="0"/>
                      </a:rPr>
                      <a:t>Здравоохранение</a:t>
                    </a:r>
                    <a:r>
                      <a:rPr lang="ru-RU" dirty="0" smtClean="0">
                        <a:latin typeface="Times New Roman" pitchFamily="18" charset="0"/>
                        <a:cs typeface="Times New Roman" pitchFamily="18" charset="0"/>
                      </a:rPr>
                      <a:t> </a:t>
                    </a:r>
                    <a:r>
                      <a:rPr lang="ru-RU" sz="2400" b="1" dirty="0" smtClean="0">
                        <a:latin typeface="Times New Roman" pitchFamily="18" charset="0"/>
                        <a:cs typeface="Times New Roman" pitchFamily="18" charset="0"/>
                      </a:rPr>
                      <a:t>1,6 %</a:t>
                    </a:r>
                    <a:endParaRPr lang="ru-RU" sz="2400" b="1" dirty="0"/>
                  </a:p>
                </c:rich>
              </c:tx>
              <c:showLegendKey val="0"/>
              <c:showVal val="1"/>
              <c:showCatName val="1"/>
              <c:showSerName val="1"/>
              <c:showPercent val="0"/>
              <c:showBubbleSize val="0"/>
            </c:dLbl>
            <c:dLbl>
              <c:idx val="11"/>
              <c:layout>
                <c:manualLayout>
                  <c:x val="0.28633097809412161"/>
                  <c:y val="2.0081102099766693E-3"/>
                </c:manualLayout>
              </c:layout>
              <c:tx>
                <c:rich>
                  <a:bodyPr/>
                  <a:lstStyle/>
                  <a:p>
                    <a:r>
                      <a:rPr lang="ru-RU" sz="1600" dirty="0" smtClean="0">
                        <a:latin typeface="Times New Roman" pitchFamily="18" charset="0"/>
                        <a:cs typeface="Times New Roman" pitchFamily="18" charset="0"/>
                      </a:rPr>
                      <a:t>Прочее</a:t>
                    </a:r>
                    <a:r>
                      <a:rPr lang="ru-RU" dirty="0" smtClean="0">
                        <a:latin typeface="Times New Roman" pitchFamily="18" charset="0"/>
                        <a:cs typeface="Times New Roman" pitchFamily="18" charset="0"/>
                      </a:rPr>
                      <a:t> </a:t>
                    </a:r>
                  </a:p>
                  <a:p>
                    <a:r>
                      <a:rPr lang="ru-RU" sz="2000" b="1" dirty="0" smtClean="0">
                        <a:latin typeface="Times New Roman" pitchFamily="18" charset="0"/>
                        <a:cs typeface="Times New Roman" pitchFamily="18" charset="0"/>
                      </a:rPr>
                      <a:t>  </a:t>
                    </a:r>
                    <a:r>
                      <a:rPr lang="ru-RU" sz="2400" b="1" dirty="0" smtClean="0">
                        <a:latin typeface="Times New Roman" pitchFamily="18" charset="0"/>
                        <a:cs typeface="Times New Roman" pitchFamily="18" charset="0"/>
                      </a:rPr>
                      <a:t>0,03 %</a:t>
                    </a:r>
                    <a:endParaRPr lang="ru-RU" sz="2400" b="1" dirty="0"/>
                  </a:p>
                </c:rich>
              </c:tx>
              <c:showLegendKey val="0"/>
              <c:showVal val="1"/>
              <c:showCatName val="1"/>
              <c:showSerName val="1"/>
              <c:showPercent val="0"/>
              <c:showBubbleSize val="0"/>
            </c:dLbl>
            <c:showLegendKey val="0"/>
            <c:showVal val="1"/>
            <c:showCatName val="1"/>
            <c:showSerName val="1"/>
            <c:showPercent val="0"/>
            <c:showBubbleSize val="0"/>
            <c:showLeaderLines val="1"/>
          </c:dLbls>
          <c:cat>
            <c:strRef>
              <c:f>Лист1!$A$2:$A$13</c:f>
              <c:strCache>
                <c:ptCount val="12"/>
                <c:pt idx="0">
                  <c:v>Сельское хозяйство</c:v>
                </c:pt>
                <c:pt idx="1">
                  <c:v>Обрабатывающие производства</c:v>
                </c:pt>
                <c:pt idx="2">
                  <c:v>Обеспечение электроэнергией</c:v>
                </c:pt>
                <c:pt idx="3">
                  <c:v>Водоснабжение</c:v>
                </c:pt>
                <c:pt idx="4">
                  <c:v>Транспортировка и хранение</c:v>
                </c:pt>
                <c:pt idx="5">
                  <c:v>Деятельность гостиниц и общественного питания</c:v>
                </c:pt>
                <c:pt idx="6">
                  <c:v>Информация и связь</c:v>
                </c:pt>
                <c:pt idx="7">
                  <c:v>Операции с недвижимым имуществом</c:v>
                </c:pt>
                <c:pt idx="8">
                  <c:v>Деятельность профессиональных, научно-технических организаций</c:v>
                </c:pt>
                <c:pt idx="9">
                  <c:v>Образование</c:v>
                </c:pt>
                <c:pt idx="10">
                  <c:v>Здравоохранение</c:v>
                </c:pt>
                <c:pt idx="11">
                  <c:v>Прочее</c:v>
                </c:pt>
              </c:strCache>
            </c:strRef>
          </c:cat>
          <c:val>
            <c:numRef>
              <c:f>Лист1!$B$2:$B$13</c:f>
              <c:numCache>
                <c:formatCode>General</c:formatCode>
                <c:ptCount val="12"/>
                <c:pt idx="0">
                  <c:v>7.04</c:v>
                </c:pt>
                <c:pt idx="1">
                  <c:v>83.9</c:v>
                </c:pt>
                <c:pt idx="2">
                  <c:v>2.7</c:v>
                </c:pt>
                <c:pt idx="3">
                  <c:v>1.7</c:v>
                </c:pt>
                <c:pt idx="4">
                  <c:v>0.73</c:v>
                </c:pt>
                <c:pt idx="5">
                  <c:v>0.03</c:v>
                </c:pt>
                <c:pt idx="6">
                  <c:v>1.3</c:v>
                </c:pt>
                <c:pt idx="7">
                  <c:v>0.02</c:v>
                </c:pt>
                <c:pt idx="8">
                  <c:v>0.45</c:v>
                </c:pt>
                <c:pt idx="9">
                  <c:v>0.5</c:v>
                </c:pt>
                <c:pt idx="10">
                  <c:v>1.6</c:v>
                </c:pt>
                <c:pt idx="11">
                  <c:v>0.03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</c:title>
    <c:autoTitleDeleted val="0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cat>
            <c:strRef>
              <c:f>Лист1!$A$2:$A$5</c:f>
              <c:strCache>
                <c:ptCount val="4"/>
                <c:pt idx="0">
                  <c:v>Кв. 1</c:v>
                </c:pt>
                <c:pt idx="1">
                  <c:v>Кв. 2</c:v>
                </c:pt>
                <c:pt idx="2">
                  <c:v>Кв. 3</c:v>
                </c:pt>
                <c:pt idx="3">
                  <c:v>Кв. 4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8.1999999999999993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538734731228694"/>
          <c:y val="0.14823645325957938"/>
          <c:w val="0.43832375971407395"/>
          <c:h val="0.7150920268118357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Lbls>
            <c:dLbl>
              <c:idx val="0"/>
              <c:layout>
                <c:manualLayout>
                  <c:x val="0.10272348403477982"/>
                  <c:y val="-2.7996729609864549E-2"/>
                </c:manualLayout>
              </c:layout>
              <c:tx>
                <c:rich>
                  <a:bodyPr/>
                  <a:lstStyle/>
                  <a:p>
                    <a:r>
                      <a:rPr lang="ru-RU" sz="1600" b="1" dirty="0">
                        <a:latin typeface="Times New Roman" pitchFamily="18" charset="0"/>
                        <a:cs typeface="Times New Roman" pitchFamily="18" charset="0"/>
                      </a:rPr>
                      <a:t>Сельское </a:t>
                    </a:r>
                    <a:r>
                      <a:rPr lang="ru-RU" sz="1600" b="1" dirty="0" smtClean="0">
                        <a:latin typeface="Times New Roman" pitchFamily="18" charset="0"/>
                        <a:cs typeface="Times New Roman" pitchFamily="18" charset="0"/>
                      </a:rPr>
                      <a:t>хозяйство </a:t>
                    </a:r>
                    <a:r>
                      <a:rPr lang="ru-RU" sz="2400" b="1" dirty="0" smtClean="0">
                        <a:latin typeface="Times New Roman" pitchFamily="18" charset="0"/>
                        <a:cs typeface="Times New Roman" pitchFamily="18" charset="0"/>
                      </a:rPr>
                      <a:t>5,1%</a:t>
                    </a:r>
                    <a:endParaRPr lang="ru-RU" sz="2400" b="1" dirty="0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9.1579214967331596E-2"/>
                  <c:y val="1.7818159448818899E-2"/>
                </c:manualLayout>
              </c:layout>
              <c:tx>
                <c:rich>
                  <a:bodyPr/>
                  <a:lstStyle/>
                  <a:p>
                    <a:r>
                      <a:rPr lang="ru-RU" sz="1400" b="1" dirty="0">
                        <a:latin typeface="Times New Roman" pitchFamily="18" charset="0"/>
                        <a:cs typeface="Times New Roman" pitchFamily="18" charset="0"/>
                      </a:rPr>
                      <a:t>Обрабатывающее </a:t>
                    </a:r>
                    <a:r>
                      <a:rPr lang="ru-RU" sz="1400" b="1" dirty="0" smtClean="0">
                        <a:latin typeface="Times New Roman" pitchFamily="18" charset="0"/>
                        <a:cs typeface="Times New Roman" pitchFamily="18" charset="0"/>
                      </a:rPr>
                      <a:t>производство </a:t>
                    </a:r>
                    <a:r>
                      <a:rPr lang="ru-RU" sz="2400" b="1" dirty="0" smtClean="0">
                        <a:latin typeface="Times New Roman" pitchFamily="18" charset="0"/>
                        <a:cs typeface="Times New Roman" pitchFamily="18" charset="0"/>
                      </a:rPr>
                      <a:t>31,3%</a:t>
                    </a:r>
                    <a:endParaRPr lang="ru-RU" sz="2400" b="1" dirty="0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9.9033880718373712E-2"/>
                  <c:y val="-0.13299695964924085"/>
                </c:manualLayout>
              </c:layout>
              <c:tx>
                <c:rich>
                  <a:bodyPr/>
                  <a:lstStyle/>
                  <a:p>
                    <a:r>
                      <a:rPr lang="ru-RU" sz="1400" b="1" dirty="0" smtClean="0">
                        <a:latin typeface="Times New Roman" pitchFamily="18" charset="0"/>
                        <a:cs typeface="Times New Roman" pitchFamily="18" charset="0"/>
                      </a:rPr>
                      <a:t>Строительство</a:t>
                    </a:r>
                    <a:r>
                      <a:rPr lang="ru-RU" b="1" dirty="0" smtClean="0">
                        <a:latin typeface="Times New Roman" pitchFamily="18" charset="0"/>
                        <a:cs typeface="Times New Roman" pitchFamily="18" charset="0"/>
                      </a:rPr>
                      <a:t> </a:t>
                    </a:r>
                    <a:r>
                      <a:rPr lang="ru-RU" sz="2400" b="1" dirty="0" smtClean="0">
                        <a:latin typeface="Times New Roman" pitchFamily="18" charset="0"/>
                        <a:cs typeface="Times New Roman" pitchFamily="18" charset="0"/>
                      </a:rPr>
                      <a:t>1,0%</a:t>
                    </a:r>
                    <a:endParaRPr lang="ru-RU" sz="2400" dirty="0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0.12569190791488263"/>
                  <c:y val="-1.0726703292748472E-2"/>
                </c:manualLayout>
              </c:layout>
              <c:tx>
                <c:rich>
                  <a:bodyPr/>
                  <a:lstStyle/>
                  <a:p>
                    <a:r>
                      <a:rPr lang="ru-RU" sz="1400" b="1" dirty="0" smtClean="0">
                        <a:latin typeface="Times New Roman" pitchFamily="18" charset="0"/>
                        <a:cs typeface="Times New Roman" pitchFamily="18" charset="0"/>
                      </a:rPr>
                      <a:t>Торговля</a:t>
                    </a:r>
                    <a:r>
                      <a:rPr lang="ru-RU" sz="1800" b="1" dirty="0" smtClean="0">
                        <a:latin typeface="Times New Roman" pitchFamily="18" charset="0"/>
                        <a:cs typeface="Times New Roman" pitchFamily="18" charset="0"/>
                      </a:rPr>
                      <a:t> </a:t>
                    </a:r>
                    <a:r>
                      <a:rPr lang="ru-RU" sz="2400" b="1" dirty="0" smtClean="0">
                        <a:latin typeface="Times New Roman" pitchFamily="18" charset="0"/>
                        <a:cs typeface="Times New Roman" pitchFamily="18" charset="0"/>
                      </a:rPr>
                      <a:t>2,8%</a:t>
                    </a:r>
                    <a:endParaRPr lang="ru-RU" sz="2400" dirty="0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0.18112728652203297"/>
                  <c:y val="-4.4744637137344679E-3"/>
                </c:manualLayout>
              </c:layout>
              <c:tx>
                <c:rich>
                  <a:bodyPr/>
                  <a:lstStyle/>
                  <a:p>
                    <a:r>
                      <a:rPr lang="ru-RU" sz="1400" b="1" dirty="0" smtClean="0">
                        <a:latin typeface="Times New Roman" pitchFamily="18" charset="0"/>
                        <a:cs typeface="Times New Roman" pitchFamily="18" charset="0"/>
                      </a:rPr>
                      <a:t>Транспортировка и хранение </a:t>
                    </a:r>
                    <a:r>
                      <a:rPr lang="ru-RU" sz="2400" b="1" dirty="0" smtClean="0">
                        <a:latin typeface="Times New Roman" pitchFamily="18" charset="0"/>
                        <a:cs typeface="Times New Roman" pitchFamily="18" charset="0"/>
                      </a:rPr>
                      <a:t>19,4%</a:t>
                    </a:r>
                    <a:endParaRPr lang="ru-RU" sz="2400" dirty="0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9.5639718659307413E-2"/>
                  <c:y val="-4.7031811280228127E-3"/>
                </c:manualLayout>
              </c:layout>
              <c:tx>
                <c:rich>
                  <a:bodyPr/>
                  <a:lstStyle/>
                  <a:p>
                    <a:r>
                      <a:rPr lang="ru-RU" sz="1400" b="1" dirty="0" smtClean="0">
                        <a:latin typeface="Times New Roman" pitchFamily="18" charset="0"/>
                        <a:cs typeface="Times New Roman" pitchFamily="18" charset="0"/>
                      </a:rPr>
                      <a:t>Информация и связь </a:t>
                    </a:r>
                    <a:r>
                      <a:rPr lang="ru-RU" sz="2400" b="1" dirty="0" smtClean="0">
                        <a:latin typeface="Times New Roman" pitchFamily="18" charset="0"/>
                        <a:cs typeface="Times New Roman" pitchFamily="18" charset="0"/>
                      </a:rPr>
                      <a:t>1,0%</a:t>
                    </a:r>
                    <a:endParaRPr lang="ru-RU" sz="2400" dirty="0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</c:dLbl>
            <c:dLbl>
              <c:idx val="6"/>
              <c:layout>
                <c:manualLayout>
                  <c:x val="-0.13449192853664932"/>
                  <c:y val="-1.0274228789393771E-2"/>
                </c:manualLayout>
              </c:layout>
              <c:tx>
                <c:rich>
                  <a:bodyPr/>
                  <a:lstStyle/>
                  <a:p>
                    <a:r>
                      <a:rPr lang="ru-RU" sz="1400" b="1" dirty="0" smtClean="0">
                        <a:latin typeface="Times New Roman" pitchFamily="18" charset="0"/>
                        <a:cs typeface="Times New Roman" pitchFamily="18" charset="0"/>
                      </a:rPr>
                      <a:t>Деятельность по операциям с недвижимым имуществом </a:t>
                    </a:r>
                    <a:r>
                      <a:rPr lang="ru-RU" sz="2400" b="1" dirty="0" smtClean="0">
                        <a:latin typeface="Times New Roman" pitchFamily="18" charset="0"/>
                        <a:cs typeface="Times New Roman" pitchFamily="18" charset="0"/>
                      </a:rPr>
                      <a:t>1,4%</a:t>
                    </a:r>
                    <a:endParaRPr lang="ru-RU" sz="2400" dirty="0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</c:dLbl>
            <c:dLbl>
              <c:idx val="7"/>
              <c:layout>
                <c:manualLayout>
                  <c:x val="-0.12130864601788885"/>
                  <c:y val="-0.11103992831205889"/>
                </c:manualLayout>
              </c:layout>
              <c:tx>
                <c:rich>
                  <a:bodyPr/>
                  <a:lstStyle/>
                  <a:p>
                    <a:r>
                      <a:rPr lang="ru-RU" sz="1400" b="1" dirty="0" smtClean="0">
                        <a:latin typeface="Times New Roman" pitchFamily="18" charset="0"/>
                        <a:cs typeface="Times New Roman" pitchFamily="18" charset="0"/>
                      </a:rPr>
                      <a:t>Образование </a:t>
                    </a:r>
                    <a:r>
                      <a:rPr lang="ru-RU" sz="2400" b="1" dirty="0" smtClean="0">
                        <a:latin typeface="Times New Roman" pitchFamily="18" charset="0"/>
                        <a:cs typeface="Times New Roman" pitchFamily="18" charset="0"/>
                      </a:rPr>
                      <a:t>13,2%</a:t>
                    </a:r>
                    <a:endParaRPr lang="ru-RU" sz="2400" b="1" dirty="0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</c:dLbl>
            <c:dLbl>
              <c:idx val="8"/>
              <c:layout>
                <c:manualLayout>
                  <c:x val="-4.3663421737506911E-2"/>
                  <c:y val="-8.4724845387549527E-2"/>
                </c:manualLayout>
              </c:layout>
              <c:tx>
                <c:rich>
                  <a:bodyPr/>
                  <a:lstStyle/>
                  <a:p>
                    <a:r>
                      <a:rPr lang="ru-RU" sz="1400" b="1" dirty="0">
                        <a:latin typeface="Times New Roman" pitchFamily="18" charset="0"/>
                        <a:cs typeface="Times New Roman" pitchFamily="18" charset="0"/>
                      </a:rPr>
                      <a:t>Культура и </a:t>
                    </a:r>
                    <a:r>
                      <a:rPr lang="ru-RU" sz="1400" b="1" dirty="0" smtClean="0">
                        <a:latin typeface="Times New Roman" pitchFamily="18" charset="0"/>
                        <a:cs typeface="Times New Roman" pitchFamily="18" charset="0"/>
                      </a:rPr>
                      <a:t>спорт</a:t>
                    </a:r>
                    <a:r>
                      <a:rPr lang="ru-RU" sz="1400" b="1" baseline="0" dirty="0" smtClean="0">
                        <a:latin typeface="Times New Roman" pitchFamily="18" charset="0"/>
                        <a:cs typeface="Times New Roman" pitchFamily="18" charset="0"/>
                      </a:rPr>
                      <a:t> </a:t>
                    </a:r>
                    <a:r>
                      <a:rPr lang="ru-RU" sz="2400" b="1" dirty="0" smtClean="0">
                        <a:latin typeface="Times New Roman" pitchFamily="18" charset="0"/>
                        <a:cs typeface="Times New Roman" pitchFamily="18" charset="0"/>
                      </a:rPr>
                      <a:t>1,8%</a:t>
                    </a:r>
                    <a:endParaRPr lang="ru-RU" sz="2400" dirty="0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</c:dLbl>
            <c:dLbl>
              <c:idx val="9"/>
              <c:layout>
                <c:manualLayout>
                  <c:x val="-4.7894382409240502E-2"/>
                  <c:y val="-7.6177989355824996E-2"/>
                </c:manualLayout>
              </c:layout>
              <c:tx>
                <c:rich>
                  <a:bodyPr/>
                  <a:lstStyle/>
                  <a:p>
                    <a:r>
                      <a:rPr lang="ru-RU" sz="1400" b="1" dirty="0" smtClean="0">
                        <a:latin typeface="Times New Roman" pitchFamily="18" charset="0"/>
                        <a:cs typeface="Times New Roman" pitchFamily="18" charset="0"/>
                      </a:rPr>
                      <a:t>Здравоохранение</a:t>
                    </a:r>
                    <a:r>
                      <a:rPr lang="ru-RU" b="1" dirty="0" smtClean="0">
                        <a:latin typeface="Times New Roman" pitchFamily="18" charset="0"/>
                        <a:cs typeface="Times New Roman" pitchFamily="18" charset="0"/>
                      </a:rPr>
                      <a:t> </a:t>
                    </a:r>
                    <a:r>
                      <a:rPr lang="ru-RU" sz="2400" b="1" dirty="0" smtClean="0">
                        <a:latin typeface="Times New Roman" pitchFamily="18" charset="0"/>
                        <a:cs typeface="Times New Roman" pitchFamily="18" charset="0"/>
                      </a:rPr>
                      <a:t>8,7%</a:t>
                    </a:r>
                    <a:endParaRPr lang="ru-RU" sz="2400" dirty="0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</c:dLbl>
            <c:dLbl>
              <c:idx val="10"/>
              <c:layout>
                <c:manualLayout>
                  <c:x val="-2.8278847887575332E-2"/>
                  <c:y val="-5.7574082331795708E-2"/>
                </c:manualLayout>
              </c:layout>
              <c:tx>
                <c:rich>
                  <a:bodyPr/>
                  <a:lstStyle/>
                  <a:p>
                    <a:r>
                      <a:rPr lang="ru-RU" sz="1600" b="1" dirty="0" smtClean="0">
                        <a:latin typeface="Times New Roman" pitchFamily="18" charset="0"/>
                        <a:cs typeface="Times New Roman" pitchFamily="18" charset="0"/>
                      </a:rPr>
                      <a:t>Прочие</a:t>
                    </a:r>
                    <a:r>
                      <a:rPr lang="ru-RU" sz="1600" b="1" baseline="0" dirty="0" smtClean="0">
                        <a:latin typeface="Times New Roman" pitchFamily="18" charset="0"/>
                        <a:cs typeface="Times New Roman" pitchFamily="18" charset="0"/>
                      </a:rPr>
                      <a:t> </a:t>
                    </a:r>
                    <a:r>
                      <a:rPr lang="ru-RU" sz="2400" b="1" baseline="0" dirty="0" smtClean="0">
                        <a:latin typeface="Times New Roman" pitchFamily="18" charset="0"/>
                        <a:cs typeface="Times New Roman" pitchFamily="18" charset="0"/>
                      </a:rPr>
                      <a:t>14</a:t>
                    </a:r>
                    <a:r>
                      <a:rPr lang="ru-RU" sz="2400" b="1" dirty="0" smtClean="0">
                        <a:latin typeface="Times New Roman" pitchFamily="18" charset="0"/>
                        <a:cs typeface="Times New Roman" pitchFamily="18" charset="0"/>
                      </a:rPr>
                      <a:t>,3%</a:t>
                    </a:r>
                    <a:endParaRPr lang="ru-RU" sz="2400" b="1" dirty="0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howLeaderLines val="1"/>
          </c:dLbls>
          <c:cat>
            <c:strRef>
              <c:f>Лист1!$A$2:$A$12</c:f>
              <c:strCache>
                <c:ptCount val="11"/>
                <c:pt idx="0">
                  <c:v>Сельское хозяйство</c:v>
                </c:pt>
                <c:pt idx="1">
                  <c:v>Обрабатывающее производство</c:v>
                </c:pt>
                <c:pt idx="2">
                  <c:v>Строительство</c:v>
                </c:pt>
                <c:pt idx="3">
                  <c:v>Торговля</c:v>
                </c:pt>
                <c:pt idx="4">
                  <c:v>Транспортировка и хранение</c:v>
                </c:pt>
                <c:pt idx="5">
                  <c:v>Информация и связь</c:v>
                </c:pt>
                <c:pt idx="6">
                  <c:v>Деятельность по операциям с недвижимым имуществом</c:v>
                </c:pt>
                <c:pt idx="7">
                  <c:v>Образование</c:v>
                </c:pt>
                <c:pt idx="8">
                  <c:v>Культура и спорт</c:v>
                </c:pt>
                <c:pt idx="9">
                  <c:v>Здравоохранение</c:v>
                </c:pt>
                <c:pt idx="10">
                  <c:v>Прочие</c:v>
                </c:pt>
              </c:strCache>
            </c:strRef>
          </c:cat>
          <c:val>
            <c:numRef>
              <c:f>Лист1!$B$2:$B$12</c:f>
              <c:numCache>
                <c:formatCode>General</c:formatCode>
                <c:ptCount val="11"/>
                <c:pt idx="0">
                  <c:v>4.8</c:v>
                </c:pt>
                <c:pt idx="1">
                  <c:v>31.7</c:v>
                </c:pt>
                <c:pt idx="2">
                  <c:v>0.2</c:v>
                </c:pt>
                <c:pt idx="3">
                  <c:v>3</c:v>
                </c:pt>
                <c:pt idx="4">
                  <c:v>10.7</c:v>
                </c:pt>
                <c:pt idx="5">
                  <c:v>1.3</c:v>
                </c:pt>
                <c:pt idx="6">
                  <c:v>1.7</c:v>
                </c:pt>
                <c:pt idx="7">
                  <c:v>13.2</c:v>
                </c:pt>
                <c:pt idx="8">
                  <c:v>1.8</c:v>
                </c:pt>
                <c:pt idx="9">
                  <c:v>8.8000000000000007</c:v>
                </c:pt>
                <c:pt idx="10">
                  <c:v>22.8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invertIfNegative val="0"/>
          <c:cat>
            <c:strRef>
              <c:f>Лист1!$A$2:$A$9</c:f>
              <c:strCache>
                <c:ptCount val="4"/>
                <c:pt idx="0">
                  <c:v>Культура и спорт</c:v>
                </c:pt>
                <c:pt idx="1">
                  <c:v>Категория 2</c:v>
                </c:pt>
                <c:pt idx="2">
                  <c:v>Категория 3</c:v>
                </c:pt>
                <c:pt idx="3">
                  <c:v>Категория 4</c:v>
                </c:pt>
              </c:strCache>
            </c:strRef>
          </c:cat>
          <c:val>
            <c:numRef>
              <c:f>Лист1!$B$2:$B$9</c:f>
              <c:numCache>
                <c:formatCode>General</c:formatCode>
                <c:ptCount val="8"/>
                <c:pt idx="0">
                  <c:v>26.6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  <c:pt idx="6">
                  <c:v>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Ряд 2</c:v>
                </c:pt>
              </c:strCache>
            </c:strRef>
          </c:tx>
          <c:invertIfNegative val="0"/>
          <c:cat>
            <c:strRef>
              <c:f>Лист1!$A$2:$A$9</c:f>
              <c:strCache>
                <c:ptCount val="4"/>
                <c:pt idx="0">
                  <c:v>Культура и спорт</c:v>
                </c:pt>
                <c:pt idx="1">
                  <c:v>Категория 2</c:v>
                </c:pt>
                <c:pt idx="2">
                  <c:v>Категория 3</c:v>
                </c:pt>
                <c:pt idx="3">
                  <c:v>Категория 4</c:v>
                </c:pt>
              </c:strCache>
            </c:strRef>
          </c:cat>
          <c:val>
            <c:numRef>
              <c:f>Лист1!$C$2:$C$9</c:f>
              <c:numCache>
                <c:formatCode>General</c:formatCode>
                <c:ptCount val="8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Ряд 3</c:v>
                </c:pt>
              </c:strCache>
            </c:strRef>
          </c:tx>
          <c:invertIfNegative val="0"/>
          <c:cat>
            <c:strRef>
              <c:f>Лист1!$A$2:$A$9</c:f>
              <c:strCache>
                <c:ptCount val="4"/>
                <c:pt idx="0">
                  <c:v>Культура и спорт</c:v>
                </c:pt>
                <c:pt idx="1">
                  <c:v>Категория 2</c:v>
                </c:pt>
                <c:pt idx="2">
                  <c:v>Категория 3</c:v>
                </c:pt>
                <c:pt idx="3">
                  <c:v>Категория 4</c:v>
                </c:pt>
              </c:strCache>
            </c:strRef>
          </c:cat>
          <c:val>
            <c:numRef>
              <c:f>Лист1!$D$2:$D$9</c:f>
              <c:numCache>
                <c:formatCode>General</c:formatCode>
                <c:ptCount val="8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7076864"/>
        <c:axId val="7275264"/>
        <c:axId val="0"/>
      </c:bar3DChart>
      <c:catAx>
        <c:axId val="7076864"/>
        <c:scaling>
          <c:orientation val="minMax"/>
        </c:scaling>
        <c:delete val="0"/>
        <c:axPos val="b"/>
        <c:majorTickMark val="out"/>
        <c:minorTickMark val="none"/>
        <c:tickLblPos val="nextTo"/>
        <c:crossAx val="7275264"/>
        <c:crosses val="autoZero"/>
        <c:auto val="1"/>
        <c:lblAlgn val="ctr"/>
        <c:lblOffset val="100"/>
        <c:noMultiLvlLbl val="0"/>
      </c:catAx>
      <c:valAx>
        <c:axId val="7275264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7076864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9.2583822104057398E-2"/>
          <c:y val="0"/>
          <c:w val="0.89069150362603389"/>
          <c:h val="0.55683283689199703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00B050"/>
            </a:solidFill>
          </c:spPr>
          <c:invertIfNegative val="0"/>
          <c:dLbls>
            <c:dLbl>
              <c:idx val="0"/>
              <c:layout>
                <c:manualLayout>
                  <c:x val="6.2500000000000003E-3"/>
                  <c:y val="-0.13750000000000001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2</a:t>
                    </a:r>
                    <a:r>
                      <a:rPr lang="ru-RU" dirty="0" smtClean="0"/>
                      <a:t>7</a:t>
                    </a:r>
                    <a:r>
                      <a:rPr lang="en-US" dirty="0" smtClean="0"/>
                      <a:t>,</a:t>
                    </a:r>
                    <a:r>
                      <a:rPr lang="ru-RU" dirty="0" smtClean="0"/>
                      <a:t>0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1.4583333333333295E-2"/>
                  <c:y val="-0.125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24,</a:t>
                    </a:r>
                    <a:r>
                      <a:rPr lang="ru-RU" dirty="0" smtClean="0"/>
                      <a:t>8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1.5183373018613548E-2"/>
                  <c:y val="-0.15073029165783286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29,5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2.044455020513242E-2"/>
                  <c:y val="-0.21279242518693378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46</a:t>
                    </a:r>
                    <a:r>
                      <a:rPr lang="en-US" dirty="0" smtClean="0"/>
                      <a:t>,</a:t>
                    </a:r>
                    <a:r>
                      <a:rPr lang="ru-RU" dirty="0" smtClean="0"/>
                      <a:t>3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1.4583339588894528E-2"/>
                  <c:y val="-0.1819803905436664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1.4088900032128562E-2"/>
                  <c:y val="-0.27590630844152764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48</a:t>
                    </a:r>
                    <a:r>
                      <a:rPr lang="en-US" dirty="0" smtClean="0"/>
                      <a:t>,</a:t>
                    </a:r>
                    <a:r>
                      <a:rPr lang="ru-RU" dirty="0" smtClean="0"/>
                      <a:t>8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"/>
              <c:layout>
                <c:manualLayout>
                  <c:x val="1.3100020918596633E-2"/>
                  <c:y val="-0.23081219286060103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36</a:t>
                    </a:r>
                    <a:r>
                      <a:rPr lang="en-US" dirty="0" smtClean="0"/>
                      <a:t>,</a:t>
                    </a:r>
                    <a:r>
                      <a:rPr lang="ru-RU" dirty="0" smtClean="0"/>
                      <a:t>3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7"/>
              <c:layout>
                <c:manualLayout>
                  <c:x val="1.5077654034436731E-2"/>
                  <c:y val="-0.18510538065508306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4</a:t>
                    </a:r>
                    <a:r>
                      <a:rPr lang="en-US" dirty="0" smtClean="0"/>
                      <a:t>6,</a:t>
                    </a:r>
                    <a:r>
                      <a:rPr lang="ru-RU" dirty="0" smtClean="0"/>
                      <a:t>6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Лист1!$A$2:$A$9</c:f>
              <c:strCache>
                <c:ptCount val="8"/>
                <c:pt idx="0">
                  <c:v>Культура и спорт</c:v>
                </c:pt>
                <c:pt idx="1">
                  <c:v>Образование</c:v>
                </c:pt>
                <c:pt idx="2">
                  <c:v>Здравоохранение</c:v>
                </c:pt>
                <c:pt idx="3">
                  <c:v>Промышленность</c:v>
                </c:pt>
                <c:pt idx="4">
                  <c:v>Сельское хозяйство</c:v>
                </c:pt>
                <c:pt idx="5">
                  <c:v>Строительство</c:v>
                </c:pt>
                <c:pt idx="6">
                  <c:v>Торговля</c:v>
                </c:pt>
                <c:pt idx="7">
                  <c:v>Транспортировка и хранение</c:v>
                </c:pt>
              </c:strCache>
            </c:strRef>
          </c:cat>
          <c:val>
            <c:numRef>
              <c:f>Лист1!$B$2:$B$9</c:f>
              <c:numCache>
                <c:formatCode>General</c:formatCode>
                <c:ptCount val="8"/>
                <c:pt idx="0">
                  <c:v>26.6</c:v>
                </c:pt>
                <c:pt idx="1">
                  <c:v>24.6</c:v>
                </c:pt>
                <c:pt idx="2">
                  <c:v>30.2</c:v>
                </c:pt>
                <c:pt idx="3">
                  <c:v>42.1</c:v>
                </c:pt>
                <c:pt idx="4">
                  <c:v>38.799999999999997</c:v>
                </c:pt>
                <c:pt idx="5">
                  <c:v>65.2</c:v>
                </c:pt>
                <c:pt idx="6">
                  <c:v>53.7</c:v>
                </c:pt>
                <c:pt idx="7">
                  <c:v>36.9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7308416"/>
        <c:axId val="7309952"/>
        <c:axId val="0"/>
      </c:bar3DChart>
      <c:catAx>
        <c:axId val="7308416"/>
        <c:scaling>
          <c:orientation val="minMax"/>
        </c:scaling>
        <c:delete val="0"/>
        <c:axPos val="b"/>
        <c:majorTickMark val="out"/>
        <c:minorTickMark val="none"/>
        <c:tickLblPos val="nextTo"/>
        <c:crossAx val="7309952"/>
        <c:crosses val="autoZero"/>
        <c:auto val="1"/>
        <c:lblAlgn val="ctr"/>
        <c:lblOffset val="100"/>
        <c:noMultiLvlLbl val="0"/>
      </c:catAx>
      <c:valAx>
        <c:axId val="7309952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7308416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0.12543</cdr:x>
      <cdr:y>0.10051</cdr:y>
    </cdr:from>
    <cdr:to>
      <cdr:x>0.4124</cdr:x>
      <cdr:y>0.24547</cdr:y>
    </cdr:to>
    <cdr:cxnSp macro="">
      <cdr:nvCxnSpPr>
        <cdr:cNvPr id="13" name="Прямая соединительная линия 12"/>
        <cdr:cNvCxnSpPr/>
      </cdr:nvCxnSpPr>
      <cdr:spPr>
        <a:xfrm xmlns:a="http://schemas.openxmlformats.org/drawingml/2006/main" flipH="1">
          <a:off x="1133078" y="649113"/>
          <a:ext cx="2592288" cy="936104"/>
        </a:xfrm>
        <a:prstGeom xmlns:a="http://schemas.openxmlformats.org/drawingml/2006/main" prst="line">
          <a:avLst/>
        </a:prstGeom>
        <a:ln xmlns:a="http://schemas.openxmlformats.org/drawingml/2006/main">
          <a:solidFill>
            <a:schemeClr val="tx1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0.1387</cdr:x>
      <cdr:y>0.09091</cdr:y>
    </cdr:from>
    <cdr:to>
      <cdr:x>0.43364</cdr:x>
      <cdr:y>0.36967</cdr:y>
    </cdr:to>
    <cdr:cxnSp macro="">
      <cdr:nvCxnSpPr>
        <cdr:cNvPr id="18" name="Прямая соединительная линия 17"/>
        <cdr:cNvCxnSpPr/>
      </cdr:nvCxnSpPr>
      <cdr:spPr>
        <a:xfrm xmlns:a="http://schemas.openxmlformats.org/drawingml/2006/main" flipH="1">
          <a:off x="1252940" y="504056"/>
          <a:ext cx="2664296" cy="1545616"/>
        </a:xfrm>
        <a:prstGeom xmlns:a="http://schemas.openxmlformats.org/drawingml/2006/main" prst="line">
          <a:avLst/>
        </a:prstGeom>
        <a:ln xmlns:a="http://schemas.openxmlformats.org/drawingml/2006/main">
          <a:solidFill>
            <a:schemeClr val="tx1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0.7525</cdr:x>
      <cdr:y>0.79221</cdr:y>
    </cdr:from>
    <cdr:to>
      <cdr:x>0.80033</cdr:x>
      <cdr:y>0.81818</cdr:y>
    </cdr:to>
    <cdr:cxnSp macro="">
      <cdr:nvCxnSpPr>
        <cdr:cNvPr id="20" name="Прямая соединительная линия 19"/>
        <cdr:cNvCxnSpPr/>
      </cdr:nvCxnSpPr>
      <cdr:spPr>
        <a:xfrm xmlns:a="http://schemas.openxmlformats.org/drawingml/2006/main">
          <a:off x="6797556" y="4392488"/>
          <a:ext cx="432048" cy="144016"/>
        </a:xfrm>
        <a:prstGeom xmlns:a="http://schemas.openxmlformats.org/drawingml/2006/main" prst="line">
          <a:avLst/>
        </a:prstGeom>
        <a:ln xmlns:a="http://schemas.openxmlformats.org/drawingml/2006/main">
          <a:solidFill>
            <a:schemeClr val="tx1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0.43364</cdr:x>
      <cdr:y>0.04</cdr:y>
    </cdr:from>
    <cdr:to>
      <cdr:x>0.75433</cdr:x>
      <cdr:y>0.05591</cdr:y>
    </cdr:to>
    <cdr:cxnSp macro="">
      <cdr:nvCxnSpPr>
        <cdr:cNvPr id="29" name="Прямая соединительная линия 28"/>
        <cdr:cNvCxnSpPr/>
      </cdr:nvCxnSpPr>
      <cdr:spPr>
        <a:xfrm xmlns:a="http://schemas.openxmlformats.org/drawingml/2006/main" flipV="1">
          <a:off x="3684640" y="216024"/>
          <a:ext cx="2724866" cy="85942"/>
        </a:xfrm>
        <a:prstGeom xmlns:a="http://schemas.openxmlformats.org/drawingml/2006/main" prst="line">
          <a:avLst/>
        </a:prstGeom>
        <a:ln xmlns:a="http://schemas.openxmlformats.org/drawingml/2006/main">
          <a:solidFill>
            <a:schemeClr val="tx1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0.4735</cdr:x>
      <cdr:y>0.05591</cdr:y>
    </cdr:from>
    <cdr:to>
      <cdr:x>0.87207</cdr:x>
      <cdr:y>0.30122</cdr:y>
    </cdr:to>
    <cdr:cxnSp macro="">
      <cdr:nvCxnSpPr>
        <cdr:cNvPr id="31" name="Прямая соединительная линия 30"/>
        <cdr:cNvCxnSpPr/>
      </cdr:nvCxnSpPr>
      <cdr:spPr>
        <a:xfrm xmlns:a="http://schemas.openxmlformats.org/drawingml/2006/main">
          <a:off x="4277276" y="361081"/>
          <a:ext cx="3600400" cy="1584176"/>
        </a:xfrm>
        <a:prstGeom xmlns:a="http://schemas.openxmlformats.org/drawingml/2006/main" prst="line">
          <a:avLst/>
        </a:prstGeom>
        <a:ln xmlns:a="http://schemas.openxmlformats.org/drawingml/2006/main">
          <a:solidFill>
            <a:schemeClr val="tx1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0.49733</cdr:x>
      <cdr:y>0.26777</cdr:y>
    </cdr:from>
    <cdr:to>
      <cdr:x>0.87207</cdr:x>
      <cdr:y>0.51308</cdr:y>
    </cdr:to>
    <cdr:cxnSp macro="">
      <cdr:nvCxnSpPr>
        <cdr:cNvPr id="33" name="Прямая соединительная линия 32"/>
        <cdr:cNvCxnSpPr/>
      </cdr:nvCxnSpPr>
      <cdr:spPr>
        <a:xfrm xmlns:a="http://schemas.openxmlformats.org/drawingml/2006/main">
          <a:off x="4492506" y="1729233"/>
          <a:ext cx="3385170" cy="1584176"/>
        </a:xfrm>
        <a:prstGeom xmlns:a="http://schemas.openxmlformats.org/drawingml/2006/main" prst="line">
          <a:avLst/>
        </a:prstGeom>
        <a:ln xmlns:a="http://schemas.openxmlformats.org/drawingml/2006/main">
          <a:solidFill>
            <a:schemeClr val="tx1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0.15464</cdr:x>
      <cdr:y>0.24547</cdr:y>
    </cdr:from>
    <cdr:to>
      <cdr:x>0.48147</cdr:x>
      <cdr:y>0.49078</cdr:y>
    </cdr:to>
    <cdr:cxnSp macro="">
      <cdr:nvCxnSpPr>
        <cdr:cNvPr id="35" name="Прямая соединительная линия 34"/>
        <cdr:cNvCxnSpPr/>
      </cdr:nvCxnSpPr>
      <cdr:spPr>
        <a:xfrm xmlns:a="http://schemas.openxmlformats.org/drawingml/2006/main" flipH="1">
          <a:off x="1396956" y="1585217"/>
          <a:ext cx="2952328" cy="1584176"/>
        </a:xfrm>
        <a:prstGeom xmlns:a="http://schemas.openxmlformats.org/drawingml/2006/main" prst="line">
          <a:avLst/>
        </a:prstGeom>
        <a:ln xmlns:a="http://schemas.openxmlformats.org/drawingml/2006/main">
          <a:solidFill>
            <a:schemeClr val="tx1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0.15293</cdr:x>
      <cdr:y>0.35457</cdr:y>
    </cdr:from>
    <cdr:to>
      <cdr:x>0.50367</cdr:x>
      <cdr:y>0.61103</cdr:y>
    </cdr:to>
    <cdr:cxnSp macro="">
      <cdr:nvCxnSpPr>
        <cdr:cNvPr id="37" name="Прямая соединительная линия 36"/>
        <cdr:cNvCxnSpPr/>
      </cdr:nvCxnSpPr>
      <cdr:spPr>
        <a:xfrm xmlns:a="http://schemas.openxmlformats.org/drawingml/2006/main" flipH="1">
          <a:off x="1381439" y="1965952"/>
          <a:ext cx="3168352" cy="1421966"/>
        </a:xfrm>
        <a:prstGeom xmlns:a="http://schemas.openxmlformats.org/drawingml/2006/main" prst="line">
          <a:avLst/>
        </a:prstGeom>
        <a:ln xmlns:a="http://schemas.openxmlformats.org/drawingml/2006/main">
          <a:solidFill>
            <a:schemeClr val="tx1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0.16262</cdr:x>
      <cdr:y>0.40158</cdr:y>
    </cdr:from>
    <cdr:to>
      <cdr:x>0.49733</cdr:x>
      <cdr:y>0.83644</cdr:y>
    </cdr:to>
    <cdr:cxnSp macro="">
      <cdr:nvCxnSpPr>
        <cdr:cNvPr id="42" name="Прямая соединительная линия 41"/>
        <cdr:cNvCxnSpPr/>
      </cdr:nvCxnSpPr>
      <cdr:spPr>
        <a:xfrm xmlns:a="http://schemas.openxmlformats.org/drawingml/2006/main" flipH="1">
          <a:off x="1468964" y="2593329"/>
          <a:ext cx="3023542" cy="2808312"/>
        </a:xfrm>
        <a:prstGeom xmlns:a="http://schemas.openxmlformats.org/drawingml/2006/main" prst="line">
          <a:avLst/>
        </a:prstGeom>
        <a:ln xmlns:a="http://schemas.openxmlformats.org/drawingml/2006/main">
          <a:solidFill>
            <a:schemeClr val="tx1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15373" y="0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D0064393-DAB7-417C-96B2-50F002A57546}" type="datetimeFigureOut">
              <a:rPr lang="ru-RU"/>
              <a:pPr>
                <a:defRPr/>
              </a:pPr>
              <a:t>24.08.2022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371285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15373" y="9371285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7C8F685B-A564-4811-BBAB-CD8659677B6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183443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889A0F40-78AF-4538-ABEE-817A11023BC1}" type="datetimeFigureOut">
              <a:rPr lang="ru-RU"/>
              <a:pPr>
                <a:defRPr/>
              </a:pPr>
              <a:t>24.08.2022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01700" y="739775"/>
            <a:ext cx="4932363" cy="37004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371285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15373" y="9371285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A77AE1A6-26B9-47E2-8C59-7053238A5C4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298013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77AE1A6-26B9-47E2-8C59-7053238A5C46}" type="slidenum">
              <a:rPr lang="ru-RU" smtClean="0"/>
              <a:pPr>
                <a:defRPr/>
              </a:pPr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02213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77AE1A6-26B9-47E2-8C59-7053238A5C46}" type="slidenum">
              <a:rPr lang="ru-RU" smtClean="0"/>
              <a:pPr>
                <a:defRPr/>
              </a:pPr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12661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3" name="Скругленный прямоугольник 12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295400" y="3200400"/>
            <a:ext cx="6400800" cy="1600200"/>
          </a:xfrm>
        </p:spPr>
        <p:txBody>
          <a:bodyPr/>
          <a:lstStyle>
            <a:lvl1pPr marL="0" indent="0" algn="ctr">
              <a:buNone/>
              <a:defRPr sz="26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A99DBE5-EDE1-4CF8-A06C-6F034BFE271F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24.08.2022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>
            <a:noAutofit/>
          </a:bodyPr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FF2B7573-F004-42FD-BB77-ACF12DA4833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2931" y="1449303"/>
            <a:ext cx="9021537" cy="1527349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>
          <a:xfrm>
            <a:off x="62931" y="1396720"/>
            <a:ext cx="9021537" cy="120580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>
            <a:off x="62931" y="2976649"/>
            <a:ext cx="9021537" cy="110532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57200" y="1505930"/>
            <a:ext cx="8229600" cy="1470025"/>
          </a:xfrm>
        </p:spPr>
        <p:txBody>
          <a:bodyPr anchor="ctr"/>
          <a:lstStyle>
            <a:lvl1pPr algn="ctr">
              <a:defRPr lang="en-US" dirty="0">
                <a:solidFill>
                  <a:srgbClr val="FFFFFF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63E77DB-13E2-46DD-9A5E-5000FE7D054C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24.08.2022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5989DCB-2666-45CC-8BB3-0E0BA1BE7FD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41"/>
            <a:ext cx="201168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914400" y="274640"/>
            <a:ext cx="55626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060E18D-292E-4952-A78F-467E66729B50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24.08.2022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0D1CF9-894E-4AD2-AF49-7FBAA761C27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3D67EF4-2790-4BDC-BD11-AB6616FF6220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24.08.2022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2B7573-F004-42FD-BB77-ACF12DA4833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12403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C23D865-0DC7-41B8-BD6A-42FB522D30E6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24.08.2022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A7D78EB-161A-43AC-BA07-4686AEE0E4F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418816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BE8CC9D-1049-42D3-8B1C-04F43A8C86D3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24.08.2022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E0A5135-994B-4657-842B-A0B2DB1CAF5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382624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4C820AF-64DF-4C86-B02B-24D60A4F4E66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24.08.2022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D6B72E-EF07-4D94-B3D8-725407BCF58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82304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7F8B363-5847-40DB-B79B-E44321E1A80C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24.08.2022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EC017A3-D568-4E58-A077-88A6E287DC0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964523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BFB1CF-2F37-43C8-96D0-DF403B6FE475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24.08.2022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28B7E95-17EF-4742-85A3-96C6DC8FBD9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201892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63DB19-FBD3-499B-AC49-2F2DA101252C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24.08.2022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6C05E3B-B4DE-4FD2-BFC8-D3059339A6F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493684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2523B2A-B935-4EB2-9AF9-A1012D7FC5B4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24.08.2022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29A64A3-5FD7-45CE-887C-1A1C9C6A9FC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71456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F20F6B3-9A25-48DD-9F4B-E350A6224574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24.08.2022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A7D78EB-161A-43AC-BA07-4686AEE0E4F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Объект 7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7772400" cy="45720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56A9A2-ECE7-47C9-BB4D-64370DE568B9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24.08.2022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A590DDF-38A3-48F7-A93B-780425529DC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978829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69E2BD2-7ED0-4575-A600-DD9CD8DB27CC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24.08.2022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5989DCB-2666-45CC-8BB3-0E0BA1BE7FD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707313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4AF138C-401F-4723-98A9-793D8ED8036B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24.08.2022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0D1CF9-894E-4AD2-AF49-7FBAA761C27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18136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0" name="Скругленный прямоугольник 9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952500"/>
            <a:ext cx="7772400" cy="1362075"/>
          </a:xfrm>
        </p:spPr>
        <p:txBody>
          <a:bodyPr anchor="b" anchorCtr="0"/>
          <a:lstStyle>
            <a:lvl1pPr algn="l">
              <a:buNone/>
              <a:defRPr sz="4000" b="0" cap="none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547938"/>
            <a:ext cx="7772400" cy="1338262"/>
          </a:xfrm>
        </p:spPr>
        <p:txBody>
          <a:bodyPr anchor="t" anchorCtr="0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61C22AA-4475-4556-A62D-4B59DBA226F2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24.08.2022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800100" y="6172200"/>
            <a:ext cx="4000500" cy="457200"/>
          </a:xfrm>
        </p:spPr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 flipV="1">
            <a:off x="69412" y="2376830"/>
            <a:ext cx="9013515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>
          <a:xfrm>
            <a:off x="69146" y="2341475"/>
            <a:ext cx="9013781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>
            <a:off x="68306" y="2468880"/>
            <a:ext cx="9014621" cy="45720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pPr>
              <a:defRPr/>
            </a:pPr>
            <a:fld id="{1E0A5135-994B-4657-842B-A0B2DB1CAF5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EFD1CF8-F450-4EAA-B622-FC19B45F160D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24.08.2022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D6B72E-EF07-4D94-B3D8-725407BCF58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Объект 8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Объект 10"/>
          <p:cNvSpPr>
            <a:spLocks noGrp="1"/>
          </p:cNvSpPr>
          <p:nvPr>
            <p:ph sz="quarter" idx="2"/>
          </p:nvPr>
        </p:nvSpPr>
        <p:spPr>
          <a:xfrm>
            <a:off x="493395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9530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756974D-AE3B-4CFA-90EF-37FCEA8FAAAB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24.08.2022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EC017A3-D568-4E58-A077-88A6E287DC0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Объект 10"/>
          <p:cNvSpPr>
            <a:spLocks noGrp="1"/>
          </p:cNvSpPr>
          <p:nvPr>
            <p:ph sz="half" idx="2"/>
          </p:nvPr>
        </p:nvSpPr>
        <p:spPr>
          <a:xfrm>
            <a:off x="9144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half" idx="4"/>
          </p:nvPr>
        </p:nvSpPr>
        <p:spPr>
          <a:xfrm>
            <a:off x="49530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71FCB9-49DF-4F9A-9067-02D6837469E8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24.08.2022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28B7E95-17EF-4742-85A3-96C6DC8FBD9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330D673-5E2F-4792-A5D7-88989BF640A2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24.08.2022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6C05E3B-B4DE-4FD2-BFC8-D3059339A6F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9" name="Скругленный прямоугольник 8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 algn="l">
              <a:buNone/>
              <a:defRPr sz="4000" b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914400" y="1600200"/>
            <a:ext cx="1905000" cy="4495800"/>
          </a:xfrm>
        </p:spPr>
        <p:txBody>
          <a:bodyPr/>
          <a:lstStyle>
            <a:lvl1pPr marL="0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F9D951C-219E-4089-BB13-50EEA87EC983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24.08.2022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29A64A3-5FD7-45CE-887C-1A1C9C6A9FC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Объект 10"/>
          <p:cNvSpPr>
            <a:spLocks noGrp="1"/>
          </p:cNvSpPr>
          <p:nvPr>
            <p:ph sz="quarter" idx="1"/>
          </p:nvPr>
        </p:nvSpPr>
        <p:spPr>
          <a:xfrm>
            <a:off x="2971800" y="1600200"/>
            <a:ext cx="5715000" cy="44958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4900550"/>
            <a:ext cx="7315200" cy="522288"/>
          </a:xfrm>
        </p:spPr>
        <p:txBody>
          <a:bodyPr anchor="ctr">
            <a:noAutofit/>
          </a:bodyPr>
          <a:lstStyle>
            <a:lvl1pPr algn="l">
              <a:buNone/>
              <a:defRPr sz="2800" b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914400" y="5445825"/>
            <a:ext cx="7315200" cy="685800"/>
          </a:xfrm>
        </p:spPr>
        <p:txBody>
          <a:bodyPr/>
          <a:lstStyle>
            <a:lvl1pPr marL="0" indent="0">
              <a:buFontTx/>
              <a:buNone/>
              <a:defRPr sz="16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30FD06E-047D-49EC-9631-6C9D6FB885AC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24.08.2022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914400" y="6172200"/>
            <a:ext cx="3886200" cy="457200"/>
          </a:xfrm>
        </p:spPr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pPr>
              <a:defRPr/>
            </a:pPr>
            <a:fld id="{3A590DDF-38A3-48F7-A93B-780425529DC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 flipV="1">
            <a:off x="68307" y="4683555"/>
            <a:ext cx="9006840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>
          <a:xfrm>
            <a:off x="68508" y="4650474"/>
            <a:ext cx="9006639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оугольник 12"/>
          <p:cNvSpPr/>
          <p:nvPr/>
        </p:nvSpPr>
        <p:spPr>
          <a:xfrm>
            <a:off x="68510" y="4773224"/>
            <a:ext cx="9006637" cy="48807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68308" y="66675"/>
            <a:ext cx="9001873" cy="4581525"/>
          </a:xfrm>
          <a:prstGeom prst="round2SameRect">
            <a:avLst>
              <a:gd name="adj1" fmla="val 7101"/>
              <a:gd name="adj2" fmla="val 0"/>
            </a:avLst>
          </a:prstGeom>
          <a:solidFill>
            <a:schemeClr val="bg2"/>
          </a:solidFill>
          <a:ln w="6350"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8" name="Скругленный прямоугольник 7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1143000"/>
          </a:xfrm>
          <a:prstGeom prst="rect">
            <a:avLst/>
          </a:prstGeom>
        </p:spPr>
        <p:txBody>
          <a:bodyPr bIns="91440" anchor="b" anchorCtr="0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7772400" cy="45720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172200" y="6191250"/>
            <a:ext cx="2476500" cy="476250"/>
          </a:xfrm>
          <a:prstGeom prst="rect">
            <a:avLst/>
          </a:prstGeom>
        </p:spPr>
        <p:txBody>
          <a:bodyPr anchor="ctr" anchorCtr="0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9F52C378-B297-4657-AC99-A95286B12367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24.08.2022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914400" y="6172200"/>
            <a:ext cx="3962400" cy="457200"/>
          </a:xfrm>
          <a:prstGeom prst="rect">
            <a:avLst/>
          </a:prstGeom>
        </p:spPr>
        <p:txBody>
          <a:bodyPr anchor="ctr" anchorCtr="0"/>
          <a:lstStyle>
            <a:lvl1pPr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146304" y="6210300"/>
            <a:ext cx="4572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lvl1pPr algn="ctr" eaLnBrk="1" latinLnBrk="0" hangingPunct="1">
              <a:defRPr kumimoji="0" sz="14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fld id="{868BE53A-DB43-43C0-A8CF-FFF3FAD9F27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84" r:id="rId1"/>
    <p:sldLayoutId id="2147484085" r:id="rId2"/>
    <p:sldLayoutId id="2147484086" r:id="rId3"/>
    <p:sldLayoutId id="2147484087" r:id="rId4"/>
    <p:sldLayoutId id="2147484088" r:id="rId5"/>
    <p:sldLayoutId id="2147484089" r:id="rId6"/>
    <p:sldLayoutId id="2147484090" r:id="rId7"/>
    <p:sldLayoutId id="2147484091" r:id="rId8"/>
    <p:sldLayoutId id="2147484092" r:id="rId9"/>
    <p:sldLayoutId id="2147484093" r:id="rId10"/>
    <p:sldLayoutId id="2147484094" r:id="rId11"/>
  </p:sldLayoutIdLst>
  <p:hf hdr="0" dt="0"/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580"/>
        </a:spcBef>
        <a:buClr>
          <a:schemeClr val="accent1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28600" algn="l" rtl="0" eaLnBrk="1" latinLnBrk="0" hangingPunct="1">
        <a:spcBef>
          <a:spcPts val="370"/>
        </a:spcBef>
        <a:buClr>
          <a:schemeClr val="accent2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SzPct val="8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370"/>
        </a:spcBef>
        <a:buClr>
          <a:schemeClr val="accent3"/>
        </a:buClr>
        <a:buSzPct val="8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70"/>
        </a:spcBef>
        <a:buClr>
          <a:schemeClr val="accent3"/>
        </a:buClr>
        <a:buFontTx/>
        <a:buChar char="o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228600" algn="l" rtl="0" eaLnBrk="1" latinLnBrk="0" hangingPunct="1">
        <a:spcBef>
          <a:spcPts val="370"/>
        </a:spcBef>
        <a:buClr>
          <a:schemeClr val="accent3"/>
        </a:buClr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228600" algn="l" rtl="0" eaLnBrk="1" latinLnBrk="0" hangingPunct="1">
        <a:spcBef>
          <a:spcPts val="370"/>
        </a:spcBef>
        <a:buClr>
          <a:schemeClr val="accent2"/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228600" algn="l" rtl="0" eaLnBrk="1" latinLnBrk="0" hangingPunct="1">
        <a:spcBef>
          <a:spcPts val="370"/>
        </a:spcBef>
        <a:buClr>
          <a:schemeClr val="accent2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86ABAA7F-8C0F-44AC-BD27-AF81DB4DA1EA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24.08.2022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868BE53A-DB43-43C0-A8CF-FFF3FAD9F27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59643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01" r:id="rId1"/>
    <p:sldLayoutId id="2147484202" r:id="rId2"/>
    <p:sldLayoutId id="2147484203" r:id="rId3"/>
    <p:sldLayoutId id="2147484204" r:id="rId4"/>
    <p:sldLayoutId id="2147484205" r:id="rId5"/>
    <p:sldLayoutId id="2147484206" r:id="rId6"/>
    <p:sldLayoutId id="2147484207" r:id="rId7"/>
    <p:sldLayoutId id="2147484208" r:id="rId8"/>
    <p:sldLayoutId id="2147484209" r:id="rId9"/>
    <p:sldLayoutId id="2147484210" r:id="rId10"/>
    <p:sldLayoutId id="2147484211" r:id="rId11"/>
  </p:sldLayoutIdLst>
  <p:hf hd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19.jpeg"/><Relationship Id="rId7" Type="http://schemas.openxmlformats.org/officeDocument/2006/relationships/image" Target="../media/image23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png"/><Relationship Id="rId10" Type="http://schemas.openxmlformats.org/officeDocument/2006/relationships/image" Target="../media/image26.jpeg"/><Relationship Id="rId4" Type="http://schemas.openxmlformats.org/officeDocument/2006/relationships/image" Target="../media/image20.jpeg"/><Relationship Id="rId9" Type="http://schemas.openxmlformats.org/officeDocument/2006/relationships/image" Target="../media/image25.tif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eg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4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12" Type="http://schemas.openxmlformats.org/officeDocument/2006/relationships/image" Target="../media/image43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11" Type="http://schemas.openxmlformats.org/officeDocument/2006/relationships/image" Target="../media/image42.png"/><Relationship Id="rId5" Type="http://schemas.openxmlformats.org/officeDocument/2006/relationships/image" Target="../media/image36.png"/><Relationship Id="rId15" Type="http://schemas.openxmlformats.org/officeDocument/2006/relationships/image" Target="../media/image46.png"/><Relationship Id="rId10" Type="http://schemas.openxmlformats.org/officeDocument/2006/relationships/image" Target="../media/image41.png"/><Relationship Id="rId4" Type="http://schemas.openxmlformats.org/officeDocument/2006/relationships/image" Target="../media/image35.png"/><Relationship Id="rId9" Type="http://schemas.openxmlformats.org/officeDocument/2006/relationships/image" Target="../media/image40.png"/><Relationship Id="rId14" Type="http://schemas.openxmlformats.org/officeDocument/2006/relationships/image" Target="../media/image4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57.pn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12" Type="http://schemas.openxmlformats.org/officeDocument/2006/relationships/image" Target="../media/image5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11" Type="http://schemas.openxmlformats.org/officeDocument/2006/relationships/image" Target="../media/image55.png"/><Relationship Id="rId5" Type="http://schemas.openxmlformats.org/officeDocument/2006/relationships/image" Target="../media/image49.png"/><Relationship Id="rId10" Type="http://schemas.openxmlformats.org/officeDocument/2006/relationships/image" Target="../media/image54.png"/><Relationship Id="rId4" Type="http://schemas.openxmlformats.org/officeDocument/2006/relationships/image" Target="../media/image48.png"/><Relationship Id="rId9" Type="http://schemas.openxmlformats.org/officeDocument/2006/relationships/image" Target="../media/image53.png"/><Relationship Id="rId14" Type="http://schemas.openxmlformats.org/officeDocument/2006/relationships/image" Target="../media/image5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0.png"/><Relationship Id="rId4" Type="http://schemas.openxmlformats.org/officeDocument/2006/relationships/image" Target="../media/image7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0.png"/><Relationship Id="rId4" Type="http://schemas.openxmlformats.org/officeDocument/2006/relationships/image" Target="../media/image7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0.png"/><Relationship Id="rId4" Type="http://schemas.openxmlformats.org/officeDocument/2006/relationships/image" Target="../media/image7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0.png"/><Relationship Id="rId4" Type="http://schemas.openxmlformats.org/officeDocument/2006/relationships/image" Target="../media/image7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0.png"/><Relationship Id="rId4" Type="http://schemas.openxmlformats.org/officeDocument/2006/relationships/image" Target="../media/image8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0.png"/><Relationship Id="rId4" Type="http://schemas.openxmlformats.org/officeDocument/2006/relationships/image" Target="../media/image8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0.png"/><Relationship Id="rId4" Type="http://schemas.openxmlformats.org/officeDocument/2006/relationships/image" Target="../media/image8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0.png"/><Relationship Id="rId4" Type="http://schemas.openxmlformats.org/officeDocument/2006/relationships/image" Target="../media/image8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0.png"/><Relationship Id="rId4" Type="http://schemas.openxmlformats.org/officeDocument/2006/relationships/image" Target="../media/image8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0.png"/><Relationship Id="rId4" Type="http://schemas.openxmlformats.org/officeDocument/2006/relationships/image" Target="../media/image9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0.png"/><Relationship Id="rId4" Type="http://schemas.openxmlformats.org/officeDocument/2006/relationships/image" Target="../media/image9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6.png"/><Relationship Id="rId4" Type="http://schemas.openxmlformats.org/officeDocument/2006/relationships/image" Target="../media/image9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0.png"/><Relationship Id="rId4" Type="http://schemas.openxmlformats.org/officeDocument/2006/relationships/image" Target="../media/image99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5.png"/><Relationship Id="rId4" Type="http://schemas.openxmlformats.org/officeDocument/2006/relationships/image" Target="../media/image10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0.png"/><Relationship Id="rId5" Type="http://schemas.openxmlformats.org/officeDocument/2006/relationships/image" Target="../media/image109.png"/><Relationship Id="rId4" Type="http://schemas.openxmlformats.org/officeDocument/2006/relationships/image" Target="../media/image108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4.png"/><Relationship Id="rId5" Type="http://schemas.openxmlformats.org/officeDocument/2006/relationships/image" Target="../media/image113.png"/><Relationship Id="rId4" Type="http://schemas.openxmlformats.org/officeDocument/2006/relationships/image" Target="../media/image112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3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2.xml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A7D78EB-161A-43AC-BA07-4686AEE0E4F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188640"/>
            <a:ext cx="1828952" cy="2160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23528" y="620688"/>
            <a:ext cx="674364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rgbClr val="C00000"/>
                </a:solidFill>
                <a:latin typeface="Arial Black" pitchFamily="34" charset="0"/>
                <a:cs typeface="Times New Roman" pitchFamily="18" charset="0"/>
              </a:rPr>
              <a:t>Рузаевский муниципальный район</a:t>
            </a:r>
          </a:p>
          <a:p>
            <a:endParaRPr lang="ru-RU" sz="2400" b="1" dirty="0" smtClean="0">
              <a:latin typeface="Arial Black" pitchFamily="34" charset="0"/>
              <a:cs typeface="Times New Roman" pitchFamily="18" charset="0"/>
            </a:endParaRPr>
          </a:p>
          <a:p>
            <a:r>
              <a:rPr lang="ru-RU" sz="2400" b="1" dirty="0" smtClean="0">
                <a:latin typeface="Arial Black" pitchFamily="34" charset="0"/>
                <a:cs typeface="Times New Roman" pitchFamily="18" charset="0"/>
              </a:rPr>
              <a:t>Инвестиционный паспорт 2022 </a:t>
            </a:r>
          </a:p>
          <a:p>
            <a:endParaRPr lang="ru-RU" sz="2400" b="1" dirty="0">
              <a:latin typeface="Arial Black" pitchFamily="34" charset="0"/>
              <a:cs typeface="Times New Roman" pitchFamily="18" charset="0"/>
            </a:endParaRPr>
          </a:p>
          <a:p>
            <a:endParaRPr lang="ru-RU" sz="2400" b="1" dirty="0">
              <a:latin typeface="Arial Black" pitchFamily="34" charset="0"/>
              <a:cs typeface="Times New Roman" pitchFamily="18" charset="0"/>
            </a:endParaRPr>
          </a:p>
        </p:txBody>
      </p:sp>
      <p:pic>
        <p:nvPicPr>
          <p:cNvPr id="1026" name="Picture 2" descr="E:\ДОСТОПРИМЕЧАТЕЛЬНОСТИ рУЗАЕВКИ\Рузаевка с высоты\1666319_original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54980"/>
            <a:ext cx="9144000" cy="4203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256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A7D78EB-161A-43AC-BA07-4686AEE0E4F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304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206" y="1124744"/>
            <a:ext cx="4254231" cy="4752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0" y="0"/>
            <a:ext cx="9144000" cy="534333"/>
          </a:xfrm>
          <a:prstGeom prst="rect">
            <a:avLst/>
          </a:prstGeom>
          <a:gradFill flip="none" rotWithShape="1">
            <a:gsLst>
              <a:gs pos="0">
                <a:srgbClr val="9FD2F1">
                  <a:shade val="30000"/>
                  <a:satMod val="115000"/>
                </a:srgbClr>
              </a:gs>
              <a:gs pos="50000">
                <a:srgbClr val="9FD2F1">
                  <a:shade val="67500"/>
                  <a:satMod val="115000"/>
                </a:srgbClr>
              </a:gs>
              <a:gs pos="100000">
                <a:srgbClr val="9FD2F1">
                  <a:shade val="100000"/>
                  <a:satMod val="115000"/>
                </a:srgbClr>
              </a:gs>
            </a:gsLst>
            <a:lin ang="10800000" scaled="1"/>
            <a:tileRect/>
          </a:gradFill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Транспортное сообщение</a:t>
            </a:r>
            <a:endParaRPr lang="ru-RU" sz="28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Двойная стрелка влево/вправо 6"/>
          <p:cNvSpPr/>
          <p:nvPr/>
        </p:nvSpPr>
        <p:spPr>
          <a:xfrm>
            <a:off x="484938" y="692696"/>
            <a:ext cx="3384376" cy="1414060"/>
          </a:xfrm>
          <a:prstGeom prst="leftRightArrow">
            <a:avLst/>
          </a:prstGeom>
          <a:solidFill>
            <a:srgbClr val="9FD2F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rgbClr val="000000"/>
                </a:solidFill>
                <a:latin typeface="Times New Roman"/>
              </a:rPr>
              <a:t>Автомобильная дорога «г. Саранск – г. Рузаевка» протяженность 11,6 км, с 0+000 по 11+600 км.</a:t>
            </a:r>
            <a:endParaRPr lang="ru-RU" sz="1200" b="1" dirty="0"/>
          </a:p>
        </p:txBody>
      </p:sp>
      <p:sp>
        <p:nvSpPr>
          <p:cNvPr id="8" name="Двойная стрелка влево/вправо 7"/>
          <p:cNvSpPr/>
          <p:nvPr/>
        </p:nvSpPr>
        <p:spPr>
          <a:xfrm>
            <a:off x="442847" y="2114126"/>
            <a:ext cx="3384376" cy="1440160"/>
          </a:xfrm>
          <a:prstGeom prst="leftRightArrow">
            <a:avLst/>
          </a:prstGeom>
          <a:solidFill>
            <a:srgbClr val="9FD2F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" b="1" dirty="0">
                <a:solidFill>
                  <a:srgbClr val="000000"/>
                </a:solidFill>
                <a:latin typeface="Times New Roman"/>
              </a:rPr>
              <a:t>Автомобильная дорога Р158 «Нижний Новгород – Арзамас – Саранск – </a:t>
            </a:r>
            <a:r>
              <a:rPr lang="ru-RU" sz="800" b="1" dirty="0" err="1">
                <a:solidFill>
                  <a:srgbClr val="000000"/>
                </a:solidFill>
                <a:latin typeface="Times New Roman"/>
              </a:rPr>
              <a:t>Исса</a:t>
            </a:r>
            <a:r>
              <a:rPr lang="ru-RU" sz="800" b="1" dirty="0">
                <a:solidFill>
                  <a:srgbClr val="000000"/>
                </a:solidFill>
                <a:latin typeface="Times New Roman"/>
              </a:rPr>
              <a:t> – Пенза – Саратов» общая протяженность 648 км. По территории Мордовии проходит 63,5 км с 249+600 по 321+300 км (от Нижегородской до Пензенской областей).</a:t>
            </a:r>
            <a:endParaRPr lang="ru-RU" sz="800" b="1" dirty="0"/>
          </a:p>
        </p:txBody>
      </p:sp>
      <p:sp>
        <p:nvSpPr>
          <p:cNvPr id="9" name="Двойная стрелка влево/вправо 8"/>
          <p:cNvSpPr/>
          <p:nvPr/>
        </p:nvSpPr>
        <p:spPr>
          <a:xfrm>
            <a:off x="262827" y="3501008"/>
            <a:ext cx="3744416" cy="1584176"/>
          </a:xfrm>
          <a:prstGeom prst="leftRightArrow">
            <a:avLst/>
          </a:prstGeom>
          <a:solidFill>
            <a:srgbClr val="9FD2F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dirty="0" smtClean="0">
                <a:solidFill>
                  <a:srgbClr val="000000"/>
                </a:solidFill>
                <a:latin typeface="Times New Roman"/>
              </a:rPr>
              <a:t>А</a:t>
            </a:r>
            <a:r>
              <a:rPr lang="ru-RU" sz="900" dirty="0" smtClean="0">
                <a:solidFill>
                  <a:srgbClr val="000000"/>
                </a:solidFill>
                <a:latin typeface="Times New Roman"/>
              </a:rPr>
              <a:t>втомобильная дорога </a:t>
            </a:r>
            <a:r>
              <a:rPr lang="ru-RU" sz="900" dirty="0">
                <a:solidFill>
                  <a:srgbClr val="000000"/>
                </a:solidFill>
                <a:latin typeface="Times New Roman"/>
              </a:rPr>
              <a:t>«Обход г. Рузаевка».</a:t>
            </a:r>
          </a:p>
          <a:p>
            <a:pPr algn="ctr"/>
            <a:r>
              <a:rPr lang="ru-RU" sz="900" dirty="0" smtClean="0">
                <a:solidFill>
                  <a:srgbClr val="000000"/>
                </a:solidFill>
                <a:latin typeface="Times New Roman"/>
              </a:rPr>
              <a:t>7,5 </a:t>
            </a:r>
            <a:r>
              <a:rPr lang="ru-RU" sz="900" dirty="0">
                <a:solidFill>
                  <a:srgbClr val="000000"/>
                </a:solidFill>
                <a:latin typeface="Times New Roman"/>
              </a:rPr>
              <a:t>км с 0+000 по 7+500 км (от автодороги «г. Саранск – г. Рузаевка» до автодороги «г. Рузаевка – с. </a:t>
            </a:r>
            <a:r>
              <a:rPr lang="ru-RU" sz="900" dirty="0" err="1">
                <a:solidFill>
                  <a:srgbClr val="000000"/>
                </a:solidFill>
                <a:latin typeface="Times New Roman"/>
              </a:rPr>
              <a:t>Сузгарье</a:t>
            </a:r>
            <a:r>
              <a:rPr lang="ru-RU" sz="900" dirty="0">
                <a:solidFill>
                  <a:srgbClr val="000000"/>
                </a:solidFill>
                <a:latin typeface="Times New Roman"/>
              </a:rPr>
              <a:t> – с. </a:t>
            </a:r>
            <a:r>
              <a:rPr lang="ru-RU" sz="900" dirty="0" err="1">
                <a:solidFill>
                  <a:srgbClr val="000000"/>
                </a:solidFill>
                <a:latin typeface="Times New Roman"/>
              </a:rPr>
              <a:t>Ключарево</a:t>
            </a:r>
            <a:r>
              <a:rPr lang="ru-RU" sz="900" dirty="0">
                <a:solidFill>
                  <a:srgbClr val="000000"/>
                </a:solidFill>
                <a:latin typeface="Times New Roman"/>
              </a:rPr>
              <a:t> – п. </a:t>
            </a:r>
            <a:r>
              <a:rPr lang="ru-RU" sz="900" dirty="0" err="1">
                <a:solidFill>
                  <a:srgbClr val="000000"/>
                </a:solidFill>
                <a:latin typeface="Times New Roman"/>
              </a:rPr>
              <a:t>Левженский</a:t>
            </a:r>
            <a:r>
              <a:rPr lang="ru-RU" sz="900" dirty="0">
                <a:solidFill>
                  <a:srgbClr val="000000"/>
                </a:solidFill>
                <a:latin typeface="Times New Roman"/>
              </a:rPr>
              <a:t> – «г. Саранск  </a:t>
            </a:r>
            <a:r>
              <a:rPr lang="ru-RU" sz="900" dirty="0" smtClean="0">
                <a:solidFill>
                  <a:srgbClr val="000000"/>
                </a:solidFill>
                <a:latin typeface="Times New Roman"/>
              </a:rPr>
              <a:t>г</a:t>
            </a:r>
            <a:r>
              <a:rPr lang="ru-RU" sz="900" dirty="0">
                <a:solidFill>
                  <a:srgbClr val="000000"/>
                </a:solidFill>
                <a:latin typeface="Times New Roman"/>
              </a:rPr>
              <a:t>. Рузаевка»».</a:t>
            </a:r>
            <a:endParaRPr lang="ru-RU" sz="900" b="0" i="0" dirty="0">
              <a:solidFill>
                <a:srgbClr val="000000"/>
              </a:solidFill>
              <a:effectLst/>
              <a:latin typeface="Times New Roman"/>
            </a:endParaRPr>
          </a:p>
        </p:txBody>
      </p:sp>
      <p:sp>
        <p:nvSpPr>
          <p:cNvPr id="10" name="Двойная стрелка влево/вправо 9"/>
          <p:cNvSpPr/>
          <p:nvPr/>
        </p:nvSpPr>
        <p:spPr>
          <a:xfrm>
            <a:off x="484938" y="4797152"/>
            <a:ext cx="3363330" cy="2060848"/>
          </a:xfrm>
          <a:prstGeom prst="leftRightArrow">
            <a:avLst/>
          </a:prstGeom>
          <a:solidFill>
            <a:srgbClr val="9FD2F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dirty="0" smtClean="0">
                <a:solidFill>
                  <a:srgbClr val="000000"/>
                </a:solidFill>
                <a:latin typeface="Times New Roman"/>
              </a:rPr>
              <a:t>Строительство автомобильной дороги «Обход г. Рузаевка»</a:t>
            </a:r>
          </a:p>
          <a:p>
            <a:pPr algn="ctr"/>
            <a:r>
              <a:rPr lang="ru-RU" sz="900" dirty="0" smtClean="0">
                <a:solidFill>
                  <a:srgbClr val="000000"/>
                </a:solidFill>
                <a:latin typeface="Times New Roman"/>
              </a:rPr>
              <a:t>2 </a:t>
            </a:r>
            <a:r>
              <a:rPr lang="ru-RU" sz="900" dirty="0">
                <a:solidFill>
                  <a:srgbClr val="000000"/>
                </a:solidFill>
                <a:latin typeface="Times New Roman"/>
              </a:rPr>
              <a:t>этап: 3,5 км с 7+501 по 11+000 км (от автодороги «г. Рузаевка – с. </a:t>
            </a:r>
            <a:r>
              <a:rPr lang="ru-RU" sz="900" dirty="0" err="1">
                <a:solidFill>
                  <a:srgbClr val="000000"/>
                </a:solidFill>
                <a:latin typeface="Times New Roman"/>
              </a:rPr>
              <a:t>Сузгарье</a:t>
            </a:r>
            <a:r>
              <a:rPr lang="ru-RU" sz="900" dirty="0">
                <a:solidFill>
                  <a:srgbClr val="000000"/>
                </a:solidFill>
                <a:latin typeface="Times New Roman"/>
              </a:rPr>
              <a:t> – с. </a:t>
            </a:r>
            <a:r>
              <a:rPr lang="ru-RU" sz="900" dirty="0" err="1">
                <a:solidFill>
                  <a:srgbClr val="000000"/>
                </a:solidFill>
                <a:latin typeface="Times New Roman"/>
              </a:rPr>
              <a:t>Ключарево</a:t>
            </a:r>
            <a:r>
              <a:rPr lang="ru-RU" sz="900" dirty="0">
                <a:solidFill>
                  <a:srgbClr val="000000"/>
                </a:solidFill>
                <a:latin typeface="Times New Roman"/>
              </a:rPr>
              <a:t> – п. </a:t>
            </a:r>
            <a:r>
              <a:rPr lang="ru-RU" sz="900" dirty="0" err="1">
                <a:solidFill>
                  <a:srgbClr val="000000"/>
                </a:solidFill>
                <a:latin typeface="Times New Roman"/>
              </a:rPr>
              <a:t>Левженский</a:t>
            </a:r>
            <a:r>
              <a:rPr lang="ru-RU" sz="900" dirty="0">
                <a:solidFill>
                  <a:srgbClr val="000000"/>
                </a:solidFill>
                <a:latin typeface="Times New Roman"/>
              </a:rPr>
              <a:t> – «г. Саранск – г. Рузаевка» до автодороги Р158 «Нижний Новгород – Арзамас – Саранск – </a:t>
            </a:r>
            <a:r>
              <a:rPr lang="ru-RU" sz="900" dirty="0" err="1">
                <a:solidFill>
                  <a:srgbClr val="000000"/>
                </a:solidFill>
                <a:latin typeface="Times New Roman"/>
              </a:rPr>
              <a:t>Исса</a:t>
            </a:r>
            <a:r>
              <a:rPr lang="ru-RU" sz="900" dirty="0">
                <a:solidFill>
                  <a:srgbClr val="000000"/>
                </a:solidFill>
                <a:latin typeface="Times New Roman"/>
              </a:rPr>
              <a:t> – Пенза – Саратов»</a:t>
            </a:r>
            <a:endParaRPr lang="ru-RU" sz="900" dirty="0"/>
          </a:p>
        </p:txBody>
      </p:sp>
      <p:cxnSp>
        <p:nvCxnSpPr>
          <p:cNvPr id="13" name="Соединительная линия уступом 12"/>
          <p:cNvCxnSpPr/>
          <p:nvPr/>
        </p:nvCxnSpPr>
        <p:spPr>
          <a:xfrm>
            <a:off x="3848268" y="1396041"/>
            <a:ext cx="3748068" cy="2032959"/>
          </a:xfrm>
          <a:prstGeom prst="bentConnector3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Соединительная линия уступом 14"/>
          <p:cNvCxnSpPr>
            <a:stCxn id="8" idx="7"/>
          </p:cNvCxnSpPr>
          <p:nvPr/>
        </p:nvCxnSpPr>
        <p:spPr>
          <a:xfrm>
            <a:off x="3827223" y="2834206"/>
            <a:ext cx="2544977" cy="1026842"/>
          </a:xfrm>
          <a:prstGeom prst="bentConnector3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Соединительная линия уступом 16"/>
          <p:cNvCxnSpPr>
            <a:stCxn id="9" idx="7"/>
          </p:cNvCxnSpPr>
          <p:nvPr/>
        </p:nvCxnSpPr>
        <p:spPr>
          <a:xfrm flipV="1">
            <a:off x="4007243" y="3137792"/>
            <a:ext cx="2354435" cy="1155304"/>
          </a:xfrm>
          <a:prstGeom prst="bentConnector3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Соединительная линия уступом 20"/>
          <p:cNvCxnSpPr>
            <a:stCxn id="10" idx="7"/>
          </p:cNvCxnSpPr>
          <p:nvPr/>
        </p:nvCxnSpPr>
        <p:spPr>
          <a:xfrm flipV="1">
            <a:off x="3848268" y="2412520"/>
            <a:ext cx="3099996" cy="3415056"/>
          </a:xfrm>
          <a:prstGeom prst="bentConnector2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229071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A7D78EB-161A-43AC-BA07-4686AEE0E4F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8" y="11113"/>
            <a:ext cx="9113837" cy="6840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 descr="C:\Users\KolenchenkoAA\Desktop\Разное\ДОСТОПРИМЕЧАТЕЛЬНОСТИ рУЗАЕВКИ\паРк\0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" y="5373216"/>
            <a:ext cx="9144000" cy="707886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75000"/>
                  <a:shade val="30000"/>
                  <a:satMod val="115000"/>
                </a:schemeClr>
              </a:gs>
              <a:gs pos="50000">
                <a:schemeClr val="accent3">
                  <a:lumMod val="75000"/>
                  <a:shade val="67500"/>
                  <a:satMod val="115000"/>
                </a:schemeClr>
              </a:gs>
              <a:gs pos="100000">
                <a:schemeClr val="accent3">
                  <a:lumMod val="75000"/>
                  <a:shade val="100000"/>
                  <a:satMod val="115000"/>
                </a:schemeClr>
              </a:gs>
            </a:gsLst>
            <a:lin ang="10800000" scaled="1"/>
            <a:tileRect/>
          </a:gradFill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Социально-культурные объекты</a:t>
            </a:r>
            <a:endParaRPr lang="ru-RU" sz="4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42524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A7D78EB-161A-43AC-BA07-4686AEE0E4F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8" y="27406"/>
            <a:ext cx="9113837" cy="684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0" y="0"/>
            <a:ext cx="9163271" cy="461665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75000"/>
                  <a:shade val="30000"/>
                  <a:satMod val="115000"/>
                </a:schemeClr>
              </a:gs>
              <a:gs pos="50000">
                <a:schemeClr val="accent3">
                  <a:lumMod val="75000"/>
                  <a:shade val="67500"/>
                  <a:satMod val="115000"/>
                </a:schemeClr>
              </a:gs>
              <a:gs pos="100000">
                <a:schemeClr val="accent3">
                  <a:lumMod val="75000"/>
                  <a:shade val="100000"/>
                  <a:satMod val="115000"/>
                </a:schemeClr>
              </a:gs>
            </a:gsLst>
            <a:path path="circle">
              <a:fillToRect l="100000" t="100000"/>
            </a:path>
            <a:tileRect r="-100000" b="-100000"/>
          </a:gradFill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Социально-культурные объекты</a:t>
            </a:r>
            <a:endParaRPr lang="ru-RU" sz="2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C:\Users\KolenchenkoAA\Desktop\Разное\ДОСТОПРИМЕЧАТЕЛЬНОСТИ рУЗАЕВКИ\паРк\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2614" y="627480"/>
            <a:ext cx="3428457" cy="1770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KolenchenkoAA\Desktop\Разное\ДОСТОПРИМЕЧАТЕЛЬНОСТИ рУЗАЕВКИ\пЛ жд\01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5319" y="4906279"/>
            <a:ext cx="2592288" cy="1562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C:\Users\KolenchenkoAA\Desktop\Разное\ДОСТОПРИМЕЧАТЕЛЬНОСТИ рУЗАЕВКИ\аЛЛЕЯ\TO RENDER in 4K(3840-2160).00_13_02_06.Still042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2071" y="2855379"/>
            <a:ext cx="2684612" cy="1645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C:\Users\KolenchenkoAA\Desktop\Разное\ДОСТОПРИМЕЧАТЕЛЬНОСТИ рУЗАЕВКИ\1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660419"/>
            <a:ext cx="3384376" cy="1738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065839" y="2398913"/>
            <a:ext cx="20689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Площадь Тысячелетия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802934" y="2424770"/>
            <a:ext cx="222753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Парк культуры и отдыха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820464"/>
            <a:ext cx="2996404" cy="17780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541313" y="4598502"/>
            <a:ext cx="22728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Клуб им. А.В. Ухтомского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358731" y="6466260"/>
            <a:ext cx="26247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Площадь железнодорожников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367850" y="4497185"/>
            <a:ext cx="23176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Аллея машиностроителей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104" name="Picture 8" descr="C:\Users\KolenchenkoAA\Desktop\Разное\ДОСТОПРИМЕЧАТЕЛЬНОСТИ рУЗАЕВКИ\WhatsApp Image 2021-06-12 at 07.52.25.jpe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3181" y="2782600"/>
            <a:ext cx="2457415" cy="1838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KolenchenkoAA\Desktop\Разное\ДОСТОПРИМЕЧАТЕЛЬНОСТИ рУЗАЕВКИ\_IMG_6302.tif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5" y="4968965"/>
            <a:ext cx="2664297" cy="1497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602267" y="6404705"/>
            <a:ext cx="21840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Свято-Троицкий 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собор</a:t>
            </a:r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1027" name="Picture 3" descr="C:\Users\KolenchenkoAA\Desktop\Разное\ДОСТОПРИМЕЧАТЕЛЬНОСТИ рУЗАЕВКИ\WhatsApp Image 2021-08-16 at 08.27.01 (1).jpe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2071" y="4906279"/>
            <a:ext cx="2684612" cy="1548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5992939" y="6454531"/>
            <a:ext cx="306744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Паровоз-памятник М-202 Кукушка</a:t>
            </a:r>
          </a:p>
        </p:txBody>
      </p:sp>
    </p:spTree>
    <p:extLst>
      <p:ext uri="{BB962C8B-B14F-4D97-AF65-F5344CB8AC3E}">
        <p14:creationId xmlns:p14="http://schemas.microsoft.com/office/powerpoint/2010/main" val="1180693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A7D78EB-161A-43AC-BA07-4686AEE0E4F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8" y="11113"/>
            <a:ext cx="9113837" cy="6840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-20486" y="0"/>
            <a:ext cx="9164486" cy="461665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75000"/>
                  <a:shade val="30000"/>
                  <a:satMod val="115000"/>
                </a:schemeClr>
              </a:gs>
              <a:gs pos="50000">
                <a:schemeClr val="accent3">
                  <a:lumMod val="75000"/>
                  <a:shade val="67500"/>
                  <a:satMod val="115000"/>
                </a:schemeClr>
              </a:gs>
              <a:gs pos="100000">
                <a:schemeClr val="accent3">
                  <a:lumMod val="75000"/>
                  <a:shade val="100000"/>
                  <a:satMod val="115000"/>
                </a:schemeClr>
              </a:gs>
            </a:gsLst>
            <a:lin ang="10800000" scaled="1"/>
            <a:tileRect/>
          </a:gradFill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Образование и квалификационные кадры</a:t>
            </a:r>
            <a:endParaRPr lang="ru-RU" sz="2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3822622"/>
            <a:ext cx="4139952" cy="30353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41716" y="3645024"/>
            <a:ext cx="471831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Институт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является структурным подразделением крупнейшего ВУЗа Мордовии - ФГБОУ ВО НИ МГУ им. Н.П. Огарева, единственным в г. Рузаевка. Институт осуществляет подготовку инженерных кадров высшей и средней квалификации для машиностроения Республики Мордовия.</a:t>
            </a:r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1664"/>
            <a:ext cx="5868144" cy="29697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Овал 8"/>
          <p:cNvSpPr/>
          <p:nvPr/>
        </p:nvSpPr>
        <p:spPr>
          <a:xfrm>
            <a:off x="6659556" y="1521057"/>
            <a:ext cx="2088907" cy="1910324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1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Обучающихся: </a:t>
            </a:r>
            <a:r>
              <a:rPr lang="ru-RU" sz="5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751</a:t>
            </a:r>
          </a:p>
          <a:p>
            <a:pPr lvl="0" algn="ctr"/>
            <a:r>
              <a:rPr lang="ru-RU" sz="1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человек</a:t>
            </a:r>
            <a:endParaRPr lang="ru-RU" sz="1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9184" y="6119718"/>
            <a:ext cx="48008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Адрес: </a:t>
            </a:r>
          </a:p>
          <a:p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Республика Мордовия, г. Рузаевка, ул. Ленина, д. 93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4" name="Соединительная линия уступом 13"/>
          <p:cNvCxnSpPr>
            <a:endCxn id="9" idx="2"/>
          </p:cNvCxnSpPr>
          <p:nvPr/>
        </p:nvCxnSpPr>
        <p:spPr>
          <a:xfrm>
            <a:off x="5867469" y="1924219"/>
            <a:ext cx="792087" cy="552000"/>
          </a:xfrm>
          <a:prstGeom prst="bentConnector3">
            <a:avLst>
              <a:gd name="adj1" fmla="val 50000"/>
            </a:avLst>
          </a:prstGeom>
          <a:ln>
            <a:solidFill>
              <a:schemeClr val="accent3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6145665" y="561091"/>
            <a:ext cx="28803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Рузаевский институт машиностроения</a:t>
            </a:r>
          </a:p>
        </p:txBody>
      </p:sp>
    </p:spTree>
    <p:extLst>
      <p:ext uri="{BB962C8B-B14F-4D97-AF65-F5344CB8AC3E}">
        <p14:creationId xmlns:p14="http://schemas.microsoft.com/office/powerpoint/2010/main" val="23260600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A7D78EB-161A-43AC-BA07-4686AEE0E4F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8" y="-30671"/>
            <a:ext cx="9113837" cy="68923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4302" y="-99391"/>
            <a:ext cx="9258301" cy="7306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5004048" y="604532"/>
            <a:ext cx="403244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atin typeface="Times New Roman" pitchFamily="18" charset="0"/>
                <a:cs typeface="Times New Roman" pitchFamily="18" charset="0"/>
              </a:rPr>
              <a:t>Государственное бюджетное профессиональное образовательное учреждение Республики Мордовия «Рузаевский техникум железнодорожного и городского транспорта имени А. П.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Байкузова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»</a:t>
            </a: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4188808"/>
            <a:ext cx="3851920" cy="2672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672"/>
            <a:ext cx="5004048" cy="3240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07504" y="3906218"/>
            <a:ext cx="527779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Техникум осуществляет обучение студентов по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следующим профессиям (специальностям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):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23.02.01 Организация перевозок и управление на транспорте (по видам)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23.02.06 Техническая эксплуатация подвижного состава железных дорог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23.01.09 Машинист локомотива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23.02.07 Техническое обслуживание и ремонт двигателей, систем и агрегатов автомобилей</a:t>
            </a:r>
          </a:p>
        </p:txBody>
      </p:sp>
      <p:sp>
        <p:nvSpPr>
          <p:cNvPr id="8" name="Овал 7"/>
          <p:cNvSpPr/>
          <p:nvPr/>
        </p:nvSpPr>
        <p:spPr>
          <a:xfrm>
            <a:off x="6427682" y="2340061"/>
            <a:ext cx="2032750" cy="1737012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1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Обучающихся: </a:t>
            </a:r>
            <a:r>
              <a:rPr lang="ru-RU" sz="5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459 </a:t>
            </a:r>
            <a:r>
              <a:rPr lang="ru-RU" sz="1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человека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87793" y="6507633"/>
            <a:ext cx="48162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Адрес: Республика Мордовия, г. Рузаевка, ул. Титова, д.2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6" name="Соединительная линия уступом 15"/>
          <p:cNvCxnSpPr/>
          <p:nvPr/>
        </p:nvCxnSpPr>
        <p:spPr>
          <a:xfrm>
            <a:off x="5004048" y="2564904"/>
            <a:ext cx="1423634" cy="643663"/>
          </a:xfrm>
          <a:prstGeom prst="bentConnector3">
            <a:avLst>
              <a:gd name="adj1" fmla="val 45346"/>
            </a:avLst>
          </a:prstGeom>
          <a:ln>
            <a:solidFill>
              <a:schemeClr val="accent3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317320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A7D78EB-161A-43AC-BA07-4686AEE0E4F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8" y="11113"/>
            <a:ext cx="9113837" cy="6840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9039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0188" y="5157192"/>
            <a:ext cx="9358313" cy="1073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801336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A7D78EB-161A-43AC-BA07-4686AEE0E4F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484" y="9601"/>
            <a:ext cx="9159484" cy="6840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424" y="783868"/>
            <a:ext cx="8437563" cy="487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424" y="1271231"/>
            <a:ext cx="1322387" cy="28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348" y="1583688"/>
            <a:ext cx="1506537" cy="1274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9087" y="1236004"/>
            <a:ext cx="2120900" cy="2359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1870452" y="1236004"/>
            <a:ext cx="46085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5725" lvl="0" algn="just">
              <a:tabLst>
                <a:tab pos="447675" algn="l"/>
              </a:tabLst>
            </a:pPr>
            <a:r>
              <a:rPr lang="ru-RU" sz="1600" dirty="0">
                <a:ln w="10160">
                  <a:noFill/>
                  <a:prstDash val="solid"/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АО «</a:t>
            </a:r>
            <a:r>
              <a:rPr lang="ru-RU" sz="1600" dirty="0" err="1">
                <a:ln w="10160">
                  <a:noFill/>
                  <a:prstDash val="solid"/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Рузхиммаш</a:t>
            </a:r>
            <a:r>
              <a:rPr lang="ru-RU" sz="1600" dirty="0">
                <a:ln w="10160">
                  <a:noFill/>
                  <a:prstDash val="solid"/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- градообразующее предприятие. Производство оборудования для химической, нефтяной и газовой промышленности, производитель грузовых вагонов, железнодорожных цистерн для транспортировки газа, нефтепродуктов и кислот.</a:t>
            </a:r>
          </a:p>
        </p:txBody>
      </p:sp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416" y="2971650"/>
            <a:ext cx="2139950" cy="19766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8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4358" y="3000985"/>
            <a:ext cx="1530350" cy="1822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4393782" y="2859951"/>
            <a:ext cx="439248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ln w="10160">
                  <a:noFill/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ООО «Стекольная компания «Развитие» - производство полых стеклянных изделий (бутылок и прочих емкостей из стекла или </a:t>
            </a:r>
            <a:r>
              <a:rPr lang="ru-RU" sz="1600" dirty="0" smtClean="0">
                <a:ln w="10160">
                  <a:noFill/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хрусталя.</a:t>
            </a:r>
            <a:endParaRPr lang="ru-RU" sz="1600" dirty="0"/>
          </a:p>
        </p:txBody>
      </p:sp>
      <p:pic>
        <p:nvPicPr>
          <p:cNvPr id="5129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348" y="4249580"/>
            <a:ext cx="701675" cy="1554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1040414" y="4249580"/>
            <a:ext cx="358738" cy="5133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pic>
        <p:nvPicPr>
          <p:cNvPr id="5130" name="Picture 1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972616" y="3249613"/>
            <a:ext cx="147116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1040414" y="4249580"/>
            <a:ext cx="459670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ООО «Рузаевский завод керамических изделий» - </a:t>
            </a:r>
          </a:p>
          <a:p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п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роизводство керамического кирпича для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промышленного и гражданского строительства.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32" name="Picture 1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2036" y="3937169"/>
            <a:ext cx="1676400" cy="1822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33" name="Picture 13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4" y="3912210"/>
            <a:ext cx="1622425" cy="1822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34" name="Picture 14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05" y="5301208"/>
            <a:ext cx="1000125" cy="212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35" name="Picture 15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7914" y="5301208"/>
            <a:ext cx="835025" cy="173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36" name="Picture 16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1670" y="5203576"/>
            <a:ext cx="1474787" cy="1931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2576132" y="5301208"/>
            <a:ext cx="195667" cy="5853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17" name="TextBox 16"/>
          <p:cNvSpPr txBox="1"/>
          <p:nvPr/>
        </p:nvSpPr>
        <p:spPr>
          <a:xfrm>
            <a:off x="2546654" y="5347955"/>
            <a:ext cx="44441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ООО НПО «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НефтехГазМаш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» - производство частей железнодорожного подвижного состава, производство металлических частей, резервуаров и прочих емкостей.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-15484" y="0"/>
            <a:ext cx="9174968" cy="461665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Промышленные предприятия</a:t>
            </a:r>
            <a:endParaRPr lang="ru-RU" sz="2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558490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A7D78EB-161A-43AC-BA07-4686AEE0E4F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2197"/>
            <a:ext cx="9144000" cy="69101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637" y="732600"/>
            <a:ext cx="1152525" cy="592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4" y="1482832"/>
            <a:ext cx="1579563" cy="993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4945" y="784528"/>
            <a:ext cx="1506537" cy="1968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025274" y="784528"/>
            <a:ext cx="491082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ЗАО «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РузОво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» -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яйцеперерабатывающая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фабрика. Производство сухих яйцепродуктов глубокой переработки яйца, применяемой в хлебопекарной, молочной, масложировой, кондитерской промышленности, а так же при производстве полуфабрикатов и напитков. </a:t>
            </a:r>
          </a:p>
        </p:txBody>
      </p:sp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842" y="2393331"/>
            <a:ext cx="1408113" cy="37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5" y="2315367"/>
            <a:ext cx="969963" cy="2212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2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0042" y="2315367"/>
            <a:ext cx="1317625" cy="198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339752" y="2362334"/>
            <a:ext cx="34563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ООО «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Новомилк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» - переработка молока, производство молочной продукции.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53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3402901"/>
            <a:ext cx="1122363" cy="1470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79512" y="3134908"/>
            <a:ext cx="216024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ООО «Рузаевский трикотаж» – производство одежды из текстильных материалов и аксессуаров одежды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54" name="Picture 1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0129" y="3586639"/>
            <a:ext cx="1530350" cy="1700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690992" y="3449163"/>
            <a:ext cx="230454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ООО «Рузаевская швейная фабрика» – производство спецодежды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55" name="Picture 11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525" y="4797152"/>
            <a:ext cx="1682750" cy="1858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6" name="Picture 1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1052" y="4872926"/>
            <a:ext cx="615950" cy="1238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7" name="Picture 13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5" y="5806588"/>
            <a:ext cx="847725" cy="835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8" name="Picture 14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3122" y="5723460"/>
            <a:ext cx="1622425" cy="1858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2411760" y="4719917"/>
            <a:ext cx="36726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ОАО «Рузаевский печатник» полиграфическая деятельность и предоставление услуг в этой области 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51521" y="5911721"/>
            <a:ext cx="53490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ОАО «Мордовская электросетевая компания» - распределение электроэнергии, производство пара и горячей воды (тепловой энергии)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-28854" y="-52197"/>
            <a:ext cx="9172853" cy="461665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Промышленные предприятия</a:t>
            </a:r>
            <a:endParaRPr lang="ru-RU" sz="2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464873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A7D78EB-161A-43AC-BA07-4686AEE0E4F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82" y="-17455"/>
            <a:ext cx="9177199" cy="68639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115616" y="548680"/>
            <a:ext cx="662473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0070C0"/>
                </a:solidFill>
                <a:latin typeface="Arial Black" pitchFamily="34" charset="0"/>
                <a:cs typeface="Times New Roman" pitchFamily="18" charset="0"/>
              </a:rPr>
              <a:t>Территория опережающего</a:t>
            </a:r>
          </a:p>
          <a:p>
            <a:pPr algn="ctr"/>
            <a:r>
              <a:rPr lang="ru-RU" sz="2800" b="1" dirty="0">
                <a:solidFill>
                  <a:srgbClr val="0070C0"/>
                </a:solidFill>
                <a:latin typeface="Arial Black" pitchFamily="34" charset="0"/>
                <a:cs typeface="Times New Roman" pitchFamily="18" charset="0"/>
              </a:rPr>
              <a:t>социально-экономического развития </a:t>
            </a:r>
            <a:r>
              <a:rPr lang="ru-RU" sz="2800" b="1" dirty="0" smtClean="0">
                <a:solidFill>
                  <a:srgbClr val="0070C0"/>
                </a:solidFill>
                <a:latin typeface="Arial Black" pitchFamily="34" charset="0"/>
                <a:cs typeface="Times New Roman" pitchFamily="18" charset="0"/>
              </a:rPr>
              <a:t>«РУЗАЕВКА»</a:t>
            </a:r>
            <a:endParaRPr lang="ru-RU" sz="2800" b="1" dirty="0">
              <a:solidFill>
                <a:srgbClr val="0070C0"/>
              </a:solidFill>
              <a:latin typeface="Arial Black" pitchFamily="34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132215" y="2348880"/>
            <a:ext cx="691276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0070C0"/>
                </a:solidFill>
                <a:latin typeface="Arial Black" pitchFamily="34" charset="0"/>
              </a:rPr>
              <a:t>Возможности и условия для инвесторов – потенциальных резидентов</a:t>
            </a:r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773" y="3933056"/>
            <a:ext cx="7036210" cy="259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28324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A7D78EB-161A-43AC-BA07-4686AEE0E4F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12" y="-83706"/>
            <a:ext cx="9113837" cy="6957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0" y="-109371"/>
            <a:ext cx="9173479" cy="58477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Моногород Рузаевка</a:t>
            </a:r>
            <a:endParaRPr lang="ru-RU" sz="32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158" y="833737"/>
            <a:ext cx="6864350" cy="3389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4231" y="1007026"/>
            <a:ext cx="3817218" cy="32016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5" y="2620244"/>
            <a:ext cx="3023542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179513" y="4247464"/>
            <a:ext cx="424847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v"/>
            </a:pPr>
            <a:r>
              <a:rPr lang="ru-RU" dirty="0"/>
              <a:t>Численность населения </a:t>
            </a:r>
            <a:r>
              <a:rPr lang="ru-RU" dirty="0" smtClean="0"/>
              <a:t>– </a:t>
            </a:r>
            <a:r>
              <a:rPr lang="ru-RU" dirty="0" smtClean="0"/>
              <a:t>59</a:t>
            </a:r>
            <a:r>
              <a:rPr lang="ru-RU" dirty="0" smtClean="0"/>
              <a:t>,6 </a:t>
            </a:r>
            <a:r>
              <a:rPr lang="ru-RU" dirty="0"/>
              <a:t>тыс. человек</a:t>
            </a:r>
          </a:p>
          <a:p>
            <a:pPr marL="285750" indent="-285750">
              <a:buFont typeface="Wingdings" pitchFamily="2" charset="2"/>
              <a:buChar char="v"/>
            </a:pPr>
            <a:r>
              <a:rPr lang="ru-RU" dirty="0"/>
              <a:t>Население в радиусе 500 км - 40 млн человек </a:t>
            </a:r>
          </a:p>
          <a:p>
            <a:pPr marL="285750" indent="-285750">
              <a:buFont typeface="Wingdings" pitchFamily="2" charset="2"/>
              <a:buChar char="v"/>
            </a:pPr>
            <a:r>
              <a:rPr lang="ru-RU" dirty="0"/>
              <a:t>Категория моногорода - 2</a:t>
            </a:r>
          </a:p>
          <a:p>
            <a:pPr marL="285750" indent="-285750">
              <a:buFont typeface="Wingdings" pitchFamily="2" charset="2"/>
              <a:buChar char="v"/>
            </a:pPr>
            <a:r>
              <a:rPr lang="ru-RU" dirty="0"/>
              <a:t>Численность работников градообразующего предприятия - </a:t>
            </a:r>
            <a:r>
              <a:rPr lang="ru-RU" dirty="0" smtClean="0"/>
              <a:t>3,3 </a:t>
            </a:r>
            <a:r>
              <a:rPr lang="ru-RU" dirty="0"/>
              <a:t>тыс. человек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2288231" y="2853054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/>
              <a:t>» </a:t>
            </a:r>
            <a:endParaRPr lang="ru-RU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4571207" y="4365104"/>
            <a:ext cx="4321273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v"/>
            </a:pPr>
            <a:r>
              <a:rPr lang="ru-RU" dirty="0"/>
              <a:t>Аэропорт  г. Саранск – 25 км </a:t>
            </a:r>
          </a:p>
          <a:p>
            <a:pPr marL="285750" indent="-285750">
              <a:buFont typeface="Wingdings" pitchFamily="2" charset="2"/>
              <a:buChar char="v"/>
            </a:pPr>
            <a:r>
              <a:rPr lang="ru-RU" dirty="0"/>
              <a:t> Федеральные трассы М5 (Москва-Челябинск) и Р158 (</a:t>
            </a:r>
            <a:r>
              <a:rPr lang="ru-RU" dirty="0" err="1"/>
              <a:t>Н.Новгород</a:t>
            </a:r>
            <a:r>
              <a:rPr lang="ru-RU" dirty="0"/>
              <a:t>-Саратов)</a:t>
            </a:r>
          </a:p>
          <a:p>
            <a:pPr marL="285750" indent="-285750">
              <a:buFont typeface="Wingdings" pitchFamily="2" charset="2"/>
              <a:buChar char="v"/>
            </a:pPr>
            <a:r>
              <a:rPr lang="ru-RU" dirty="0"/>
              <a:t> Ж/д узел направления «Москва-Самара» «Нижний-Новгород-Харьков</a:t>
            </a:r>
          </a:p>
        </p:txBody>
      </p:sp>
    </p:spTree>
    <p:extLst>
      <p:ext uri="{BB962C8B-B14F-4D97-AF65-F5344CB8AC3E}">
        <p14:creationId xmlns:p14="http://schemas.microsoft.com/office/powerpoint/2010/main" val="562185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A7D78EB-161A-43AC-BA07-4686AEE0E4F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1443"/>
            <a:ext cx="9144000" cy="69117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87524" y="188640"/>
            <a:ext cx="8568952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300" b="1" dirty="0">
                <a:latin typeface="Times New Roman" pitchFamily="18" charset="0"/>
                <a:cs typeface="Times New Roman" pitchFamily="18" charset="0"/>
              </a:rPr>
              <a:t>Обращение Главы  Рузаевского муниципального района Республики Мордовия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491880" y="988859"/>
            <a:ext cx="5364596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i="1" dirty="0" smtClean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1100" i="1" dirty="0">
                <a:latin typeface="Times New Roman" pitchFamily="18" charset="0"/>
                <a:cs typeface="Times New Roman" pitchFamily="18" charset="0"/>
              </a:rPr>
              <a:t>- Дорогие друзья</a:t>
            </a:r>
            <a:r>
              <a:rPr lang="ru-RU" sz="1100" i="1" dirty="0" smtClean="0">
                <a:latin typeface="Times New Roman" pitchFamily="18" charset="0"/>
                <a:cs typeface="Times New Roman" pitchFamily="18" charset="0"/>
              </a:rPr>
              <a:t>!</a:t>
            </a:r>
            <a:endParaRPr lang="ru-RU" sz="1100" i="1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1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100" i="1" dirty="0" smtClean="0">
                <a:latin typeface="Times New Roman" pitchFamily="18" charset="0"/>
                <a:cs typeface="Times New Roman" pitchFamily="18" charset="0"/>
              </a:rPr>
              <a:t>Рузаевский </a:t>
            </a:r>
            <a:r>
              <a:rPr lang="ru-RU" sz="1100" i="1" dirty="0">
                <a:latin typeface="Times New Roman" pitchFamily="18" charset="0"/>
                <a:cs typeface="Times New Roman" pitchFamily="18" charset="0"/>
              </a:rPr>
              <a:t>район обладает высоким экономическим потенциалом. Наш центр – город Рузаевка имеет статус территории опережающего социально-экономического развития, что дает ряд налоговых и других преференций для ее резидентов. Это благодатная почва для создания новых производств, своего бизнеса. Мы сформировали достаточный запас инвестиционных участков с хорошей транспортной доступностью. Рузаевка с точки зрения логистики находится в выгодном географическом положении. У нас пересекаются главные магистральные пути страны, имеется крупный железнодорожный узел и развитая сеть внутренних объездных дорог.</a:t>
            </a:r>
          </a:p>
          <a:p>
            <a:pPr algn="just"/>
            <a:endParaRPr lang="ru-RU" sz="1100" i="1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100" i="1" dirty="0" smtClean="0">
                <a:latin typeface="Times New Roman" pitchFamily="18" charset="0"/>
                <a:cs typeface="Times New Roman" pitchFamily="18" charset="0"/>
              </a:rPr>
              <a:t>Руководство </a:t>
            </a:r>
            <a:r>
              <a:rPr lang="ru-RU" sz="1100" i="1" dirty="0">
                <a:latin typeface="Times New Roman" pitchFamily="18" charset="0"/>
                <a:cs typeface="Times New Roman" pitchFamily="18" charset="0"/>
              </a:rPr>
              <a:t>Мордовии огромное внимание уделяет поддержке предпринимательских инициатив. Рузаевский район живет и развивается в едином ритме с республикой. У нас реализуются перспективные программы и проекты. Строятся новые детские сады, школы, капитально ремонтируются объекты транспортной инфраструктуры. Создаются новые комфортные общественные пространства –точки притяжения жителей. Город и район становятся современными, комфортными для жизни и ведения дела.</a:t>
            </a:r>
          </a:p>
          <a:p>
            <a:pPr algn="just"/>
            <a:endParaRPr lang="ru-RU" sz="1100" i="1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100" i="1" dirty="0" smtClean="0">
                <a:latin typeface="Times New Roman" pitchFamily="18" charset="0"/>
                <a:cs typeface="Times New Roman" pitchFamily="18" charset="0"/>
              </a:rPr>
              <a:t>Мы </a:t>
            </a:r>
            <a:r>
              <a:rPr lang="ru-RU" sz="1100" i="1" dirty="0">
                <a:latin typeface="Times New Roman" pitchFamily="18" charset="0"/>
                <a:cs typeface="Times New Roman" pitchFamily="18" charset="0"/>
              </a:rPr>
              <a:t>всегда открыты к диалогу и сотрудничеству. Приглашаю наших действующих и потенциальных партнеров реализовать в Рузаевке свои бизнес-планы. </a:t>
            </a:r>
            <a:r>
              <a:rPr lang="ru-RU" sz="1100" i="1" dirty="0" smtClean="0">
                <a:latin typeface="Times New Roman" pitchFamily="18" charset="0"/>
                <a:cs typeface="Times New Roman" pitchFamily="18" charset="0"/>
              </a:rPr>
              <a:t>Рузаевский муниципальный район Республики Мордовия – подходящее место для инвестиций. Наш муниципальный район – это большой запас земельных ресурсов, прекрасная экология, хорошая транспортная доступность, развивающаяся экономика, богатое культурное </a:t>
            </a:r>
            <a:r>
              <a:rPr lang="ru-RU" sz="1100" i="1" dirty="0">
                <a:latin typeface="Times New Roman" pitchFamily="18" charset="0"/>
                <a:cs typeface="Times New Roman" pitchFamily="18" charset="0"/>
              </a:rPr>
              <a:t>наследие. Получение статуса резидента территории опережающего социально-экономического </a:t>
            </a:r>
            <a:r>
              <a:rPr lang="ru-RU" sz="1100" i="1" dirty="0" smtClean="0">
                <a:latin typeface="Times New Roman" pitchFamily="18" charset="0"/>
                <a:cs typeface="Times New Roman" pitchFamily="18" charset="0"/>
              </a:rPr>
              <a:t>развития в </a:t>
            </a:r>
            <a:r>
              <a:rPr lang="ru-RU" sz="1100" i="1" dirty="0">
                <a:latin typeface="Times New Roman" pitchFamily="18" charset="0"/>
                <a:cs typeface="Times New Roman" pitchFamily="18" charset="0"/>
              </a:rPr>
              <a:t>моногороде </a:t>
            </a:r>
            <a:r>
              <a:rPr lang="ru-RU" sz="1100" i="1" dirty="0" smtClean="0">
                <a:latin typeface="Times New Roman" pitchFamily="18" charset="0"/>
                <a:cs typeface="Times New Roman" pitchFamily="18" charset="0"/>
              </a:rPr>
              <a:t>Рузаевка предоставило преимущество льготного ведения бизнеса существующим и будущим резидентам ТОСЭР «Рузаевка». </a:t>
            </a:r>
          </a:p>
          <a:p>
            <a:pPr algn="just"/>
            <a:r>
              <a:rPr lang="ru-RU" sz="1100" i="1" dirty="0" smtClean="0">
                <a:latin typeface="Times New Roman" pitchFamily="18" charset="0"/>
                <a:cs typeface="Times New Roman" pitchFamily="18" charset="0"/>
              </a:rPr>
              <a:t>	</a:t>
            </a:r>
            <a:endParaRPr lang="ru-RU" sz="1100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KolenchenkoAA\Downloads\1 (1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519" y="1412776"/>
            <a:ext cx="3160485" cy="3867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 rot="10800000" flipV="1">
            <a:off x="287524" y="5903360"/>
            <a:ext cx="85689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12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Мы рады всем субъектам предпринимательской деятельности, желающим локализовать своим инвестиционные проекты на территории Рузаевского муниципального </a:t>
            </a:r>
            <a:r>
              <a:rPr lang="ru-RU" sz="1200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района, </a:t>
            </a:r>
            <a:r>
              <a:rPr lang="ru-RU" sz="12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и готовы поддержать любые конструктивные бизнес-проекты».</a:t>
            </a:r>
          </a:p>
        </p:txBody>
      </p:sp>
    </p:spTree>
    <p:extLst>
      <p:ext uri="{BB962C8B-B14F-4D97-AF65-F5344CB8AC3E}">
        <p14:creationId xmlns:p14="http://schemas.microsoft.com/office/powerpoint/2010/main" val="90332862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A7D78EB-161A-43AC-BA07-4686AEE0E4F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8" name="Объект 7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635269310"/>
              </p:ext>
            </p:extLst>
          </p:nvPr>
        </p:nvGraphicFramePr>
        <p:xfrm>
          <a:off x="395536" y="1124744"/>
          <a:ext cx="8147248" cy="247608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6812"/>
                <a:gridCol w="2036812"/>
                <a:gridCol w="2036812"/>
                <a:gridCol w="2036812"/>
              </a:tblGrid>
              <a:tr h="412681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12681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12681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12681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12681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12681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303" y="17463"/>
            <a:ext cx="9151303" cy="6840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-7304" y="0"/>
            <a:ext cx="9151303" cy="46166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Преимущества ТОСЭР «Рузаевка» для инвесторов</a:t>
            </a: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04983615"/>
              </p:ext>
            </p:extLst>
          </p:nvPr>
        </p:nvGraphicFramePr>
        <p:xfrm>
          <a:off x="251520" y="836712"/>
          <a:ext cx="8568952" cy="577985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42238"/>
                <a:gridCol w="2146658"/>
                <a:gridCol w="2137818"/>
                <a:gridCol w="2142238"/>
              </a:tblGrid>
              <a:tr h="571241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ТОСЭР 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Сроки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Обычная ставка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888935"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Налог на прибыль:</a:t>
                      </a:r>
                    </a:p>
                    <a:p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1892637"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В федеральный бюджет</a:t>
                      </a:r>
                    </a:p>
                    <a:p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  </a:t>
                      </a:r>
                    </a:p>
                    <a:p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В региональный бюджет</a:t>
                      </a:r>
                    </a:p>
                    <a:p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ea typeface="Tahoma" pitchFamily="34" charset="0"/>
                          <a:cs typeface="Times New Roman" pitchFamily="18" charset="0"/>
                        </a:rPr>
                        <a:t>0</a:t>
                      </a:r>
                      <a:r>
                        <a:rPr lang="ru-RU" sz="1600" b="0" dirty="0">
                          <a:solidFill>
                            <a:srgbClr val="C00000"/>
                          </a:solidFill>
                          <a:latin typeface="Times New Roman" pitchFamily="18" charset="0"/>
                          <a:ea typeface="Tahoma" pitchFamily="34" charset="0"/>
                          <a:cs typeface="Times New Roman" pitchFamily="18" charset="0"/>
                        </a:rPr>
                        <a:t>%</a:t>
                      </a:r>
                    </a:p>
                    <a:p>
                      <a:pPr algn="ctr"/>
                      <a:endParaRPr lang="ru-RU" sz="1600" b="0" dirty="0">
                        <a:solidFill>
                          <a:srgbClr val="C00000"/>
                        </a:solidFill>
                        <a:latin typeface="Times New Roman" pitchFamily="18" charset="0"/>
                        <a:ea typeface="Tahoma" pitchFamily="34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1600" b="0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ea typeface="Tahoma" pitchFamily="34" charset="0"/>
                          <a:cs typeface="Times New Roman" pitchFamily="18" charset="0"/>
                        </a:rPr>
                        <a:t>5</a:t>
                      </a:r>
                      <a:r>
                        <a:rPr lang="ru-RU" sz="1600" b="0" dirty="0">
                          <a:solidFill>
                            <a:srgbClr val="C00000"/>
                          </a:solidFill>
                          <a:latin typeface="Times New Roman" pitchFamily="18" charset="0"/>
                          <a:ea typeface="Tahoma" pitchFamily="34" charset="0"/>
                          <a:cs typeface="Times New Roman" pitchFamily="18" charset="0"/>
                        </a:rPr>
                        <a:t>%</a:t>
                      </a:r>
                    </a:p>
                    <a:p>
                      <a:pPr algn="ctr"/>
                      <a:r>
                        <a:rPr lang="ru-RU" sz="1600" b="0" dirty="0">
                          <a:solidFill>
                            <a:srgbClr val="C00000"/>
                          </a:solidFill>
                          <a:latin typeface="Times New Roman" pitchFamily="18" charset="0"/>
                          <a:ea typeface="Tahoma" pitchFamily="34" charset="0"/>
                          <a:cs typeface="Times New Roman" pitchFamily="18" charset="0"/>
                        </a:rPr>
                        <a:t> </a:t>
                      </a:r>
                    </a:p>
                    <a:p>
                      <a:pPr algn="ctr"/>
                      <a:r>
                        <a:rPr lang="ru-RU" sz="1600" b="0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ea typeface="Tahoma" pitchFamily="34" charset="0"/>
                          <a:cs typeface="Times New Roman" pitchFamily="18" charset="0"/>
                        </a:rPr>
                        <a:t>10</a:t>
                      </a:r>
                      <a:r>
                        <a:rPr lang="ru-RU" sz="1600" b="0" dirty="0">
                          <a:solidFill>
                            <a:srgbClr val="C00000"/>
                          </a:solidFill>
                          <a:latin typeface="Times New Roman" pitchFamily="18" charset="0"/>
                          <a:ea typeface="Tahoma" pitchFamily="34" charset="0"/>
                          <a:cs typeface="Times New Roman" pitchFamily="18" charset="0"/>
                        </a:rPr>
                        <a:t>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itchFamily="18" charset="0"/>
                          <a:ea typeface="Tahoma" pitchFamily="34" charset="0"/>
                          <a:cs typeface="Times New Roman" pitchFamily="18" charset="0"/>
                        </a:rPr>
                        <a:t>5</a:t>
                      </a:r>
                      <a:r>
                        <a:rPr lang="en-US" sz="13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itchFamily="18" charset="0"/>
                          <a:ea typeface="Tahoma" pitchFamily="34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30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itchFamily="18" charset="0"/>
                          <a:ea typeface="Tahoma" pitchFamily="34" charset="0"/>
                          <a:cs typeface="Times New Roman" pitchFamily="18" charset="0"/>
                        </a:rPr>
                        <a:t>лет</a:t>
                      </a:r>
                    </a:p>
                    <a:p>
                      <a:pPr algn="ctr"/>
                      <a:endParaRPr lang="ru-RU" sz="1300" dirty="0" smtClean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itchFamily="18" charset="0"/>
                        <a:ea typeface="Tahoma" pitchFamily="34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13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itchFamily="18" charset="0"/>
                          <a:ea typeface="Tahoma" pitchFamily="34" charset="0"/>
                          <a:cs typeface="Times New Roman" pitchFamily="18" charset="0"/>
                        </a:rPr>
                        <a:t>В</a:t>
                      </a:r>
                      <a:r>
                        <a:rPr lang="ru-RU" sz="1300" baseline="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itchFamily="18" charset="0"/>
                          <a:ea typeface="Tahoma" pitchFamily="34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300" baseline="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itchFamily="18" charset="0"/>
                          <a:ea typeface="Tahoma" pitchFamily="34" charset="0"/>
                          <a:cs typeface="Times New Roman" pitchFamily="18" charset="0"/>
                        </a:rPr>
                        <a:t>течение первых      </a:t>
                      </a:r>
                      <a:r>
                        <a:rPr lang="ru-RU" sz="130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itchFamily="18" charset="0"/>
                          <a:ea typeface="Tahoma" pitchFamily="34" charset="0"/>
                          <a:cs typeface="Times New Roman" pitchFamily="18" charset="0"/>
                        </a:rPr>
                        <a:t>5 лет </a:t>
                      </a:r>
                    </a:p>
                    <a:p>
                      <a:pPr algn="ctr"/>
                      <a:endParaRPr lang="ru-RU" sz="1300" dirty="0" smtClean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itchFamily="18" charset="0"/>
                        <a:ea typeface="Tahoma" pitchFamily="34" charset="0"/>
                        <a:cs typeface="Times New Roman" pitchFamily="18" charset="0"/>
                      </a:endParaRPr>
                    </a:p>
                    <a:p>
                      <a:pPr algn="ctr"/>
                      <a:endParaRPr lang="ru-RU" sz="1300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itchFamily="18" charset="0"/>
                        <a:ea typeface="Tahoma" pitchFamily="34" charset="0"/>
                        <a:cs typeface="Times New Roman" pitchFamily="18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itchFamily="18" charset="0"/>
                          <a:ea typeface="Tahoma" pitchFamily="34" charset="0"/>
                          <a:cs typeface="Times New Roman" pitchFamily="18" charset="0"/>
                        </a:rPr>
                        <a:t>В </a:t>
                      </a:r>
                      <a:r>
                        <a:rPr lang="ru-RU" sz="130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itchFamily="18" charset="0"/>
                          <a:ea typeface="Tahoma" pitchFamily="34" charset="0"/>
                          <a:cs typeface="Times New Roman" pitchFamily="18" charset="0"/>
                        </a:rPr>
                        <a:t>течение следующих 5 лет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 smtClean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itchFamily="18" charset="0"/>
                        <a:ea typeface="Tahoma" pitchFamily="34" charset="0"/>
                        <a:cs typeface="Times New Roman" pitchFamily="18" charset="0"/>
                      </a:endParaRPr>
                    </a:p>
                    <a:p>
                      <a:pPr algn="ctr"/>
                      <a:endParaRPr lang="ru-RU" sz="1600" dirty="0" smtClean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itchFamily="18" charset="0"/>
                        <a:ea typeface="Tahoma" pitchFamily="34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16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itchFamily="18" charset="0"/>
                          <a:ea typeface="Tahoma" pitchFamily="34" charset="0"/>
                          <a:cs typeface="Times New Roman" pitchFamily="18" charset="0"/>
                        </a:rPr>
                        <a:t>3</a:t>
                      </a:r>
                      <a:r>
                        <a:rPr lang="ru-RU" sz="160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itchFamily="18" charset="0"/>
                          <a:ea typeface="Tahoma" pitchFamily="34" charset="0"/>
                          <a:cs typeface="Times New Roman" pitchFamily="18" charset="0"/>
                        </a:rPr>
                        <a:t>%</a:t>
                      </a:r>
                    </a:p>
                    <a:p>
                      <a:pPr algn="ctr"/>
                      <a:endParaRPr lang="ru-RU" sz="1600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itchFamily="18" charset="0"/>
                        <a:ea typeface="Tahoma" pitchFamily="34" charset="0"/>
                        <a:cs typeface="Times New Roman" pitchFamily="18" charset="0"/>
                      </a:endParaRPr>
                    </a:p>
                    <a:p>
                      <a:pPr algn="ctr"/>
                      <a:endParaRPr lang="ru-RU" sz="1600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itchFamily="18" charset="0"/>
                        <a:ea typeface="Tahoma" pitchFamily="34" charset="0"/>
                        <a:cs typeface="Times New Roman" pitchFamily="18" charset="0"/>
                      </a:endParaRPr>
                    </a:p>
                    <a:p>
                      <a:pPr algn="ctr"/>
                      <a:endParaRPr lang="ru-RU" sz="1600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itchFamily="18" charset="0"/>
                        <a:ea typeface="Tahoma" pitchFamily="34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160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itchFamily="18" charset="0"/>
                          <a:ea typeface="Tahoma" pitchFamily="34" charset="0"/>
                          <a:cs typeface="Times New Roman" pitchFamily="18" charset="0"/>
                        </a:rPr>
                        <a:t>17%</a:t>
                      </a:r>
                    </a:p>
                  </a:txBody>
                  <a:tcPr/>
                </a:tc>
              </a:tr>
              <a:tr h="352865">
                <a:tc>
                  <a:txBody>
                    <a:bodyPr/>
                    <a:lstStyle/>
                    <a:p>
                      <a:r>
                        <a:rPr lang="ru-RU" sz="1600" b="1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itchFamily="18" charset="0"/>
                          <a:ea typeface="Tahoma" pitchFamily="34" charset="0"/>
                          <a:cs typeface="Times New Roman" pitchFamily="18" charset="0"/>
                        </a:rPr>
                        <a:t>Налог на землю</a:t>
                      </a: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marL="0" algn="ctr" defTabSz="990570" rtl="0" eaLnBrk="1" latinLnBrk="0" hangingPunct="1"/>
                      <a:r>
                        <a:rPr lang="ru-RU" sz="1600" kern="1200" dirty="0">
                          <a:solidFill>
                            <a:srgbClr val="C00000"/>
                          </a:solidFill>
                          <a:latin typeface="Times New Roman" pitchFamily="18" charset="0"/>
                          <a:ea typeface="Tahoma" pitchFamily="34" charset="0"/>
                          <a:cs typeface="Times New Roman" pitchFamily="18" charset="0"/>
                        </a:rPr>
                        <a:t> 0%</a:t>
                      </a: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marL="0" algn="ctr" defTabSz="990570" rtl="0" eaLnBrk="1" latinLnBrk="0" hangingPunct="1"/>
                      <a:r>
                        <a:rPr lang="ru-RU" sz="1600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itchFamily="18" charset="0"/>
                          <a:ea typeface="Tahoma" pitchFamily="34" charset="0"/>
                          <a:cs typeface="Times New Roman" pitchFamily="18" charset="0"/>
                        </a:rPr>
                        <a:t>10 лет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itchFamily="18" charset="0"/>
                          <a:ea typeface="Tahoma" pitchFamily="34" charset="0"/>
                          <a:cs typeface="Times New Roman" pitchFamily="18" charset="0"/>
                        </a:rPr>
                        <a:t>1,5%</a:t>
                      </a:r>
                    </a:p>
                  </a:txBody>
                  <a:tcPr/>
                </a:tc>
              </a:tr>
              <a:tr h="562991">
                <a:tc>
                  <a:txBody>
                    <a:bodyPr/>
                    <a:lstStyle/>
                    <a:p>
                      <a:r>
                        <a:rPr lang="ru-RU" sz="1600" b="1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itchFamily="18" charset="0"/>
                          <a:ea typeface="Tahoma" pitchFamily="34" charset="0"/>
                          <a:cs typeface="Times New Roman" pitchFamily="18" charset="0"/>
                        </a:rPr>
                        <a:t>Налог на имущество</a:t>
                      </a: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itchFamily="18" charset="0"/>
                          <a:ea typeface="Tahoma" pitchFamily="34" charset="0"/>
                          <a:cs typeface="Times New Roman" pitchFamily="18" charset="0"/>
                        </a:rPr>
                        <a:t>2,2%</a:t>
                      </a:r>
                    </a:p>
                  </a:txBody>
                  <a:tcPr/>
                </a:tc>
              </a:tr>
              <a:tr h="1511188">
                <a:tc>
                  <a:txBody>
                    <a:bodyPr/>
                    <a:lstStyle/>
                    <a:p>
                      <a:pPr marL="285750" indent="-285750">
                        <a:buFontTx/>
                        <a:buChar char="-"/>
                      </a:pPr>
                      <a:r>
                        <a:rPr lang="ru-RU" sz="160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itchFamily="18" charset="0"/>
                          <a:ea typeface="Tahoma" pitchFamily="34" charset="0"/>
                          <a:cs typeface="Times New Roman" pitchFamily="18" charset="0"/>
                        </a:rPr>
                        <a:t>Пенсионный фонд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ru-RU" sz="160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itchFamily="18" charset="0"/>
                          <a:ea typeface="Tahoma" pitchFamily="34" charset="0"/>
                          <a:cs typeface="Times New Roman" pitchFamily="18" charset="0"/>
                        </a:rPr>
                        <a:t>Фонд социального страхования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ru-RU" sz="160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itchFamily="18" charset="0"/>
                          <a:ea typeface="Tahoma" pitchFamily="34" charset="0"/>
                          <a:cs typeface="Times New Roman" pitchFamily="18" charset="0"/>
                        </a:rPr>
                        <a:t>Фонд ОМС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>
                          <a:solidFill>
                            <a:srgbClr val="C00000"/>
                          </a:solidFill>
                          <a:latin typeface="Times New Roman" pitchFamily="18" charset="0"/>
                          <a:ea typeface="Tahoma" pitchFamily="34" charset="0"/>
                          <a:cs typeface="Times New Roman" pitchFamily="18" charset="0"/>
                        </a:rPr>
                        <a:t>6%</a:t>
                      </a:r>
                    </a:p>
                    <a:p>
                      <a:pPr algn="ctr"/>
                      <a:r>
                        <a:rPr lang="ru-RU" sz="1600" b="0" dirty="0">
                          <a:solidFill>
                            <a:srgbClr val="C00000"/>
                          </a:solidFill>
                          <a:latin typeface="Times New Roman" pitchFamily="18" charset="0"/>
                          <a:ea typeface="Tahoma" pitchFamily="34" charset="0"/>
                          <a:cs typeface="Times New Roman" pitchFamily="18" charset="0"/>
                        </a:rPr>
                        <a:t>1,5%</a:t>
                      </a:r>
                    </a:p>
                    <a:p>
                      <a:pPr algn="ctr"/>
                      <a:r>
                        <a:rPr lang="ru-RU" sz="1600" b="0" dirty="0">
                          <a:solidFill>
                            <a:srgbClr val="C00000"/>
                          </a:solidFill>
                          <a:latin typeface="Times New Roman" pitchFamily="18" charset="0"/>
                          <a:ea typeface="Tahoma" pitchFamily="34" charset="0"/>
                          <a:cs typeface="Times New Roman" pitchFamily="18" charset="0"/>
                        </a:rPr>
                        <a:t>0,1%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 smtClean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itchFamily="18" charset="0"/>
                        <a:ea typeface="Tahoma" pitchFamily="34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16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itchFamily="18" charset="0"/>
                          <a:ea typeface="Tahoma" pitchFamily="34" charset="0"/>
                          <a:cs typeface="Times New Roman" pitchFamily="18" charset="0"/>
                        </a:rPr>
                        <a:t>В первые 3 года существования ТОСЭР «Рузаевка»</a:t>
                      </a:r>
                    </a:p>
                    <a:p>
                      <a:pPr algn="ctr"/>
                      <a:r>
                        <a:rPr lang="ru-RU" sz="120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ea typeface="Tahoma" pitchFamily="34" charset="0"/>
                          <a:cs typeface="Times New Roman" pitchFamily="18" charset="0"/>
                        </a:rPr>
                        <a:t>На сегодняшний день данная льгота не действует</a:t>
                      </a:r>
                      <a:endParaRPr lang="ru-RU" sz="1200" dirty="0">
                        <a:solidFill>
                          <a:srgbClr val="FF0000"/>
                        </a:solidFill>
                        <a:latin typeface="Times New Roman" pitchFamily="18" charset="0"/>
                        <a:ea typeface="Tahoma" pitchFamily="34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itchFamily="18" charset="0"/>
                        <a:ea typeface="Tahoma" pitchFamily="34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160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itchFamily="18" charset="0"/>
                          <a:ea typeface="Tahoma" pitchFamily="34" charset="0"/>
                          <a:cs typeface="Times New Roman" pitchFamily="18" charset="0"/>
                        </a:rPr>
                        <a:t>22%</a:t>
                      </a:r>
                    </a:p>
                    <a:p>
                      <a:pPr algn="ctr"/>
                      <a:r>
                        <a:rPr lang="ru-RU" sz="160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itchFamily="18" charset="0"/>
                          <a:ea typeface="Tahoma" pitchFamily="34" charset="0"/>
                          <a:cs typeface="Times New Roman" pitchFamily="18" charset="0"/>
                        </a:rPr>
                        <a:t>2,9%</a:t>
                      </a:r>
                    </a:p>
                    <a:p>
                      <a:pPr algn="ctr"/>
                      <a:r>
                        <a:rPr lang="ru-RU" sz="160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itchFamily="18" charset="0"/>
                          <a:ea typeface="Tahoma" pitchFamily="34" charset="0"/>
                          <a:cs typeface="Times New Roman" pitchFamily="18" charset="0"/>
                        </a:rPr>
                        <a:t>5,1%</a:t>
                      </a: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5936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A7D78EB-161A-43AC-BA07-4686AEE0E4F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8" y="17463"/>
            <a:ext cx="9113837" cy="6840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8" name="Picture 2" descr="C:\Users\KolenchenkoAA\Desktop\Разное\ДОСТОПРИМЕЧАТЕЛЬНОСТИ рУЗАЕВКИ\Рузаевка с высоты\1672889_origina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5875" y="4796282"/>
            <a:ext cx="9128125" cy="584775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75000"/>
                  <a:shade val="30000"/>
                  <a:satMod val="115000"/>
                </a:schemeClr>
              </a:gs>
              <a:gs pos="50000">
                <a:schemeClr val="accent3">
                  <a:lumMod val="75000"/>
                  <a:shade val="67500"/>
                  <a:satMod val="115000"/>
                </a:schemeClr>
              </a:gs>
              <a:gs pos="100000">
                <a:schemeClr val="accent3">
                  <a:lumMod val="75000"/>
                  <a:shade val="100000"/>
                  <a:satMod val="115000"/>
                </a:schemeClr>
              </a:gs>
            </a:gsLst>
            <a:path path="circle">
              <a:fillToRect l="100000" t="100000"/>
            </a:path>
            <a:tileRect r="-100000" b="-100000"/>
          </a:gradFill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Предложения для инвесторов</a:t>
            </a:r>
            <a:endParaRPr lang="ru-RU" sz="32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331716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A7D78EB-161A-43AC-BA07-4686AEE0E4F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8" y="17463"/>
            <a:ext cx="9113837" cy="6840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4288" y="116632"/>
            <a:ext cx="9144000" cy="52322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75000"/>
                  <a:shade val="30000"/>
                  <a:satMod val="115000"/>
                </a:schemeClr>
              </a:gs>
              <a:gs pos="50000">
                <a:schemeClr val="accent3">
                  <a:lumMod val="75000"/>
                  <a:shade val="67500"/>
                  <a:satMod val="115000"/>
                </a:schemeClr>
              </a:gs>
              <a:gs pos="100000">
                <a:schemeClr val="accent3">
                  <a:lumMod val="75000"/>
                  <a:shade val="100000"/>
                  <a:satMod val="115000"/>
                </a:schemeClr>
              </a:gs>
            </a:gsLst>
            <a:path path="circle">
              <a:fillToRect l="100000" b="100000"/>
            </a:path>
            <a:tileRect t="-100000" r="-100000"/>
          </a:gradFill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Перспективные для инвестиций земельные участки</a:t>
            </a:r>
            <a:endParaRPr lang="ru-RU" sz="28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203" y="4149080"/>
            <a:ext cx="2926760" cy="23327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203" y="1196753"/>
            <a:ext cx="2926760" cy="259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995937" y="1196753"/>
            <a:ext cx="40324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Адрес: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РМ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, Рузаевский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муниципальный район, г. Рузаевка, улица Станиславского, западная сторона ОАО «Машиностроительный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970988" y="2535121"/>
            <a:ext cx="47305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Кадастровый номер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:13:25:0102018:2345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963010" y="2936375"/>
            <a:ext cx="54761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Категория земель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: Земли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населенных пунктов 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995937" y="3305707"/>
            <a:ext cx="48245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Вид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разрешенного использования</a:t>
            </a:r>
            <a:r>
              <a:rPr lang="ru-RU" dirty="0"/>
              <a:t>: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Для сельскохозяйственного использования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924200" y="3952038"/>
            <a:ext cx="50269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Правообладатель: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Не разграниченная государственная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собственность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3" name="Соединительная линия уступом 12"/>
          <p:cNvCxnSpPr/>
          <p:nvPr/>
        </p:nvCxnSpPr>
        <p:spPr>
          <a:xfrm>
            <a:off x="1982583" y="2719787"/>
            <a:ext cx="3669537" cy="3301501"/>
          </a:xfrm>
          <a:prstGeom prst="bentConnector3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Овал 13"/>
          <p:cNvSpPr/>
          <p:nvPr/>
        </p:nvSpPr>
        <p:spPr>
          <a:xfrm>
            <a:off x="5652120" y="5517232"/>
            <a:ext cx="1296144" cy="964647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5,7 Га</a:t>
            </a:r>
            <a:endParaRPr lang="ru-RU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856026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A7D78EB-161A-43AC-BA07-4686AEE0E4F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92894"/>
            <a:ext cx="9177334" cy="69508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31" y="1216740"/>
            <a:ext cx="2728033" cy="22955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-33335" y="116632"/>
            <a:ext cx="9210669" cy="52322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75000"/>
                  <a:shade val="30000"/>
                  <a:satMod val="115000"/>
                </a:schemeClr>
              </a:gs>
              <a:gs pos="50000">
                <a:schemeClr val="accent3">
                  <a:lumMod val="75000"/>
                  <a:shade val="67500"/>
                  <a:satMod val="115000"/>
                </a:schemeClr>
              </a:gs>
              <a:gs pos="100000">
                <a:schemeClr val="accent3">
                  <a:lumMod val="75000"/>
                  <a:shade val="100000"/>
                  <a:satMod val="115000"/>
                </a:schemeClr>
              </a:gs>
            </a:gsLst>
            <a:path path="circle">
              <a:fillToRect l="100000" b="100000"/>
            </a:path>
            <a:tileRect t="-100000" r="-100000"/>
          </a:gradFill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Перспективные для инвестиций земельные участки</a:t>
            </a:r>
          </a:p>
        </p:txBody>
      </p:sp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104" y="3861048"/>
            <a:ext cx="2690088" cy="2243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491881" y="1216740"/>
            <a:ext cx="52565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Адрес: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РМ, Рузаевский район, г. Рузаевка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3518383" y="1646006"/>
            <a:ext cx="453893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Кадастровый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номер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:13:25:0102018:2344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525688" y="2015338"/>
            <a:ext cx="51125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Категория земель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: Земли населенных пунктов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518384" y="2384670"/>
            <a:ext cx="41075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Вид разрешенного использования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: Для сельскохозяйственного использования 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518383" y="3239209"/>
            <a:ext cx="45365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Правообладатель: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Не разграниченная государственная собственность </a:t>
            </a:r>
          </a:p>
        </p:txBody>
      </p:sp>
      <p:cxnSp>
        <p:nvCxnSpPr>
          <p:cNvPr id="18" name="Соединительная линия уступом 17"/>
          <p:cNvCxnSpPr/>
          <p:nvPr/>
        </p:nvCxnSpPr>
        <p:spPr>
          <a:xfrm>
            <a:off x="1619672" y="2479164"/>
            <a:ext cx="3456384" cy="3366750"/>
          </a:xfrm>
          <a:prstGeom prst="bentConnector3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Овал 20"/>
          <p:cNvSpPr/>
          <p:nvPr/>
        </p:nvSpPr>
        <p:spPr>
          <a:xfrm>
            <a:off x="5076056" y="5236416"/>
            <a:ext cx="1368152" cy="1072904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12,6 Га</a:t>
            </a:r>
            <a:endParaRPr lang="ru-RU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368423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A7D78EB-161A-43AC-BA07-4686AEE0E4F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463"/>
            <a:ext cx="9144000" cy="6840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491880" y="1087735"/>
            <a:ext cx="52565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Адрес: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РМ, Республика Мордовия, г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  Рузаевка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переулок Новый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д.1 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3485479" y="1717729"/>
            <a:ext cx="430810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Кадастровый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номер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: 13:25:0112117:36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491880" y="2076929"/>
            <a:ext cx="51861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Категория земель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: Земли населенных пунктов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491880" y="2380606"/>
            <a:ext cx="48245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Вид разрешенного использования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:  Под выращивание лесозащитных насаждений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510204" y="3103529"/>
            <a:ext cx="45668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Правообладатель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Частная собственность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8" name="Соединительная линия уступом 17"/>
          <p:cNvCxnSpPr/>
          <p:nvPr/>
        </p:nvCxnSpPr>
        <p:spPr>
          <a:xfrm>
            <a:off x="1619672" y="2406118"/>
            <a:ext cx="3456384" cy="3366750"/>
          </a:xfrm>
          <a:prstGeom prst="bentConnector3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Овал 20"/>
          <p:cNvSpPr/>
          <p:nvPr/>
        </p:nvSpPr>
        <p:spPr>
          <a:xfrm>
            <a:off x="5076056" y="5236416"/>
            <a:ext cx="1368152" cy="1072904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46,6 Га</a:t>
            </a:r>
            <a:endParaRPr lang="ru-RU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473990" y="1220891"/>
            <a:ext cx="2513834" cy="24507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991" y="3940418"/>
            <a:ext cx="2513834" cy="2591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132" y="102221"/>
            <a:ext cx="9212263" cy="74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4663004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A7D78EB-161A-43AC-BA07-4686AEE0E4F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491880" y="1180693"/>
            <a:ext cx="52749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Адрес: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Республика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Мордовия, Рузаевский район,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г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 Рузаевка, ул. Л. Толстого,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7а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510205" y="1902395"/>
            <a:ext cx="467307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Кадастровый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номер: 13:25:0114010:2594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491880" y="2283573"/>
            <a:ext cx="52396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Категория земель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: Земли населенных пунктов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491880" y="2606734"/>
            <a:ext cx="48245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Вид разрешенного использования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: Для сельскохозяйственного производства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510204" y="3253065"/>
            <a:ext cx="52213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Правообладатель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: 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Неразграниченная государственная собственность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8" name="Соединительная линия уступом 17"/>
          <p:cNvCxnSpPr/>
          <p:nvPr/>
        </p:nvCxnSpPr>
        <p:spPr>
          <a:xfrm>
            <a:off x="2171463" y="2415574"/>
            <a:ext cx="3456384" cy="3366750"/>
          </a:xfrm>
          <a:prstGeom prst="bentConnector3">
            <a:avLst>
              <a:gd name="adj1" fmla="val 30063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Овал 20"/>
          <p:cNvSpPr/>
          <p:nvPr/>
        </p:nvSpPr>
        <p:spPr>
          <a:xfrm>
            <a:off x="5650498" y="5229200"/>
            <a:ext cx="1368152" cy="1072904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4,2 Га</a:t>
            </a:r>
            <a:endParaRPr lang="ru-RU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991" y="1180693"/>
            <a:ext cx="2513834" cy="26889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991" y="4104088"/>
            <a:ext cx="2478055" cy="2254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338" y="188640"/>
            <a:ext cx="9212263" cy="74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0189566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A7D78EB-161A-43AC-BA07-4686AEE0E4F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782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483423" y="979065"/>
            <a:ext cx="52749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Адрес: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Республика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Мордовия,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Рузаевский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муниципальный район, г. Рузаевка, с северной стороны ОАО " Завода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Рузхиммаш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"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3510205" y="1902395"/>
            <a:ext cx="467307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Кадастровый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номер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: 13:25:0111118:115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491880" y="2283573"/>
            <a:ext cx="52396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Категория земель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: Земли населенных пунктов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491880" y="2606734"/>
            <a:ext cx="48245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Вид разрешенного использования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: Для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размещения объектов делового назначения, в том числе офисных центров 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510204" y="3514306"/>
            <a:ext cx="52213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Правообладатель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: 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Неразграниченная государственная собственность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8" name="Соединительная линия уступом 17"/>
          <p:cNvCxnSpPr/>
          <p:nvPr/>
        </p:nvCxnSpPr>
        <p:spPr>
          <a:xfrm>
            <a:off x="2192492" y="2388120"/>
            <a:ext cx="3456384" cy="3366750"/>
          </a:xfrm>
          <a:prstGeom prst="bentConnector3">
            <a:avLst>
              <a:gd name="adj1" fmla="val 30063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Овал 20"/>
          <p:cNvSpPr/>
          <p:nvPr/>
        </p:nvSpPr>
        <p:spPr>
          <a:xfrm>
            <a:off x="5650498" y="5229200"/>
            <a:ext cx="1368152" cy="1072904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9 Га</a:t>
            </a:r>
            <a:endParaRPr lang="ru-RU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646" y="1124744"/>
            <a:ext cx="2483179" cy="25742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645" y="3883639"/>
            <a:ext cx="2483180" cy="26417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669" y="64575"/>
            <a:ext cx="9177338" cy="74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8501957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A7D78EB-161A-43AC-BA07-4686AEE0E4F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384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483423" y="1018486"/>
            <a:ext cx="52749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Адрес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Республика Мордовия,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Рузаевский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муниципальный район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, пос. совхоз «Красное сельцо»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510205" y="1902395"/>
            <a:ext cx="480621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Кадастровый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номер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:  13:17:0108006:127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491880" y="2283573"/>
            <a:ext cx="52396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Категория земель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: Земли сельскохозяйственного назначения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518988" y="2929904"/>
            <a:ext cx="48245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Вид разрешенного использования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: Для ведения сельскохозяйственного производства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510205" y="3662109"/>
            <a:ext cx="52213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Правообладатель: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собственность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Республики Мордовия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8" name="Соединительная линия уступом 17"/>
          <p:cNvCxnSpPr/>
          <p:nvPr/>
        </p:nvCxnSpPr>
        <p:spPr>
          <a:xfrm>
            <a:off x="2183633" y="2440399"/>
            <a:ext cx="3456384" cy="3366750"/>
          </a:xfrm>
          <a:prstGeom prst="bentConnector3">
            <a:avLst>
              <a:gd name="adj1" fmla="val 30063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Овал 20"/>
          <p:cNvSpPr/>
          <p:nvPr/>
        </p:nvSpPr>
        <p:spPr>
          <a:xfrm>
            <a:off x="5674162" y="5270697"/>
            <a:ext cx="1368152" cy="1072904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312,64 Га</a:t>
            </a:r>
            <a:endParaRPr lang="ru-RU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859" y="4067674"/>
            <a:ext cx="2655627" cy="23721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9" y="1196752"/>
            <a:ext cx="2592288" cy="25947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9693"/>
            <a:ext cx="9144000" cy="74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5311820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A7D78EB-161A-43AC-BA07-4686AEE0E4F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782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456642" y="1059416"/>
            <a:ext cx="52749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Адрес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Республика Мордовия, Рузаевский район,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село Татарская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Пишля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510205" y="1902395"/>
            <a:ext cx="480621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Кадастровый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номер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:  13:17:0117009:442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491880" y="2283573"/>
            <a:ext cx="52396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Категория земель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: Земли сельскохозяйственного назначения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518988" y="2929904"/>
            <a:ext cx="48245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Вид разрешенного использования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: Для ведения сельскохозяйственного производства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510205" y="3662109"/>
            <a:ext cx="52481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Правообладатель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Частная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собственность </a:t>
            </a:r>
          </a:p>
        </p:txBody>
      </p:sp>
      <p:cxnSp>
        <p:nvCxnSpPr>
          <p:cNvPr id="18" name="Соединительная линия уступом 17"/>
          <p:cNvCxnSpPr/>
          <p:nvPr/>
        </p:nvCxnSpPr>
        <p:spPr>
          <a:xfrm>
            <a:off x="2161456" y="2440399"/>
            <a:ext cx="3456384" cy="3366750"/>
          </a:xfrm>
          <a:prstGeom prst="bentConnector3">
            <a:avLst>
              <a:gd name="adj1" fmla="val 30063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Овал 20"/>
          <p:cNvSpPr/>
          <p:nvPr/>
        </p:nvSpPr>
        <p:spPr>
          <a:xfrm>
            <a:off x="5617840" y="5270697"/>
            <a:ext cx="1368152" cy="1072904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66,78 Га</a:t>
            </a:r>
            <a:endParaRPr lang="ru-RU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797" y="1059416"/>
            <a:ext cx="2655627" cy="27126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913" y="4123773"/>
            <a:ext cx="2637574" cy="24591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523" y="60185"/>
            <a:ext cx="9157523" cy="74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6305691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A7D78EB-161A-43AC-BA07-4686AEE0E4F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782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456642" y="1116780"/>
            <a:ext cx="52749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Адрес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Республика Мордовия, Рузаевский район,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село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Татарская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Пишля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ул. Советская, дом 90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3510205" y="1902395"/>
            <a:ext cx="480621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Кадастровый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номер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:   13:17:0117009:458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491880" y="2283573"/>
            <a:ext cx="52396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Категория земель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: Земли сельскохозяйственного назначения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518988" y="2929904"/>
            <a:ext cx="48245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Вид разрешенного использования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:  Для размещения объектов сельскохозяйственного назначения и сельскохозяйственных угодий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491880" y="3821421"/>
            <a:ext cx="52481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Правообладатель: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Общедолевая собственность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8" name="Соединительная линия уступом 17"/>
          <p:cNvCxnSpPr/>
          <p:nvPr/>
        </p:nvCxnSpPr>
        <p:spPr>
          <a:xfrm>
            <a:off x="2267744" y="2262674"/>
            <a:ext cx="3456384" cy="3366750"/>
          </a:xfrm>
          <a:prstGeom prst="bentConnector3">
            <a:avLst>
              <a:gd name="adj1" fmla="val 30063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Овал 20"/>
          <p:cNvSpPr/>
          <p:nvPr/>
        </p:nvSpPr>
        <p:spPr>
          <a:xfrm>
            <a:off x="5724128" y="5071580"/>
            <a:ext cx="1368152" cy="1072904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63,81 Га</a:t>
            </a:r>
            <a:endParaRPr lang="ru-RU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797" y="4123773"/>
            <a:ext cx="2655627" cy="24015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419" y="1223515"/>
            <a:ext cx="2654005" cy="2629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703" y="76475"/>
            <a:ext cx="9144000" cy="74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741183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A7D78EB-161A-43AC-BA07-4686AEE0E4F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146" name="Picture 2" descr="C:\Users\KolenchenkoAA\Desktop\Разное\ДОСТОПРИМЕЧАТЕЛЬНОСТИ рУЗАЕВКИ\Рузаевка с высоты\1664276_origina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-13118" y="4581128"/>
            <a:ext cx="9157117" cy="584775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accent1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accent1">
                  <a:lumMod val="60000"/>
                  <a:lumOff val="40000"/>
                  <a:shade val="100000"/>
                  <a:satMod val="115000"/>
                </a:schemeClr>
              </a:gs>
            </a:gsLst>
            <a:lin ang="2700000" scaled="1"/>
            <a:tileRect/>
          </a:gradFill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Общая характеристика района</a:t>
            </a:r>
            <a:endParaRPr lang="ru-RU" sz="32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731925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A7D78EB-161A-43AC-BA07-4686AEE0E4F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782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456642" y="1116780"/>
            <a:ext cx="52749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Адрес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Республика Мордовия, Рузаевский район,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Участок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№11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3510205" y="1902395"/>
            <a:ext cx="480621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Кадастровый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номер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:  13:17:108006:107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491880" y="2283573"/>
            <a:ext cx="52396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Категория земель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: Земли сельскохозяйственного назначения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518988" y="2929904"/>
            <a:ext cx="48245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Вид разрешенного использования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: 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Для ведения сельскохозяйственного производства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518988" y="3668568"/>
            <a:ext cx="52210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Правообладатель: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Частная собственность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8" name="Соединительная линия уступом 17"/>
          <p:cNvCxnSpPr/>
          <p:nvPr/>
        </p:nvCxnSpPr>
        <p:spPr>
          <a:xfrm>
            <a:off x="2123728" y="2283573"/>
            <a:ext cx="3456384" cy="3366750"/>
          </a:xfrm>
          <a:prstGeom prst="bentConnector3">
            <a:avLst>
              <a:gd name="adj1" fmla="val 30063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Овал 20"/>
          <p:cNvSpPr/>
          <p:nvPr/>
        </p:nvSpPr>
        <p:spPr>
          <a:xfrm>
            <a:off x="5580112" y="5071580"/>
            <a:ext cx="1368152" cy="1072904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21,6 Га</a:t>
            </a:r>
            <a:endParaRPr lang="ru-RU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058" y="1093543"/>
            <a:ext cx="2690366" cy="2575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290" y="4070017"/>
            <a:ext cx="2580134" cy="24553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08" y="116632"/>
            <a:ext cx="9146507" cy="74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2859940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A7D78EB-161A-43AC-BA07-4686AEE0E4F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782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456642" y="1116780"/>
            <a:ext cx="52749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Адрес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Республика Мордовия, Рузаевский район,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Участок №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5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3510205" y="1902395"/>
            <a:ext cx="480621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Кадастровый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номер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:  13:17:108006:113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491880" y="2283573"/>
            <a:ext cx="52396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Категория земель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: Земли сельскохозяйственного назначения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518988" y="2929904"/>
            <a:ext cx="48245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Вид разрешенного использования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: 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Для ведения сельскохозяйственного производства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518988" y="3668568"/>
            <a:ext cx="52210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Правообладатель: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Собственность Республики Мордовия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8" name="Соединительная линия уступом 17"/>
          <p:cNvCxnSpPr/>
          <p:nvPr/>
        </p:nvCxnSpPr>
        <p:spPr>
          <a:xfrm>
            <a:off x="2123728" y="2436474"/>
            <a:ext cx="3456384" cy="3366750"/>
          </a:xfrm>
          <a:prstGeom prst="bentConnector3">
            <a:avLst>
              <a:gd name="adj1" fmla="val 30063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Овал 20"/>
          <p:cNvSpPr/>
          <p:nvPr/>
        </p:nvSpPr>
        <p:spPr>
          <a:xfrm>
            <a:off x="5580112" y="5227881"/>
            <a:ext cx="1368152" cy="1072904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365,27 Га</a:t>
            </a:r>
            <a:endParaRPr lang="ru-RU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322" y="3966948"/>
            <a:ext cx="2592102" cy="25547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597" y="1116780"/>
            <a:ext cx="2605828" cy="2551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262" y="79430"/>
            <a:ext cx="9151034" cy="74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5790478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A7D78EB-161A-43AC-BA07-4686AEE0E4F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782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456642" y="1116780"/>
            <a:ext cx="52749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Адрес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Республика Мордовия, Рузаевский район, Архангельско-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Голицынское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сельское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поселение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510205" y="1902395"/>
            <a:ext cx="480621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Кадастровый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номер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:  13:17:103002:708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491880" y="2283573"/>
            <a:ext cx="52396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Категория земель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: Земли сельскохозяйственного назначения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518988" y="2929904"/>
            <a:ext cx="48245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Вид разрешенного использования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: 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Тепличные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и парниковые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хозяйства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518988" y="3668568"/>
            <a:ext cx="52210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Правообладатель: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Неразграниченная государственная собственность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8" name="Соединительная линия уступом 17"/>
          <p:cNvCxnSpPr/>
          <p:nvPr/>
        </p:nvCxnSpPr>
        <p:spPr>
          <a:xfrm>
            <a:off x="2339752" y="2308358"/>
            <a:ext cx="3456384" cy="3366750"/>
          </a:xfrm>
          <a:prstGeom prst="bentConnector3">
            <a:avLst>
              <a:gd name="adj1" fmla="val 30063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Овал 20"/>
          <p:cNvSpPr/>
          <p:nvPr/>
        </p:nvSpPr>
        <p:spPr>
          <a:xfrm>
            <a:off x="5796136" y="5138656"/>
            <a:ext cx="1368152" cy="1072904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Га</a:t>
            </a:r>
            <a:endParaRPr lang="ru-RU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322" y="994952"/>
            <a:ext cx="2530917" cy="2673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321" y="3991733"/>
            <a:ext cx="2530917" cy="2533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9728"/>
            <a:ext cx="9144001" cy="74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2346827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A7D78EB-161A-43AC-BA07-4686AEE0E4F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782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456642" y="1116780"/>
            <a:ext cx="52749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Адрес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Республика Мордовия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Рузаевский район, с. Архангельское Голицыно,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переулок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Новый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3510205" y="1902395"/>
            <a:ext cx="480621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Кадастровый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номер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:  13:17:103002:690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491880" y="2283573"/>
            <a:ext cx="52396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Категория земель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: Земли сельскохозяйственного назначения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518988" y="2929904"/>
            <a:ext cx="482453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Вид разрешенного использования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: Для размещения зданий, строений, сооружений для производства, хранения и первичной переработки сельскохозяйственной продукции 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518988" y="4130233"/>
            <a:ext cx="52210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Правообладатель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Неразграниченная государственная собственность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8" name="Соединительная линия уступом 17"/>
          <p:cNvCxnSpPr/>
          <p:nvPr/>
        </p:nvCxnSpPr>
        <p:spPr>
          <a:xfrm>
            <a:off x="2339752" y="2308358"/>
            <a:ext cx="3456384" cy="3366750"/>
          </a:xfrm>
          <a:prstGeom prst="bentConnector3">
            <a:avLst>
              <a:gd name="adj1" fmla="val 30063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Овал 20"/>
          <p:cNvSpPr/>
          <p:nvPr/>
        </p:nvSpPr>
        <p:spPr>
          <a:xfrm>
            <a:off x="5796136" y="5138656"/>
            <a:ext cx="1368152" cy="1072904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6 Га</a:t>
            </a:r>
            <a:endParaRPr lang="ru-RU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887" y="3991733"/>
            <a:ext cx="2552352" cy="23895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887" y="1116780"/>
            <a:ext cx="2552352" cy="26002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337" y="89728"/>
            <a:ext cx="9177338" cy="74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6794353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A7D78EB-161A-43AC-BA07-4686AEE0E4F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782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518988" y="1007006"/>
            <a:ext cx="52125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Адрес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: 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Республика Мордовия, Рузаевский район, южнее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село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Сузгарье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Шишкеевское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лесничество Саранского лесхоза, квартал № 47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3510205" y="1902395"/>
            <a:ext cx="480621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Кадастровый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номер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:  13:17:123007:2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491880" y="2283573"/>
            <a:ext cx="52396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Категория земель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: Земли населенных пунктов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518988" y="2736748"/>
            <a:ext cx="48245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Вид разрешенного использования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: Для размещения объектов здравоохранения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532542" y="3459134"/>
            <a:ext cx="51939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Правообладатель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Неразграниченная государственная собственность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8" name="Соединительная линия уступом 17"/>
          <p:cNvCxnSpPr/>
          <p:nvPr/>
        </p:nvCxnSpPr>
        <p:spPr>
          <a:xfrm>
            <a:off x="1979712" y="1902395"/>
            <a:ext cx="3456384" cy="3366750"/>
          </a:xfrm>
          <a:prstGeom prst="bentConnector3">
            <a:avLst>
              <a:gd name="adj1" fmla="val 30063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Овал 20"/>
          <p:cNvSpPr/>
          <p:nvPr/>
        </p:nvSpPr>
        <p:spPr>
          <a:xfrm>
            <a:off x="5445421" y="4780892"/>
            <a:ext cx="1368152" cy="1072904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3,6 Га</a:t>
            </a:r>
            <a:endParaRPr lang="ru-RU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176" y="1119260"/>
            <a:ext cx="2427616" cy="2584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709" y="3933056"/>
            <a:ext cx="2420083" cy="2520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94" y="116632"/>
            <a:ext cx="9145894" cy="74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641409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A7D78EB-161A-43AC-BA07-4686AEE0E4F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782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543532" y="1119260"/>
            <a:ext cx="52125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Адрес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Республика Мордовия, Рузаевский район, Участок №12 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3510205" y="1902395"/>
            <a:ext cx="480621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Кадастровый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номер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: 13:17:0108006:108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491880" y="2283573"/>
            <a:ext cx="52396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Категория земель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: Земли сельскохозяйственного назначения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491880" y="2929904"/>
            <a:ext cx="48651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Вид разрешенного использования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: Для ведения сельскохозяйственного производства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532542" y="3609890"/>
            <a:ext cx="51939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Правообладатель: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Собственность Республики Мордовия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Овал 20"/>
          <p:cNvSpPr/>
          <p:nvPr/>
        </p:nvSpPr>
        <p:spPr>
          <a:xfrm>
            <a:off x="4932040" y="5124796"/>
            <a:ext cx="1368152" cy="1072904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645 Га</a:t>
            </a:r>
            <a:endParaRPr lang="ru-RU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291" y="1086300"/>
            <a:ext cx="2460501" cy="25235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5" name="Соединительная линия уступом 14"/>
          <p:cNvCxnSpPr/>
          <p:nvPr/>
        </p:nvCxnSpPr>
        <p:spPr>
          <a:xfrm>
            <a:off x="1835696" y="2606738"/>
            <a:ext cx="3096344" cy="3054510"/>
          </a:xfrm>
          <a:prstGeom prst="bentConnector3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291" y="3933055"/>
            <a:ext cx="2460501" cy="25922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" y="116632"/>
            <a:ext cx="9144001" cy="74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4728698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A7D78EB-161A-43AC-BA07-4686AEE0E4F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463"/>
            <a:ext cx="9113837" cy="6840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266" y="-18932"/>
            <a:ext cx="9167266" cy="68769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-23266" y="4941168"/>
            <a:ext cx="9167265" cy="64633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Инвестиционные проекты</a:t>
            </a:r>
            <a:endParaRPr lang="ru-RU" sz="36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916300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A7D78EB-161A-43AC-BA07-4686AEE0E4F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8" y="33758"/>
            <a:ext cx="9113837" cy="6840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-17242" y="0"/>
            <a:ext cx="9161241" cy="461665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accent2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accent2">
                  <a:lumMod val="60000"/>
                  <a:lumOff val="40000"/>
                  <a:shade val="100000"/>
                  <a:satMod val="115000"/>
                </a:schemeClr>
              </a:gs>
            </a:gsLst>
            <a:lin ang="10800000" scaled="1"/>
            <a:tileRect/>
          </a:gradFill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Инвестиционные проекты</a:t>
            </a:r>
            <a:endParaRPr lang="ru-RU" sz="2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78943" y="460587"/>
            <a:ext cx="876802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Создание производства 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пищевых и косметических продуктов</a:t>
            </a: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231814"/>
            <a:ext cx="3603625" cy="2149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Прямоугольник 15"/>
          <p:cNvSpPr/>
          <p:nvPr/>
        </p:nvSpPr>
        <p:spPr>
          <a:xfrm>
            <a:off x="4055138" y="2880531"/>
            <a:ext cx="2171044" cy="17543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b="1" dirty="0" smtClean="0">
              <a:solidFill>
                <a:schemeClr val="accent2">
                  <a:lumMod val="60000"/>
                  <a:lumOff val="4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b="1" dirty="0">
              <a:solidFill>
                <a:schemeClr val="accent2">
                  <a:lumMod val="60000"/>
                  <a:lumOff val="4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b="1" dirty="0" smtClean="0">
              <a:solidFill>
                <a:schemeClr val="accent2">
                  <a:lumMod val="60000"/>
                  <a:lumOff val="4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b="1" dirty="0">
              <a:solidFill>
                <a:schemeClr val="accent2">
                  <a:lumMod val="60000"/>
                  <a:lumOff val="4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b="1" dirty="0" smtClean="0">
              <a:solidFill>
                <a:schemeClr val="accent2">
                  <a:lumMod val="60000"/>
                  <a:lumOff val="4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Объем </a:t>
            </a:r>
            <a:r>
              <a:rPr lang="ru-RU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инвестиций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392421" y="3249863"/>
            <a:ext cx="1410407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4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4400" b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4400" b="1" dirty="0" smtClean="0">
                <a:latin typeface="Times New Roman" pitchFamily="18" charset="0"/>
                <a:cs typeface="Times New Roman" pitchFamily="18" charset="0"/>
              </a:rPr>
              <a:t>160</a:t>
            </a:r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млн. руб.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327" y="1184648"/>
            <a:ext cx="3526817" cy="22693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3966031" y="1450570"/>
            <a:ext cx="21710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Объем инвестиций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4392421" y="1834091"/>
            <a:ext cx="1229824" cy="10464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dirty="0" smtClean="0">
                <a:latin typeface="Times New Roman" pitchFamily="18" charset="0"/>
                <a:cs typeface="Times New Roman" pitchFamily="18" charset="0"/>
              </a:rPr>
              <a:t>52,9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млн. руб.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7075" y="1556880"/>
            <a:ext cx="1317625" cy="1109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TextBox 23"/>
          <p:cNvSpPr txBox="1"/>
          <p:nvPr/>
        </p:nvSpPr>
        <p:spPr>
          <a:xfrm>
            <a:off x="6326304" y="1652768"/>
            <a:ext cx="653284" cy="846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9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0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ru-RU" sz="1050" dirty="0" smtClean="0">
                <a:latin typeface="Times New Roman" pitchFamily="18" charset="0"/>
                <a:cs typeface="Times New Roman" pitchFamily="18" charset="0"/>
              </a:rPr>
              <a:t>рабочих </a:t>
            </a:r>
          </a:p>
          <a:p>
            <a:pPr algn="ctr"/>
            <a:r>
              <a:rPr lang="ru-RU" sz="1050" dirty="0" smtClean="0">
                <a:latin typeface="Times New Roman" pitchFamily="18" charset="0"/>
                <a:cs typeface="Times New Roman" pitchFamily="18" charset="0"/>
              </a:rPr>
              <a:t>мест</a:t>
            </a:r>
            <a:endParaRPr lang="ru-RU" sz="105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Овал 24"/>
          <p:cNvSpPr/>
          <p:nvPr/>
        </p:nvSpPr>
        <p:spPr>
          <a:xfrm>
            <a:off x="6963273" y="1522199"/>
            <a:ext cx="1310470" cy="1144137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Сентябрь 2024 года срок реализации</a:t>
            </a:r>
            <a:endParaRPr lang="ru-RU" sz="11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78944" y="3723146"/>
            <a:ext cx="49617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Создание производства полимерных композитов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1969" y="4634857"/>
            <a:ext cx="1317625" cy="1109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3" name="Овал 32"/>
          <p:cNvSpPr/>
          <p:nvPr/>
        </p:nvSpPr>
        <p:spPr>
          <a:xfrm>
            <a:off x="7034110" y="4602612"/>
            <a:ext cx="1310470" cy="1174152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Июнь </a:t>
            </a:r>
          </a:p>
          <a:p>
            <a:pPr algn="ctr"/>
            <a:r>
              <a:rPr lang="ru-RU" sz="11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2024 года </a:t>
            </a:r>
          </a:p>
          <a:p>
            <a:pPr algn="ctr"/>
            <a:r>
              <a:rPr lang="ru-RU" sz="11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срок реализации</a:t>
            </a:r>
            <a:endParaRPr lang="ru-RU" sz="11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271783" y="4725144"/>
            <a:ext cx="76232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153 </a:t>
            </a:r>
          </a:p>
          <a:p>
            <a:pPr lvl="0" algn="ctr"/>
            <a:r>
              <a:rPr lang="ru-RU" sz="11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рабочих </a:t>
            </a:r>
          </a:p>
          <a:p>
            <a:pPr lvl="0" algn="ctr"/>
            <a:r>
              <a:rPr lang="ru-RU" sz="11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места</a:t>
            </a:r>
          </a:p>
        </p:txBody>
      </p:sp>
    </p:spTree>
    <p:extLst>
      <p:ext uri="{BB962C8B-B14F-4D97-AF65-F5344CB8AC3E}">
        <p14:creationId xmlns:p14="http://schemas.microsoft.com/office/powerpoint/2010/main" val="352428258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A7D78EB-161A-43AC-BA07-4686AEE0E4F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26" y="-3651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0" y="0"/>
            <a:ext cx="9144000" cy="461665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accent2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accent2">
                  <a:lumMod val="60000"/>
                  <a:lumOff val="40000"/>
                  <a:shade val="100000"/>
                  <a:satMod val="115000"/>
                </a:schemeClr>
              </a:gs>
            </a:gsLst>
            <a:lin ang="10800000" scaled="1"/>
            <a:tileRect/>
          </a:gradFill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Инвестиционные ниши</a:t>
            </a:r>
            <a:endParaRPr lang="ru-RU" sz="2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79512" y="548680"/>
            <a:ext cx="87849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latin typeface="Times New Roman" pitchFamily="18" charset="0"/>
                <a:cs typeface="Times New Roman" pitchFamily="18" charset="0"/>
              </a:rPr>
              <a:t>Строительство завода по производству бесцветной и декорированной стеклянной тары для пищевой промышленности в г. Рузаевка, Республики Мордовия</a:t>
            </a: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340767"/>
            <a:ext cx="3851387" cy="2232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4165796" y="1556792"/>
            <a:ext cx="24944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2000" b="1" dirty="0">
                <a:solidFill>
                  <a:srgbClr val="C0504D">
                    <a:lumMod val="60000"/>
                    <a:lumOff val="40000"/>
                  </a:srgbClr>
                </a:solidFill>
                <a:latin typeface="Times New Roman" pitchFamily="18" charset="0"/>
                <a:cs typeface="Times New Roman" pitchFamily="18" charset="0"/>
              </a:rPr>
              <a:t>Объем</a:t>
            </a:r>
            <a:r>
              <a:rPr lang="ru-RU" b="1" dirty="0">
                <a:solidFill>
                  <a:srgbClr val="C0504D">
                    <a:lumMod val="60000"/>
                    <a:lumOff val="40000"/>
                  </a:srgbClr>
                </a:solidFill>
                <a:latin typeface="Times New Roman" pitchFamily="18" charset="0"/>
                <a:cs typeface="Times New Roman" pitchFamily="18" charset="0"/>
              </a:rPr>
              <a:t> инвестиций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355977" y="2060848"/>
            <a:ext cx="1728191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4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1377,9</a:t>
            </a:r>
          </a:p>
          <a:p>
            <a:pPr lvl="0" algn="ctr"/>
            <a:r>
              <a:rPr lang="ru-RU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млн. руб.</a:t>
            </a:r>
          </a:p>
        </p:txBody>
      </p:sp>
      <p:sp>
        <p:nvSpPr>
          <p:cNvPr id="21" name="Овал 20"/>
          <p:cNvSpPr/>
          <p:nvPr/>
        </p:nvSpPr>
        <p:spPr>
          <a:xfrm>
            <a:off x="6372200" y="1751344"/>
            <a:ext cx="1296144" cy="117360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/>
              </a:solidFill>
            </a:endParaRPr>
          </a:p>
        </p:txBody>
      </p:sp>
      <p:sp>
        <p:nvSpPr>
          <p:cNvPr id="23" name="Овал 22"/>
          <p:cNvSpPr/>
          <p:nvPr/>
        </p:nvSpPr>
        <p:spPr>
          <a:xfrm>
            <a:off x="7205364" y="1741458"/>
            <a:ext cx="1368152" cy="1183486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11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Февраль 2023 года срок реализации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516216" y="1923622"/>
            <a:ext cx="72008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203</a:t>
            </a:r>
            <a:r>
              <a:rPr lang="ru-RU" dirty="0">
                <a:solidFill>
                  <a:prstClr val="black"/>
                </a:solidFill>
              </a:rPr>
              <a:t> </a:t>
            </a:r>
          </a:p>
          <a:p>
            <a:pPr lvl="0" algn="ctr"/>
            <a:r>
              <a:rPr lang="ru-RU" sz="11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рабочих места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179512" y="3748390"/>
            <a:ext cx="79725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latin typeface="Times New Roman"/>
                <a:ea typeface="Times New Roman"/>
              </a:rPr>
              <a:t>Создание производства </a:t>
            </a:r>
            <a:r>
              <a:rPr lang="ru-RU" b="1" dirty="0">
                <a:latin typeface="Times New Roman"/>
                <a:ea typeface="Times New Roman"/>
              </a:rPr>
              <a:t>влажных и сухих кормов для домашних животных</a:t>
            </a:r>
            <a:endParaRPr lang="ru-RU" b="1" dirty="0"/>
          </a:p>
        </p:txBody>
      </p:sp>
      <p:pic>
        <p:nvPicPr>
          <p:cNvPr id="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516" y="4221088"/>
            <a:ext cx="3779378" cy="23162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4355977" y="4499249"/>
            <a:ext cx="24591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2000" b="1" dirty="0">
                <a:solidFill>
                  <a:srgbClr val="C0504D">
                    <a:lumMod val="60000"/>
                    <a:lumOff val="40000"/>
                  </a:srgbClr>
                </a:solidFill>
                <a:latin typeface="Times New Roman" pitchFamily="18" charset="0"/>
                <a:cs typeface="Times New Roman" pitchFamily="18" charset="0"/>
              </a:rPr>
              <a:t>Объем инвестиций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4572000" y="4868581"/>
            <a:ext cx="1821454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b="1" dirty="0" smtClean="0">
                <a:latin typeface="Times New Roman" pitchFamily="18" charset="0"/>
                <a:cs typeface="Times New Roman" pitchFamily="18" charset="0"/>
              </a:rPr>
              <a:t>10</a:t>
            </a:r>
          </a:p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млрд. руб</a:t>
            </a:r>
            <a:r>
              <a:rPr lang="ru-RU" sz="2000" dirty="0" smtClean="0"/>
              <a:t>.</a:t>
            </a:r>
            <a:endParaRPr lang="ru-RU" sz="2000" dirty="0"/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4868581"/>
            <a:ext cx="1311275" cy="1189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55" name="Овал 2054"/>
          <p:cNvSpPr/>
          <p:nvPr/>
        </p:nvSpPr>
        <p:spPr>
          <a:xfrm>
            <a:off x="7324397" y="4803543"/>
            <a:ext cx="1435053" cy="1296144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Декабрь 2024 года срок реализации</a:t>
            </a:r>
            <a:endParaRPr lang="ru-RU" sz="1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6599028" y="5013176"/>
            <a:ext cx="85329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500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рабочих мест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228115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A7D78EB-161A-43AC-BA07-4686AEE0E4F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5" name="Picture 3" descr="C:\Users\KolenchenkoAA\Desktop\Разное\ДОСТОПРИМЕЧАТЕЛЬНОСТИ рУЗАЕВКИ\Рузаевка с высоты\1664018_origina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0" y="5157192"/>
            <a:ext cx="9142513" cy="523220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accent5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accent5">
                  <a:lumMod val="60000"/>
                  <a:lumOff val="40000"/>
                  <a:shade val="100000"/>
                  <a:satMod val="115000"/>
                </a:schemeClr>
              </a:gs>
            </a:gsLst>
            <a:lin ang="10800000" scaled="1"/>
            <a:tileRect/>
          </a:gradFill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Полезная информация для инвесторов</a:t>
            </a:r>
            <a:endParaRPr lang="ru-RU" sz="28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06451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A7D78EB-161A-43AC-BA07-4686AEE0E4F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717675"/>
            <a:ext cx="45720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0" y="0"/>
            <a:ext cx="9144000" cy="46166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Расположение Рузаевского муниципального района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95537" y="1052736"/>
            <a:ext cx="83529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>
                <a:latin typeface="Times New Roman" pitchFamily="18" charset="0"/>
                <a:cs typeface="Times New Roman" pitchFamily="18" charset="0"/>
              </a:rPr>
              <a:t>Рузаевский район находится в центральной части Республики Мордовия и граничит со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Старошайговским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Кадошкинским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Инсарским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Кочкуровским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районами Мордовии, а так же с городом Саранск,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Иссинским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районом Пензенской области.</a:t>
            </a:r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938" y="2348880"/>
            <a:ext cx="6028253" cy="43534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8352" y="2593975"/>
            <a:ext cx="2170113" cy="167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8352" y="4568576"/>
            <a:ext cx="2152650" cy="16687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7248155" y="5301208"/>
            <a:ext cx="813043" cy="52322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59,6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375329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A7D78EB-161A-43AC-BA07-4686AEE0E4F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75" y="3175"/>
            <a:ext cx="917575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-15875" y="3974"/>
            <a:ext cx="9175750" cy="400110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accent5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accent5">
                  <a:lumMod val="60000"/>
                  <a:lumOff val="40000"/>
                  <a:shade val="100000"/>
                  <a:satMod val="115000"/>
                </a:schemeClr>
              </a:gs>
            </a:gsLst>
            <a:lin ang="10800000" scaled="1"/>
            <a:tileRect/>
          </a:gradFill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Корпорация развития Республики Мордовия</a:t>
            </a:r>
            <a:endParaRPr lang="ru-RU" sz="2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6545" y="2750323"/>
            <a:ext cx="3923928" cy="18361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31540" y="836712"/>
            <a:ext cx="828091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ООО "Корпорация развития Республики Мордовия"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региональный институт развития, направленный на создание максимально комфортной бизнес-среды для привлечения инвестиций в экономику региона.</a:t>
            </a:r>
          </a:p>
        </p:txBody>
      </p:sp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947" y="2750323"/>
            <a:ext cx="4496092" cy="34149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4973978"/>
            <a:ext cx="3312368" cy="13146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6738907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A7D78EB-161A-43AC-BA07-4686AEE0E4F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6" y="59234"/>
            <a:ext cx="917320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-29209" y="0"/>
            <a:ext cx="9206744" cy="400110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accent5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accent5">
                  <a:lumMod val="60000"/>
                  <a:lumOff val="40000"/>
                  <a:shade val="100000"/>
                  <a:satMod val="115000"/>
                </a:schemeClr>
              </a:gs>
            </a:gsLst>
            <a:lin ang="10800000" scaled="1"/>
            <a:tileRect/>
          </a:gradFill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Ведущие городские и региональные средства массовой информации</a:t>
            </a:r>
            <a:endParaRPr lang="ru-RU" sz="2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-50304" y="679996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ТЕЛЕКАНАЛЫ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340768"/>
            <a:ext cx="1714500" cy="781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2408111" y="1250301"/>
            <a:ext cx="42826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«Государственная телевизионная и радиовещательная компания «Мордовия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»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666113" y="1250301"/>
            <a:ext cx="216024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Адрес: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Республика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Мордовия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, г. Саранск,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ул. Докучаева, 29,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430030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492896"/>
            <a:ext cx="1649338" cy="804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2449624" y="2564904"/>
            <a:ext cx="393088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Телеканал НТМ</a:t>
            </a:r>
          </a:p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Народное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Телевидение Мордовии»</a:t>
            </a:r>
          </a:p>
          <a:p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6666113" y="2480380"/>
            <a:ext cx="239878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Адрес: Республика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Мордовия, 430034, г. Саранск, ул. Лодыгина, д.3</a:t>
            </a:r>
          </a:p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Почта: inform.ntm@gmail.com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955" y="3717032"/>
            <a:ext cx="1714500" cy="10102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2449624" y="3717032"/>
            <a:ext cx="37065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Мордовия 24 — региональный круглосуточный информационный телеканал республики Мордовия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666114" y="3806652"/>
            <a:ext cx="18663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Официальный сайт телеканала: 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info-rm.com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955" y="5013175"/>
            <a:ext cx="1747081" cy="12961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2555777" y="5229200"/>
            <a:ext cx="38247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Рузаевская телекомпания «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Рузаевские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новости»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6588222" y="4921424"/>
            <a:ext cx="194421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Адрес: Республика Мордовия,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431440,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г.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Рузаевка,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ул.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Трынова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, д.67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016212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A7D78EB-161A-43AC-BA07-4686AEE0E4F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6584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4639" y="-39827"/>
            <a:ext cx="9264286" cy="6359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87021" y="644147"/>
            <a:ext cx="91221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ГАЗЕТЫ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978" y="1124744"/>
            <a:ext cx="2599267" cy="1152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390064" y="1296249"/>
            <a:ext cx="25160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«Известия Мордовия»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110335" y="1124744"/>
            <a:ext cx="273630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430000, Республика Мордовия, г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. Саранск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, ул. Советская, 22, Дом Печати,</a:t>
            </a:r>
          </a:p>
          <a:p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izv_mor@moris.ru. Реклама: izv_mor13@mail.ru</a:t>
            </a:r>
          </a:p>
        </p:txBody>
      </p:sp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47" y="2502186"/>
            <a:ext cx="2813523" cy="1224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3503909" y="2636912"/>
            <a:ext cx="22883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«Рузаевская газета»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156176" y="2698756"/>
            <a:ext cx="26642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Адрес: Республика Мордовия, 431440, г. Рузаевка, ул.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Трынова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, д.67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1840" y="5412714"/>
            <a:ext cx="91778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ИНТЕРНЕТ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20550" y="5908050"/>
            <a:ext cx="33895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Сайт Администрации Рузаевского 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м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униципального района Республики Мордовия 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906137" y="5923439"/>
            <a:ext cx="23070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https://ruzaevka-rm.ru/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550" y="3933056"/>
            <a:ext cx="2744420" cy="13681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3503909" y="4221088"/>
            <a:ext cx="21482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«Столица – С»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156176" y="4174921"/>
            <a:ext cx="25202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Адрес: Республика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Мордовия, г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. Саранск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проспект Ленина, 13А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576792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A7D78EB-161A-43AC-BA07-4686AEE0E4F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12" name="Объект 11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1775103136"/>
              </p:ext>
            </p:extLst>
          </p:nvPr>
        </p:nvGraphicFramePr>
        <p:xfrm>
          <a:off x="914400" y="1447800"/>
          <a:ext cx="7772400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86200"/>
                <a:gridCol w="3886200"/>
              </a:tblGrid>
              <a:tr h="37084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2" y="14266"/>
            <a:ext cx="9173209" cy="6858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0" y="0"/>
            <a:ext cx="9173209" cy="369332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accent5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accent5">
                  <a:lumMod val="60000"/>
                  <a:lumOff val="40000"/>
                  <a:shade val="100000"/>
                  <a:satMod val="115000"/>
                </a:schemeClr>
              </a:gs>
            </a:gsLst>
            <a:lin ang="10800000" scaled="1"/>
            <a:tileRect/>
          </a:gradFill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Администрация Рузаевского муниципального района Республики Мордовия</a:t>
            </a:r>
            <a:endParaRPr lang="ru-RU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4" name="Таблица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75270074"/>
              </p:ext>
            </p:extLst>
          </p:nvPr>
        </p:nvGraphicFramePr>
        <p:xfrm>
          <a:off x="479106" y="548680"/>
          <a:ext cx="8208912" cy="553222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61046"/>
                <a:gridCol w="2747866"/>
              </a:tblGrid>
              <a:tr h="96022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Наименование подразделений</a:t>
                      </a:r>
                      <a:endParaRPr lang="ru-RU" dirty="0" smtClean="0"/>
                    </a:p>
                    <a:p>
                      <a:endParaRPr lang="ru-RU" dirty="0"/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Контакты</a:t>
                      </a:r>
                    </a:p>
                    <a:p>
                      <a:endParaRPr lang="ru-RU" dirty="0"/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</a:tr>
              <a:tr h="888075"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Управление поддержки ТОСЭР, предпринимательства и торговли Администрации Рузаевского муниципального района Республики Мордовия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8(83451) 6-30-40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888075"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Отдел по управлению муниципальным имуществом Администрации городского поселения Рузаевка Республики</a:t>
                      </a:r>
                      <a:r>
                        <a:rPr lang="ru-RU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Мордовия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8 (83451) 4-08-60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  <a:tr h="888075"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Управление экономического анализа и прогнозирования Администрации Рузаевского муниципального района Республики Мордовия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8 (83451) 4-08-30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888075"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Муниципальное бюджетное</a:t>
                      </a:r>
                    </a:p>
                    <a:p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учреждение Рузаевского муниципального</a:t>
                      </a:r>
                    </a:p>
                    <a:p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района Республики Мордовия «Земельный вектор»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8 (83451) 6-48-16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  <a:tr h="888075"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Отдел архитектуры и градостроительства Администрации городского поселения Рузаевка Республики Мордовия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8 (83451)  4-06-56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5" name="TextBox 14"/>
          <p:cNvSpPr txBox="1"/>
          <p:nvPr/>
        </p:nvSpPr>
        <p:spPr>
          <a:xfrm>
            <a:off x="899592" y="6381328"/>
            <a:ext cx="69847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Адрес: Республика Мордовия, г. Рузаевка, ул. Ленина, д.79</a:t>
            </a:r>
            <a:endParaRPr lang="ru-RU" sz="1600" b="1" dirty="0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85518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A7D78EB-161A-43AC-BA07-4686AEE0E4F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923927" y="517803"/>
            <a:ext cx="4896546" cy="63401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Административный центр - город Рузаевка, который расположен в 25 км от столицы Мордовии - г. Саранска. </a:t>
            </a:r>
          </a:p>
          <a:p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В состав Рузаевского муниципального района входят 1 городское поселение Рузаевка, 16 сельских поселений и 63 сельских населенных пункта.</a:t>
            </a:r>
          </a:p>
          <a:p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Население - 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59,6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тыс. человек (на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01.01.2022г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.), </a:t>
            </a:r>
          </a:p>
          <a:p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	в том числе в г. Рузаевка –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43,0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тыс. человек,</a:t>
            </a:r>
          </a:p>
          <a:p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                    в сельской местности  -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16,6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тыс. человек.</a:t>
            </a:r>
          </a:p>
          <a:p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В структуре национального состава населения присутствуют:</a:t>
            </a:r>
          </a:p>
          <a:p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русские – 60%, мордва – 31%, татары – 7% и другие национальности – 2%.</a:t>
            </a:r>
          </a:p>
          <a:p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Численность трудовых ресурсов –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37700 человек.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В экономике района занято –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21000 человек.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Кадастровая стоимость земельных участков для размещения:</a:t>
            </a:r>
          </a:p>
          <a:p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Промышленности: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от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542,89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руб. за кв. м.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Домов ИЖС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: от 127 руб.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кв.м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Дачных и садоводческих объединений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: от 2 до 20 руб. за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кв.м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Объектов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торговли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: от 770 руб. за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кв.м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Тарифы</a:t>
            </a:r>
            <a:r>
              <a:rPr lang="ru-RU" sz="1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Электроэнергия от 2,87 руб. до 3,0 руб. за 1 Квт/час., без НДС</a:t>
            </a:r>
          </a:p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Газоснабжение от 5,97 руб. до 6,159 руб. за 1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куб.м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., без НДС</a:t>
            </a:r>
          </a:p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Водоснабжение от 42,88 руб. до 200,78 руб. за 1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куб.м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., без НДС</a:t>
            </a:r>
          </a:p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Водоотведение от 22,98 руб. до 22,98 руб. за 1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куб.м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., без НДС</a:t>
            </a:r>
          </a:p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Теплоснабжение от 2392,99 руб. до 2524,6 руб./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Гкал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., без НДС</a:t>
            </a:r>
          </a:p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 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3" name="Picture 3" descr="C:\Users\KolenchenkoAA\Desktop\Разное\ДОСТОПРИМЕЧАТЕЛЬНОСТИ рУЗАЕВКИ\_IMG_0566.t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3764978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-12914" y="0"/>
            <a:ext cx="9156914" cy="461665"/>
          </a:xfrm>
          <a:prstGeom prst="rect">
            <a:avLst/>
          </a:prstGeom>
          <a:gradFill flip="none" rotWithShape="1">
            <a:gsLst>
              <a:gs pos="0">
                <a:schemeClr val="tx1">
                  <a:tint val="66000"/>
                  <a:satMod val="160000"/>
                </a:schemeClr>
              </a:gs>
              <a:gs pos="50000">
                <a:schemeClr val="tx1">
                  <a:tint val="44500"/>
                  <a:satMod val="160000"/>
                </a:schemeClr>
              </a:gs>
              <a:gs pos="100000">
                <a:schemeClr val="tx1">
                  <a:tint val="23500"/>
                  <a:satMod val="160000"/>
                </a:schemeClr>
              </a:gs>
            </a:gsLst>
            <a:lin ang="18900000" scaled="1"/>
            <a:tileRect/>
          </a:gradFill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Демография и ресурсы </a:t>
            </a:r>
            <a:endParaRPr lang="ru-RU" sz="2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80467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70609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Демография и ресурсы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A7D78EB-161A-43AC-BA07-4686AEE0E4F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342126027"/>
              </p:ext>
            </p:extLst>
          </p:nvPr>
        </p:nvGraphicFramePr>
        <p:xfrm>
          <a:off x="914400" y="1447800"/>
          <a:ext cx="7772400" cy="4572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3175"/>
            <a:ext cx="913923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9" y="21765"/>
            <a:ext cx="9249345" cy="68397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819" y="0"/>
            <a:ext cx="9265568" cy="40011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Объем отгруженной продукции по отраслям экономики, %</a:t>
            </a:r>
            <a:endParaRPr lang="ru-RU" sz="2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3208652079"/>
              </p:ext>
            </p:extLst>
          </p:nvPr>
        </p:nvGraphicFramePr>
        <p:xfrm>
          <a:off x="322734" y="836712"/>
          <a:ext cx="8496943" cy="5400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42500482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A7D78EB-161A-43AC-BA07-4686AEE0E4F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7" name="Объект 6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923612365"/>
              </p:ext>
            </p:extLst>
          </p:nvPr>
        </p:nvGraphicFramePr>
        <p:xfrm>
          <a:off x="914400" y="1447800"/>
          <a:ext cx="7772400" cy="4572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56" y="-115282"/>
            <a:ext cx="9145556" cy="69732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0" y="-115282"/>
            <a:ext cx="9144001" cy="40011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Отраслевая структура занятых по основным отраслям экономики,%</a:t>
            </a:r>
            <a:endParaRPr lang="ru-RU" sz="2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8" name="Диаграмма 7"/>
          <p:cNvGraphicFramePr/>
          <p:nvPr>
            <p:extLst>
              <p:ext uri="{D42A27DB-BD31-4B8C-83A1-F6EECF244321}">
                <p14:modId xmlns:p14="http://schemas.microsoft.com/office/powerpoint/2010/main" val="3490142064"/>
              </p:ext>
            </p:extLst>
          </p:nvPr>
        </p:nvGraphicFramePr>
        <p:xfrm>
          <a:off x="107504" y="404664"/>
          <a:ext cx="8881932" cy="62646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6868090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A7D78EB-161A-43AC-BA07-4686AEE0E4F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7" name="Объект 6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2377911027"/>
              </p:ext>
            </p:extLst>
          </p:nvPr>
        </p:nvGraphicFramePr>
        <p:xfrm>
          <a:off x="914400" y="1447800"/>
          <a:ext cx="7772400" cy="4572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5" y="-7602"/>
            <a:ext cx="9144000" cy="68737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0" y="0"/>
            <a:ext cx="9144000" cy="369332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75000"/>
                  <a:shade val="30000"/>
                  <a:satMod val="115000"/>
                </a:schemeClr>
              </a:gs>
              <a:gs pos="50000">
                <a:schemeClr val="bg1">
                  <a:lumMod val="75000"/>
                  <a:shade val="67500"/>
                  <a:satMod val="115000"/>
                </a:schemeClr>
              </a:gs>
              <a:gs pos="100000">
                <a:schemeClr val="bg1">
                  <a:lumMod val="75000"/>
                  <a:shade val="100000"/>
                  <a:satMod val="115000"/>
                </a:schemeClr>
              </a:gs>
            </a:gsLst>
            <a:lin ang="18900000" scaled="1"/>
            <a:tileRect/>
          </a:gradFill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Среднемесячная заработная плата по основным отраслям экономики, тыс. руб.</a:t>
            </a:r>
            <a:endParaRPr lang="ru-RU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4" name="Диаграмма 23"/>
          <p:cNvGraphicFramePr/>
          <p:nvPr>
            <p:extLst>
              <p:ext uri="{D42A27DB-BD31-4B8C-83A1-F6EECF244321}">
                <p14:modId xmlns:p14="http://schemas.microsoft.com/office/powerpoint/2010/main" val="3123152088"/>
              </p:ext>
            </p:extLst>
          </p:nvPr>
        </p:nvGraphicFramePr>
        <p:xfrm>
          <a:off x="467544" y="764704"/>
          <a:ext cx="8280920" cy="57606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2764643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A7D78EB-161A-43AC-BA07-4686AEE0E4F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113"/>
            <a:ext cx="9113837" cy="6840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 descr="E:\ДОСТОПРИМЕЧАТЕЛЬНОСТИ рУЗАЕВКИ\Рузаевка с высоты\CgXWYOjzGK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-31313" y="5445224"/>
            <a:ext cx="9144001" cy="830997"/>
          </a:xfrm>
          <a:prstGeom prst="rect">
            <a:avLst/>
          </a:prstGeom>
          <a:gradFill flip="none" rotWithShape="1">
            <a:gsLst>
              <a:gs pos="0">
                <a:srgbClr val="9FD2F1">
                  <a:shade val="30000"/>
                  <a:satMod val="115000"/>
                </a:srgbClr>
              </a:gs>
              <a:gs pos="50000">
                <a:srgbClr val="9FD2F1">
                  <a:shade val="67500"/>
                  <a:satMod val="115000"/>
                </a:srgbClr>
              </a:gs>
              <a:gs pos="100000">
                <a:srgbClr val="9FD2F1">
                  <a:shade val="100000"/>
                  <a:satMod val="115000"/>
                </a:srgbClr>
              </a:gs>
            </a:gsLst>
            <a:lin ang="2700000" scaled="1"/>
            <a:tileRect/>
          </a:gradFill>
        </p:spPr>
        <p:txBody>
          <a:bodyPr wrap="square" rtlCol="0">
            <a:spAutoFit/>
          </a:bodyPr>
          <a:lstStyle/>
          <a:p>
            <a:r>
              <a:rPr lang="ru-RU" sz="4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Транспортное сообщение</a:t>
            </a:r>
            <a:endParaRPr lang="ru-RU" sz="36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1053018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праведливость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праведливость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65000"/>
              </a:schemeClr>
            </a:gs>
            <a:gs pos="50000">
              <a:schemeClr val="phClr">
                <a:shade val="80000"/>
                <a:satMod val="155000"/>
              </a:schemeClr>
            </a:gs>
            <a:gs pos="100000">
              <a:schemeClr val="phClr">
                <a:tint val="95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95000"/>
                <a:satMod val="200000"/>
              </a:schemeClr>
              <a:schemeClr val="phClr">
                <a:shade val="80000"/>
                <a:satMod val="100000"/>
              </a:schemeClr>
            </a:duotone>
          </a:blip>
          <a:tile tx="0" ty="0" sx="55000" sy="5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13253</TotalTime>
  <Words>2066</Words>
  <Application>Microsoft Office PowerPoint</Application>
  <PresentationFormat>Экран (4:3)</PresentationFormat>
  <Paragraphs>402</Paragraphs>
  <Slides>43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43</vt:i4>
      </vt:variant>
    </vt:vector>
  </HeadingPairs>
  <TitlesOfParts>
    <vt:vector size="45" baseType="lpstr">
      <vt:lpstr>Справедливость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Демография и ресурсы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Света</dc:creator>
  <cp:lastModifiedBy>Андрей Александрович Коленченко</cp:lastModifiedBy>
  <cp:revision>877</cp:revision>
  <cp:lastPrinted>2021-03-17T06:46:44Z</cp:lastPrinted>
  <dcterms:created xsi:type="dcterms:W3CDTF">2016-04-13T05:32:14Z</dcterms:created>
  <dcterms:modified xsi:type="dcterms:W3CDTF">2022-08-24T09:59:39Z</dcterms:modified>
</cp:coreProperties>
</file>