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5" r:id="rId6"/>
    <p:sldId id="264" r:id="rId7"/>
    <p:sldId id="266" r:id="rId8"/>
    <p:sldId id="271" r:id="rId9"/>
    <p:sldId id="267" r:id="rId10"/>
    <p:sldId id="269" r:id="rId11"/>
    <p:sldId id="272" r:id="rId12"/>
    <p:sldId id="273" r:id="rId13"/>
  </p:sldIdLst>
  <p:sldSz cx="12192000" cy="6858000"/>
  <p:notesSz cx="6796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14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1066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8816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8564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4465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1793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1792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6020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9298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531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7534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4485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924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445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2255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749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7392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866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7237846-7829-43FC-B524-6F40045CD73B}" type="datetimeFigureOut">
              <a:rPr lang="ru-RU" smtClean="0"/>
              <a:pPr/>
              <a:t>24.07.2018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D00465-5CF4-4587-81FD-764256B417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375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Бюджет для граждан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ru-RU" dirty="0"/>
              <a:t>Решение Совета депутатов </a:t>
            </a:r>
            <a:r>
              <a:rPr lang="ru-RU" dirty="0" smtClean="0"/>
              <a:t>Трускляйского сельского поселения Рузаевского </a:t>
            </a:r>
            <a:r>
              <a:rPr lang="ru-RU" dirty="0"/>
              <a:t>муниципального района</a:t>
            </a:r>
          </a:p>
          <a:p>
            <a:pPr algn="ctr"/>
            <a:r>
              <a:rPr lang="ru-RU" dirty="0"/>
              <a:t>Республики Мордовия от </a:t>
            </a:r>
            <a:r>
              <a:rPr lang="ru-RU" dirty="0" smtClean="0"/>
              <a:t>28.06.2018г</a:t>
            </a:r>
            <a:r>
              <a:rPr lang="ru-RU" dirty="0"/>
              <a:t>. </a:t>
            </a:r>
            <a:r>
              <a:rPr lang="ru-RU" dirty="0" smtClean="0"/>
              <a:t>№29/112 </a:t>
            </a:r>
            <a:r>
              <a:rPr lang="ru-RU" dirty="0"/>
              <a:t>«Об утверждении отчета об исполнении бюджета Рузаевского муниципального района за </a:t>
            </a:r>
            <a:r>
              <a:rPr lang="ru-RU" dirty="0" smtClean="0"/>
              <a:t>2017 </a:t>
            </a:r>
            <a:r>
              <a:rPr lang="ru-RU" dirty="0"/>
              <a:t>год»</a:t>
            </a:r>
          </a:p>
          <a:p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05395" y="202142"/>
            <a:ext cx="2238375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02841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8624" y="81951"/>
            <a:ext cx="10446021" cy="1582947"/>
          </a:xfrm>
        </p:spPr>
        <p:txBody>
          <a:bodyPr>
            <a:normAutofit fontScale="90000"/>
          </a:bodyPr>
          <a:lstStyle/>
          <a:p>
            <a:r>
              <a:rPr lang="ru-RU" dirty="0"/>
              <a:t>Функциональная структура расходов</a:t>
            </a:r>
            <a:br>
              <a:rPr lang="ru-RU" dirty="0"/>
            </a:br>
            <a:r>
              <a:rPr lang="ru-RU" dirty="0"/>
              <a:t>бюджета </a:t>
            </a:r>
            <a:r>
              <a:rPr lang="ru-RU" dirty="0" smtClean="0"/>
              <a:t>Трускляйского сельского поселения Рузаевского </a:t>
            </a:r>
            <a:r>
              <a:rPr lang="ru-RU" dirty="0"/>
              <a:t>муниципального района за </a:t>
            </a:r>
            <a:r>
              <a:rPr lang="ru-RU" dirty="0" smtClean="0"/>
              <a:t>2017 </a:t>
            </a:r>
            <a:r>
              <a:rPr lang="ru-RU" dirty="0"/>
              <a:t>год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31825852"/>
              </p:ext>
            </p:extLst>
          </p:nvPr>
        </p:nvGraphicFramePr>
        <p:xfrm>
          <a:off x="1648213" y="2078967"/>
          <a:ext cx="10126844" cy="2761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59946">
                  <a:extLst>
                    <a:ext uri="{9D8B030D-6E8A-4147-A177-3AD203B41FA5}">
                      <a16:colId xmlns:a16="http://schemas.microsoft.com/office/drawing/2014/main" xmlns="" val="2460162173"/>
                    </a:ext>
                  </a:extLst>
                </a:gridCol>
                <a:gridCol w="1383449">
                  <a:extLst>
                    <a:ext uri="{9D8B030D-6E8A-4147-A177-3AD203B41FA5}">
                      <a16:colId xmlns:a16="http://schemas.microsoft.com/office/drawing/2014/main" xmlns="" val="3103875975"/>
                    </a:ext>
                  </a:extLst>
                </a:gridCol>
                <a:gridCol w="1383449">
                  <a:extLst>
                    <a:ext uri="{9D8B030D-6E8A-4147-A177-3AD203B41FA5}">
                      <a16:colId xmlns:a16="http://schemas.microsoft.com/office/drawing/2014/main" xmlns="" val="1918513747"/>
                    </a:ext>
                  </a:extLst>
                </a:gridCol>
              </a:tblGrid>
              <a:tr h="4191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b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7909" marR="7909" marT="790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29897932"/>
                  </a:ext>
                </a:extLst>
              </a:tr>
              <a:tr h="158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бюджета - ИТОГО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3672,1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56735879"/>
                  </a:ext>
                </a:extLst>
              </a:tr>
              <a:tr h="158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ОБЩЕГОСУДАРСТВЕННЫЕ ВОПРОСЫ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2034,8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4468408"/>
                  </a:ext>
                </a:extLst>
              </a:tr>
              <a:tr h="158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НАЦИОНАЛЬНАЯ ОБОРОНА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56735111"/>
                  </a:ext>
                </a:extLst>
              </a:tr>
              <a:tr h="158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НАЦИОНАЛЬНАЯ ЭКОНОМИКА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16564571"/>
                  </a:ext>
                </a:extLst>
              </a:tr>
              <a:tr h="158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ЖИЛИЩНО-КОММУНАЛЬНОЕ ХОЗЯЙСТВО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47087639"/>
                  </a:ext>
                </a:extLst>
              </a:tr>
              <a:tr h="158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БИБЛИОТЕКИ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77529912"/>
                  </a:ext>
                </a:extLst>
              </a:tr>
              <a:tr h="158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КУЛЬТУРА, КИНЕМАТОГРАФИЯ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1039,2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02581849"/>
                  </a:ext>
                </a:extLst>
              </a:tr>
              <a:tr h="158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РЕМОНТ МУНИЦИПАЛЬНОГО ЖИЛОГО ФОНДА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236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59214608"/>
                  </a:ext>
                </a:extLst>
              </a:tr>
              <a:tr h="158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СОЦИАЛЬНАЯ ПОЛИТИКА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800961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02584" y="1644134"/>
            <a:ext cx="1072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xmlns="" val="270290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466" y="176842"/>
            <a:ext cx="10411515" cy="1263769"/>
          </a:xfrm>
        </p:spPr>
        <p:txBody>
          <a:bodyPr>
            <a:noAutofit/>
          </a:bodyPr>
          <a:lstStyle/>
          <a:p>
            <a:r>
              <a:rPr lang="ru-RU" sz="3200" dirty="0"/>
              <a:t>Структура расходов бюджета </a:t>
            </a:r>
            <a:r>
              <a:rPr lang="ru-RU" sz="3200" dirty="0" smtClean="0"/>
              <a:t>Трускляйского сельского поселения Рузаевского </a:t>
            </a:r>
            <a:r>
              <a:rPr lang="ru-RU" sz="3200" dirty="0"/>
              <a:t>муниципального района </a:t>
            </a:r>
            <a:r>
              <a:rPr lang="ru-RU" sz="3200" dirty="0" smtClean="0"/>
              <a:t>2017 г</a:t>
            </a:r>
            <a:r>
              <a:rPr lang="ru-RU" sz="3200" dirty="0"/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46491559"/>
              </p:ext>
            </p:extLst>
          </p:nvPr>
        </p:nvGraphicFramePr>
        <p:xfrm>
          <a:off x="1923691" y="1732797"/>
          <a:ext cx="5938367" cy="34360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96372">
                  <a:extLst>
                    <a:ext uri="{9D8B030D-6E8A-4147-A177-3AD203B41FA5}">
                      <a16:colId xmlns:a16="http://schemas.microsoft.com/office/drawing/2014/main" xmlns="" val="273947129"/>
                    </a:ext>
                  </a:extLst>
                </a:gridCol>
                <a:gridCol w="1141995">
                  <a:extLst>
                    <a:ext uri="{9D8B030D-6E8A-4147-A177-3AD203B41FA5}">
                      <a16:colId xmlns:a16="http://schemas.microsoft.com/office/drawing/2014/main" xmlns="" val="1110441260"/>
                    </a:ext>
                  </a:extLst>
                </a:gridCol>
              </a:tblGrid>
              <a:tr h="5276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b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2" marR="9082" marT="908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82" marR="9082" marT="9082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61402486"/>
                  </a:ext>
                </a:extLst>
              </a:tr>
              <a:tr h="269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бюджета - ИТОГО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3672,1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16866155"/>
                  </a:ext>
                </a:extLst>
              </a:tr>
              <a:tr h="269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ОБЩЕГОСУДАРСТВЕННЫЕ ВОПРОСЫ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2034,8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21721641"/>
                  </a:ext>
                </a:extLst>
              </a:tr>
              <a:tr h="269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НАЦИОНАЛЬНАЯ ОБОРОНА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02044064"/>
                  </a:ext>
                </a:extLst>
              </a:tr>
              <a:tr h="5276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НАЦИОНАЛЬНАЯ ЭКОНОМИКА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4584739"/>
                  </a:ext>
                </a:extLst>
              </a:tr>
              <a:tr h="269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ЖИЛИЩНО-КОММУНАЛЬНОЕ ХОЗЯЙСТВО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71679153"/>
                  </a:ext>
                </a:extLst>
              </a:tr>
              <a:tr h="269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БИБЛИОТЕКИ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90877311"/>
                  </a:ext>
                </a:extLst>
              </a:tr>
              <a:tr h="269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КУЛЬТУРА, КИНЕМАТОГРАФИЯ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1039,2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32113576"/>
                  </a:ext>
                </a:extLst>
              </a:tr>
              <a:tr h="269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РЕМОНТ МУНИЦИПАЛЬНОГО ЖИЛОГО ФОНДА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236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48885899"/>
                  </a:ext>
                </a:extLst>
              </a:tr>
              <a:tr h="2693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СОЦИАЛЬНАЯ ПОЛИТИКА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909" marR="7909" marT="79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380117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28461" y="1363465"/>
            <a:ext cx="1072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xmlns="" val="1526806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7224" y="237227"/>
            <a:ext cx="10018713" cy="1203385"/>
          </a:xfrm>
        </p:spPr>
        <p:txBody>
          <a:bodyPr>
            <a:noAutofit/>
          </a:bodyPr>
          <a:lstStyle/>
          <a:p>
            <a:r>
              <a:rPr lang="ru-RU" sz="3200" dirty="0"/>
              <a:t>Реализация муниципальных программ </a:t>
            </a:r>
            <a:r>
              <a:rPr lang="ru-RU" sz="3200" dirty="0" smtClean="0"/>
              <a:t>Трускляйского сельского поселения Рузаевского </a:t>
            </a:r>
            <a:r>
              <a:rPr lang="ru-RU" sz="3200" dirty="0"/>
              <a:t>муниципального района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03108103"/>
              </p:ext>
            </p:extLst>
          </p:nvPr>
        </p:nvGraphicFramePr>
        <p:xfrm>
          <a:off x="1717225" y="1742534"/>
          <a:ext cx="10018712" cy="23852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2625">
                  <a:extLst>
                    <a:ext uri="{9D8B030D-6E8A-4147-A177-3AD203B41FA5}">
                      <a16:colId xmlns:a16="http://schemas.microsoft.com/office/drawing/2014/main" xmlns="" val="2532569702"/>
                    </a:ext>
                  </a:extLst>
                </a:gridCol>
                <a:gridCol w="5880204">
                  <a:extLst>
                    <a:ext uri="{9D8B030D-6E8A-4147-A177-3AD203B41FA5}">
                      <a16:colId xmlns:a16="http://schemas.microsoft.com/office/drawing/2014/main" xmlns="" val="1989859792"/>
                    </a:ext>
                  </a:extLst>
                </a:gridCol>
                <a:gridCol w="1320913">
                  <a:extLst>
                    <a:ext uri="{9D8B030D-6E8A-4147-A177-3AD203B41FA5}">
                      <a16:colId xmlns:a16="http://schemas.microsoft.com/office/drawing/2014/main" xmlns="" val="899411680"/>
                    </a:ext>
                  </a:extLst>
                </a:gridCol>
                <a:gridCol w="1262325">
                  <a:extLst>
                    <a:ext uri="{9D8B030D-6E8A-4147-A177-3AD203B41FA5}">
                      <a16:colId xmlns:a16="http://schemas.microsoft.com/office/drawing/2014/main" xmlns="" val="3150275875"/>
                    </a:ext>
                  </a:extLst>
                </a:gridCol>
                <a:gridCol w="1022645">
                  <a:extLst>
                    <a:ext uri="{9D8B030D-6E8A-4147-A177-3AD203B41FA5}">
                      <a16:colId xmlns:a16="http://schemas.microsoft.com/office/drawing/2014/main" xmlns="" val="3049143802"/>
                    </a:ext>
                  </a:extLst>
                </a:gridCol>
              </a:tblGrid>
              <a:tr h="33577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программы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55016262"/>
                  </a:ext>
                </a:extLst>
              </a:tr>
              <a:tr h="226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 программа </a:t>
                      </a: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«УСТОЙЧИВОЕ РАЗВИТИЕ ТРУСКЛЯЙСКОГО СЕЛЬСКОГО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ПОСЕЛЕНИЯ  </a:t>
                      </a:r>
                      <a:r>
                        <a:rPr lang="ru-RU" sz="1200" b="0" kern="1200" cap="all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Рузаевского муниципального района</a:t>
                      </a:r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200" b="0" kern="1200" cap="all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Республики Мордовия</a:t>
                      </a:r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2014-2017 ГОДЫ И НА ПЕРИОД</a:t>
                      </a:r>
                    </a:p>
                    <a:p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2020 ГОДА»</a:t>
                      </a:r>
                    </a:p>
                  </a:txBody>
                  <a:tcPr marL="3650" marR="3650" marT="36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162,415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98,155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16821077"/>
                  </a:ext>
                </a:extLst>
              </a:tr>
              <a:tr h="2153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 программа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«Энергосбережение и повышение энергетической эффективности в Трускляйском сельском поселении Рузаевского муниципального района»</a:t>
                      </a:r>
                    </a:p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2015-2020 годы</a:t>
                      </a:r>
                    </a:p>
                  </a:txBody>
                  <a:tcPr marL="3650" marR="3650" marT="36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242,02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50" marR="3650" marT="365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8175098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28461" y="1363465"/>
            <a:ext cx="1072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xmlns="" val="192033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3706" y="258793"/>
            <a:ext cx="10454649" cy="57365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Уважаемые граждане </a:t>
            </a:r>
            <a:r>
              <a:rPr lang="ru-RU" dirty="0" smtClean="0"/>
              <a:t>Трускляйского сельского  поселения Рузаевского </a:t>
            </a:r>
            <a:r>
              <a:rPr lang="ru-RU" dirty="0"/>
              <a:t>муниципального района</a:t>
            </a:r>
          </a:p>
          <a:p>
            <a:pPr marL="0" indent="0" algn="ctr">
              <a:buNone/>
            </a:pPr>
            <a:r>
              <a:rPr lang="ru-RU" dirty="0"/>
              <a:t> Республики Мордовия!</a:t>
            </a:r>
          </a:p>
          <a:p>
            <a:pPr marL="0" indent="0" algn="ctr">
              <a:buNone/>
            </a:pPr>
            <a:endParaRPr lang="ru-RU" dirty="0"/>
          </a:p>
          <a:p>
            <a:pPr marL="0" indent="449263">
              <a:buNone/>
            </a:pPr>
            <a:r>
              <a:rPr lang="ru-RU" dirty="0"/>
              <a:t>Перед вами брошюра «Бюджет для граждан», созданная для того, чтобы каждый гражданин </a:t>
            </a:r>
            <a:r>
              <a:rPr lang="ru-RU" dirty="0" smtClean="0"/>
              <a:t>Трускляйского сельского поселения Рузаевского </a:t>
            </a:r>
            <a:r>
              <a:rPr lang="ru-RU" dirty="0"/>
              <a:t>муниципального района Республики Мордовия знал, как планируется и расходуется </a:t>
            </a:r>
            <a:r>
              <a:rPr lang="ru-RU" dirty="0" smtClean="0"/>
              <a:t>местный </a:t>
            </a:r>
            <a:r>
              <a:rPr lang="ru-RU" dirty="0"/>
              <a:t>бюджет, сколько в бюджет поступает средств и на какие направления они расходуются.</a:t>
            </a:r>
          </a:p>
        </p:txBody>
      </p:sp>
    </p:spTree>
    <p:extLst>
      <p:ext uri="{BB962C8B-B14F-4D97-AF65-F5344CB8AC3E}">
        <p14:creationId xmlns:p14="http://schemas.microsoft.com/office/powerpoint/2010/main" xmlns="" val="2390380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3708" y="81951"/>
            <a:ext cx="10463273" cy="625415"/>
          </a:xfrm>
        </p:spPr>
        <p:txBody>
          <a:bodyPr>
            <a:normAutofit fontScale="90000"/>
          </a:bodyPr>
          <a:lstStyle/>
          <a:p>
            <a:r>
              <a:rPr lang="ru-RU" dirty="0"/>
              <a:t>Словарь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3708" y="707367"/>
            <a:ext cx="10402888" cy="58314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• Бюджет – план доходов и расходов </a:t>
            </a:r>
            <a:r>
              <a:rPr lang="ru-RU" dirty="0" smtClean="0"/>
              <a:t>на </a:t>
            </a:r>
            <a:r>
              <a:rPr lang="ru-RU" dirty="0"/>
              <a:t>предстоящий</a:t>
            </a:r>
          </a:p>
          <a:p>
            <a:pPr marL="0" indent="0">
              <a:buNone/>
            </a:pPr>
            <a:r>
              <a:rPr lang="ru-RU" dirty="0"/>
              <a:t>финансовый год</a:t>
            </a:r>
          </a:p>
          <a:p>
            <a:pPr marL="0" indent="0">
              <a:buNone/>
            </a:pPr>
            <a:r>
              <a:rPr lang="ru-RU" dirty="0"/>
              <a:t>• Доходы – денежные средства, поступающие в бюджет</a:t>
            </a:r>
          </a:p>
          <a:p>
            <a:pPr marL="0" indent="0">
              <a:buNone/>
            </a:pPr>
            <a:r>
              <a:rPr lang="ru-RU" dirty="0"/>
              <a:t>• Расходы – денежные средства, выплачиваемые из бюджета</a:t>
            </a:r>
          </a:p>
          <a:p>
            <a:pPr marL="0" indent="0">
              <a:buNone/>
            </a:pPr>
            <a:r>
              <a:rPr lang="ru-RU" dirty="0"/>
              <a:t>• Бюджетная система – совокупность федерального бюджета, бюджетов</a:t>
            </a:r>
          </a:p>
          <a:p>
            <a:pPr marL="0" indent="0">
              <a:buNone/>
            </a:pPr>
            <a:r>
              <a:rPr lang="ru-RU" dirty="0"/>
              <a:t>субъектов РФ, местных бюджетов и бюджетов государственных</a:t>
            </a:r>
          </a:p>
          <a:p>
            <a:pPr marL="0" indent="0">
              <a:buNone/>
            </a:pPr>
            <a:r>
              <a:rPr lang="ru-RU" dirty="0"/>
              <a:t>внебюджетных фондов</a:t>
            </a:r>
          </a:p>
          <a:p>
            <a:pPr marL="0" indent="0">
              <a:buNone/>
            </a:pPr>
            <a:r>
              <a:rPr lang="ru-RU" dirty="0"/>
              <a:t>• Межбюджетные трансферты – средства, предоставляемые бюджетом</a:t>
            </a:r>
          </a:p>
          <a:p>
            <a:pPr marL="0" indent="0">
              <a:buNone/>
            </a:pPr>
            <a:r>
              <a:rPr lang="ru-RU" dirty="0"/>
              <a:t>вышестоящего уровня бюджетной системы бюджету нижестоящего уровня</a:t>
            </a:r>
          </a:p>
          <a:p>
            <a:pPr marL="0" indent="0">
              <a:buNone/>
            </a:pPr>
            <a:r>
              <a:rPr lang="ru-RU" dirty="0"/>
              <a:t>бюджетной системы</a:t>
            </a:r>
          </a:p>
          <a:p>
            <a:pPr marL="0" indent="0">
              <a:buNone/>
            </a:pPr>
            <a:r>
              <a:rPr lang="ru-RU" dirty="0"/>
              <a:t>• Консолидированный бюджет – свод республиканского и местных</a:t>
            </a:r>
          </a:p>
          <a:p>
            <a:pPr marL="0" indent="0">
              <a:buNone/>
            </a:pPr>
            <a:r>
              <a:rPr lang="ru-RU" dirty="0"/>
              <a:t>бюджетов</a:t>
            </a:r>
          </a:p>
          <a:p>
            <a:pPr marL="0" indent="0">
              <a:buNone/>
            </a:pPr>
            <a:r>
              <a:rPr lang="ru-RU" dirty="0"/>
              <a:t>• Дефицит бюджета – превышение расходов бюджета над его доходами</a:t>
            </a:r>
          </a:p>
          <a:p>
            <a:pPr marL="0" indent="0">
              <a:buNone/>
            </a:pPr>
            <a:r>
              <a:rPr lang="ru-RU" dirty="0"/>
              <a:t>• Профицит бюджета – превышение доходов бюджета над его расходами</a:t>
            </a:r>
          </a:p>
        </p:txBody>
      </p:sp>
    </p:spTree>
    <p:extLst>
      <p:ext uri="{BB962C8B-B14F-4D97-AF65-F5344CB8AC3E}">
        <p14:creationId xmlns:p14="http://schemas.microsoft.com/office/powerpoint/2010/main" xmlns="" val="2285390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261678" y="198727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dirty="0"/>
              <a:t>Основные понятия бюджетной системы РФ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8992679" y="1666080"/>
            <a:ext cx="1803400" cy="935037"/>
          </a:xfrm>
          <a:custGeom>
            <a:avLst/>
            <a:gdLst>
              <a:gd name="T0" fmla="*/ 1352550 w 21600"/>
              <a:gd name="T1" fmla="*/ 0 h 21600"/>
              <a:gd name="T2" fmla="*/ 0 w 21600"/>
              <a:gd name="T3" fmla="*/ 467519 h 21600"/>
              <a:gd name="T4" fmla="*/ 1352550 w 21600"/>
              <a:gd name="T5" fmla="*/ 935037 h 21600"/>
              <a:gd name="T6" fmla="*/ 1803400 w 21600"/>
              <a:gd name="T7" fmla="*/ 46751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chemeClr val="bg1"/>
                </a:solidFill>
              </a:rPr>
              <a:t>Расходы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179504" y="2349499"/>
            <a:ext cx="3384550" cy="50323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chemeClr val="bg1"/>
                </a:solidFill>
              </a:rPr>
              <a:t>Бюджет субъекта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5179504" y="3332273"/>
            <a:ext cx="3384550" cy="50323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chemeClr val="bg1"/>
                </a:solidFill>
              </a:rPr>
              <a:t>Районный бюджет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5179504" y="4050306"/>
            <a:ext cx="3384550" cy="503238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chemeClr val="bg1"/>
                </a:solidFill>
              </a:rPr>
              <a:t>Бюджет </a:t>
            </a:r>
            <a:r>
              <a:rPr lang="ru-RU" altLang="ru-RU" b="1" dirty="0" smtClean="0">
                <a:solidFill>
                  <a:schemeClr val="bg1"/>
                </a:solidFill>
              </a:rPr>
              <a:t>сельского поселения</a:t>
            </a:r>
            <a:endParaRPr lang="ru-RU" altLang="ru-RU" b="1" dirty="0">
              <a:solidFill>
                <a:schemeClr val="bg1"/>
              </a:solidFill>
            </a:endParaRPr>
          </a:p>
        </p:txBody>
      </p:sp>
      <p:sp>
        <p:nvSpPr>
          <p:cNvPr id="7178" name="Freeform 28"/>
          <p:cNvSpPr>
            <a:spLocks/>
          </p:cNvSpPr>
          <p:nvPr/>
        </p:nvSpPr>
        <p:spPr bwMode="auto">
          <a:xfrm rot="5400000">
            <a:off x="4564349" y="3897311"/>
            <a:ext cx="863600" cy="144463"/>
          </a:xfrm>
          <a:custGeom>
            <a:avLst/>
            <a:gdLst>
              <a:gd name="T0" fmla="*/ 0 w 2132"/>
              <a:gd name="T1" fmla="*/ 0 h 181"/>
              <a:gd name="T2" fmla="*/ 0 w 2132"/>
              <a:gd name="T3" fmla="*/ 72631 h 181"/>
              <a:gd name="T4" fmla="*/ 18228 w 2132"/>
              <a:gd name="T5" fmla="*/ 108547 h 181"/>
              <a:gd name="T6" fmla="*/ 422483 w 2132"/>
              <a:gd name="T7" fmla="*/ 108547 h 181"/>
              <a:gd name="T8" fmla="*/ 440711 w 2132"/>
              <a:gd name="T9" fmla="*/ 144463 h 181"/>
              <a:gd name="T10" fmla="*/ 459344 w 2132"/>
              <a:gd name="T11" fmla="*/ 108547 h 181"/>
              <a:gd name="T12" fmla="*/ 844967 w 2132"/>
              <a:gd name="T13" fmla="*/ 108547 h 181"/>
              <a:gd name="T14" fmla="*/ 863600 w 2132"/>
              <a:gd name="T15" fmla="*/ 72631 h 181"/>
              <a:gd name="T16" fmla="*/ 863600 w 2132"/>
              <a:gd name="T17" fmla="*/ 0 h 181"/>
              <a:gd name="T18" fmla="*/ 0 w 2132"/>
              <a:gd name="T19" fmla="*/ 0 h 18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32" h="181">
                <a:moveTo>
                  <a:pt x="0" y="0"/>
                </a:moveTo>
                <a:lnTo>
                  <a:pt x="0" y="91"/>
                </a:lnTo>
                <a:lnTo>
                  <a:pt x="45" y="136"/>
                </a:lnTo>
                <a:lnTo>
                  <a:pt x="1043" y="136"/>
                </a:lnTo>
                <a:lnTo>
                  <a:pt x="1088" y="181"/>
                </a:lnTo>
                <a:lnTo>
                  <a:pt x="1134" y="136"/>
                </a:lnTo>
                <a:lnTo>
                  <a:pt x="2086" y="136"/>
                </a:lnTo>
                <a:lnTo>
                  <a:pt x="2132" y="91"/>
                </a:lnTo>
                <a:lnTo>
                  <a:pt x="2132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9" name="Rectangle 29"/>
          <p:cNvSpPr>
            <a:spLocks noChangeArrowheads="1"/>
          </p:cNvSpPr>
          <p:nvPr/>
        </p:nvSpPr>
        <p:spPr bwMode="auto">
          <a:xfrm>
            <a:off x="4493703" y="4724398"/>
            <a:ext cx="4465638" cy="503238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solidFill>
                  <a:schemeClr val="bg1"/>
                </a:solidFill>
              </a:rPr>
              <a:t>Бюджетная система Российской Федерации</a:t>
            </a:r>
          </a:p>
        </p:txBody>
      </p:sp>
      <p:sp>
        <p:nvSpPr>
          <p:cNvPr id="7180" name="Rectangle 30"/>
          <p:cNvSpPr>
            <a:spLocks noChangeArrowheads="1"/>
          </p:cNvSpPr>
          <p:nvPr/>
        </p:nvSpPr>
        <p:spPr bwMode="auto">
          <a:xfrm>
            <a:off x="2982403" y="5445124"/>
            <a:ext cx="1728788" cy="28892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chemeClr val="bg1"/>
                </a:solidFill>
              </a:rPr>
              <a:t>Доходы</a:t>
            </a:r>
          </a:p>
        </p:txBody>
      </p:sp>
      <p:sp>
        <p:nvSpPr>
          <p:cNvPr id="7181" name="Rectangle 31"/>
          <p:cNvSpPr>
            <a:spLocks noChangeArrowheads="1"/>
          </p:cNvSpPr>
          <p:nvPr/>
        </p:nvSpPr>
        <p:spPr bwMode="auto">
          <a:xfrm>
            <a:off x="7663942" y="5445124"/>
            <a:ext cx="2160587" cy="28892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chemeClr val="bg1"/>
                </a:solidFill>
              </a:rPr>
              <a:t>Доходы</a:t>
            </a:r>
          </a:p>
        </p:txBody>
      </p:sp>
      <p:sp>
        <p:nvSpPr>
          <p:cNvPr id="7182" name="Rectangle 32"/>
          <p:cNvSpPr>
            <a:spLocks noChangeArrowheads="1"/>
          </p:cNvSpPr>
          <p:nvPr/>
        </p:nvSpPr>
        <p:spPr bwMode="auto">
          <a:xfrm>
            <a:off x="2982403" y="5805487"/>
            <a:ext cx="2089150" cy="28733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chemeClr val="bg1"/>
                </a:solidFill>
              </a:rPr>
              <a:t>Расходы</a:t>
            </a:r>
          </a:p>
        </p:txBody>
      </p:sp>
      <p:sp>
        <p:nvSpPr>
          <p:cNvPr id="7183" name="Rectangle 33"/>
          <p:cNvSpPr>
            <a:spLocks noChangeArrowheads="1"/>
          </p:cNvSpPr>
          <p:nvPr/>
        </p:nvSpPr>
        <p:spPr bwMode="auto">
          <a:xfrm>
            <a:off x="7663942" y="5805487"/>
            <a:ext cx="1800225" cy="28733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chemeClr val="bg1"/>
                </a:solidFill>
              </a:rPr>
              <a:t>Расходы</a:t>
            </a:r>
          </a:p>
        </p:txBody>
      </p:sp>
      <p:sp>
        <p:nvSpPr>
          <p:cNvPr id="7184" name="Rectangle 34"/>
          <p:cNvSpPr>
            <a:spLocks noChangeArrowheads="1"/>
          </p:cNvSpPr>
          <p:nvPr/>
        </p:nvSpPr>
        <p:spPr bwMode="auto">
          <a:xfrm>
            <a:off x="4711191" y="6165849"/>
            <a:ext cx="360362" cy="28892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1">
              <a:solidFill>
                <a:schemeClr val="bg1"/>
              </a:solidFill>
            </a:endParaRPr>
          </a:p>
        </p:txBody>
      </p:sp>
      <p:sp>
        <p:nvSpPr>
          <p:cNvPr id="7185" name="Rectangle 35"/>
          <p:cNvSpPr>
            <a:spLocks noChangeArrowheads="1"/>
          </p:cNvSpPr>
          <p:nvPr/>
        </p:nvSpPr>
        <p:spPr bwMode="auto">
          <a:xfrm>
            <a:off x="9464166" y="5084762"/>
            <a:ext cx="360362" cy="28892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1">
              <a:solidFill>
                <a:schemeClr val="bg1"/>
              </a:solidFill>
            </a:endParaRPr>
          </a:p>
        </p:txBody>
      </p:sp>
      <p:sp>
        <p:nvSpPr>
          <p:cNvPr id="7186" name="Line 36"/>
          <p:cNvSpPr>
            <a:spLocks noChangeShapeType="1"/>
          </p:cNvSpPr>
          <p:nvPr/>
        </p:nvSpPr>
        <p:spPr bwMode="auto">
          <a:xfrm flipV="1">
            <a:off x="4081463" y="6092826"/>
            <a:ext cx="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7" name="Line 38"/>
          <p:cNvSpPr>
            <a:spLocks noChangeShapeType="1"/>
          </p:cNvSpPr>
          <p:nvPr/>
        </p:nvSpPr>
        <p:spPr bwMode="auto">
          <a:xfrm flipV="1">
            <a:off x="4441825" y="6092826"/>
            <a:ext cx="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8" name="Line 40"/>
          <p:cNvSpPr>
            <a:spLocks noChangeShapeType="1"/>
          </p:cNvSpPr>
          <p:nvPr/>
        </p:nvSpPr>
        <p:spPr bwMode="auto">
          <a:xfrm>
            <a:off x="8834438" y="5373689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9" name="Line 43"/>
          <p:cNvSpPr>
            <a:spLocks noChangeShapeType="1"/>
          </p:cNvSpPr>
          <p:nvPr/>
        </p:nvSpPr>
        <p:spPr bwMode="auto">
          <a:xfrm>
            <a:off x="9194800" y="5373689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90" name="Rectangle 44"/>
          <p:cNvSpPr>
            <a:spLocks noChangeArrowheads="1"/>
          </p:cNvSpPr>
          <p:nvPr/>
        </p:nvSpPr>
        <p:spPr bwMode="auto">
          <a:xfrm>
            <a:off x="5142991" y="6092823"/>
            <a:ext cx="1223962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/>
              <a:t>Дефицит</a:t>
            </a:r>
          </a:p>
        </p:txBody>
      </p:sp>
      <p:sp>
        <p:nvSpPr>
          <p:cNvPr id="7191" name="Rectangle 45"/>
          <p:cNvSpPr>
            <a:spLocks noChangeArrowheads="1"/>
          </p:cNvSpPr>
          <p:nvPr/>
        </p:nvSpPr>
        <p:spPr bwMode="auto">
          <a:xfrm>
            <a:off x="9894379" y="5013323"/>
            <a:ext cx="1223963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/>
              <a:t>Профицит</a:t>
            </a:r>
          </a:p>
        </p:txBody>
      </p:sp>
      <p:sp>
        <p:nvSpPr>
          <p:cNvPr id="7193" name="AutoShape 48"/>
          <p:cNvSpPr>
            <a:spLocks noChangeArrowheads="1"/>
          </p:cNvSpPr>
          <p:nvPr/>
        </p:nvSpPr>
        <p:spPr bwMode="auto">
          <a:xfrm>
            <a:off x="4508786" y="2701811"/>
            <a:ext cx="288925" cy="1296988"/>
          </a:xfrm>
          <a:prstGeom prst="curvedRightArrow">
            <a:avLst>
              <a:gd name="adj1" fmla="val 89780"/>
              <a:gd name="adj2" fmla="val 179561"/>
              <a:gd name="adj3" fmla="val 33333"/>
            </a:avLst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>
              <a:solidFill>
                <a:srgbClr val="FF6600"/>
              </a:solidFill>
            </a:endParaRPr>
          </a:p>
        </p:txBody>
      </p:sp>
      <p:sp>
        <p:nvSpPr>
          <p:cNvPr id="7194" name="AutoShape 49"/>
          <p:cNvSpPr>
            <a:spLocks noChangeArrowheads="1"/>
          </p:cNvSpPr>
          <p:nvPr/>
        </p:nvSpPr>
        <p:spPr bwMode="auto">
          <a:xfrm>
            <a:off x="6833678" y="1782594"/>
            <a:ext cx="215900" cy="431800"/>
          </a:xfrm>
          <a:prstGeom prst="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7" name="AutoShape 3"/>
          <p:cNvSpPr>
            <a:spLocks noChangeArrowheads="1"/>
          </p:cNvSpPr>
          <p:nvPr/>
        </p:nvSpPr>
        <p:spPr bwMode="auto">
          <a:xfrm>
            <a:off x="2910966" y="1702351"/>
            <a:ext cx="1800225" cy="863600"/>
          </a:xfrm>
          <a:custGeom>
            <a:avLst/>
            <a:gdLst>
              <a:gd name="T0" fmla="*/ 1350169 w 21600"/>
              <a:gd name="T1" fmla="*/ 0 h 21600"/>
              <a:gd name="T2" fmla="*/ 0 w 21600"/>
              <a:gd name="T3" fmla="*/ 431800 h 21600"/>
              <a:gd name="T4" fmla="*/ 1350169 w 21600"/>
              <a:gd name="T5" fmla="*/ 863600 h 21600"/>
              <a:gd name="T6" fmla="*/ 1800225 w 21600"/>
              <a:gd name="T7" fmla="*/ 431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chemeClr val="bg1"/>
                </a:solidFill>
              </a:rPr>
              <a:t>Доходы</a:t>
            </a:r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2941130" y="3066659"/>
            <a:ext cx="1441450" cy="503238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solidFill>
                  <a:schemeClr val="bg1"/>
                </a:solidFill>
              </a:rPr>
              <a:t>Межбюджетные</a:t>
            </a:r>
          </a:p>
          <a:p>
            <a:pPr algn="ctr" eaLnBrk="1" hangingPunct="1"/>
            <a:r>
              <a:rPr lang="ru-RU" altLang="ru-RU" sz="1200" b="1" dirty="0">
                <a:solidFill>
                  <a:schemeClr val="bg1"/>
                </a:solidFill>
              </a:rPr>
              <a:t>трансферты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 rot="16200000">
            <a:off x="676955" y="2587921"/>
            <a:ext cx="3428009" cy="50323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solidFill>
                  <a:schemeClr val="bg1"/>
                </a:solidFill>
              </a:rPr>
              <a:t>Консолидированный</a:t>
            </a:r>
          </a:p>
          <a:p>
            <a:pPr algn="ctr" eaLnBrk="1" hangingPunct="1"/>
            <a:r>
              <a:rPr lang="ru-RU" altLang="ru-RU" sz="1200" b="1" dirty="0">
                <a:solidFill>
                  <a:schemeClr val="bg1"/>
                </a:solidFill>
              </a:rPr>
              <a:t>бюджет</a:t>
            </a:r>
          </a:p>
        </p:txBody>
      </p:sp>
      <p:sp>
        <p:nvSpPr>
          <p:cNvPr id="30" name="Rectangle 47"/>
          <p:cNvSpPr>
            <a:spLocks noChangeArrowheads="1"/>
          </p:cNvSpPr>
          <p:nvPr/>
        </p:nvSpPr>
        <p:spPr bwMode="auto">
          <a:xfrm>
            <a:off x="5179504" y="1125536"/>
            <a:ext cx="3384550" cy="503237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chemeClr val="bg1"/>
                </a:solidFill>
              </a:rPr>
              <a:t>Федеральный бюджет </a:t>
            </a:r>
          </a:p>
        </p:txBody>
      </p:sp>
    </p:spTree>
    <p:extLst>
      <p:ext uri="{BB962C8B-B14F-4D97-AF65-F5344CB8AC3E}">
        <p14:creationId xmlns:p14="http://schemas.microsoft.com/office/powerpoint/2010/main" xmlns="" val="497626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730" y="245854"/>
            <a:ext cx="10018713" cy="927340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Трускляйское сельское поселение Рузаевский </a:t>
            </a:r>
            <a:r>
              <a:rPr lang="ru-RU" sz="2400" dirty="0"/>
              <a:t>муниципальный район в </a:t>
            </a:r>
            <a:r>
              <a:rPr lang="ru-RU" sz="2400" dirty="0" smtClean="0"/>
              <a:t>2017 </a:t>
            </a:r>
            <a:r>
              <a:rPr lang="ru-RU" sz="2400" dirty="0"/>
              <a:t>году</a:t>
            </a:r>
            <a:br>
              <a:rPr lang="ru-RU" sz="2400" dirty="0"/>
            </a:br>
            <a:r>
              <a:rPr lang="ru-RU" sz="2400" dirty="0"/>
              <a:t>(Основные показатели социально-экономического развития)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46368272"/>
              </p:ext>
            </p:extLst>
          </p:nvPr>
        </p:nvGraphicFramePr>
        <p:xfrm>
          <a:off x="1751731" y="1457866"/>
          <a:ext cx="7132492" cy="31886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54178">
                  <a:extLst>
                    <a:ext uri="{9D8B030D-6E8A-4147-A177-3AD203B41FA5}">
                      <a16:colId xmlns:a16="http://schemas.microsoft.com/office/drawing/2014/main" xmlns="" val="863921016"/>
                    </a:ext>
                  </a:extLst>
                </a:gridCol>
                <a:gridCol w="1135204">
                  <a:extLst>
                    <a:ext uri="{9D8B030D-6E8A-4147-A177-3AD203B41FA5}">
                      <a16:colId xmlns:a16="http://schemas.microsoft.com/office/drawing/2014/main" xmlns="" val="2059680153"/>
                    </a:ext>
                  </a:extLst>
                </a:gridCol>
                <a:gridCol w="1443110">
                  <a:extLst>
                    <a:ext uri="{9D8B030D-6E8A-4147-A177-3AD203B41FA5}">
                      <a16:colId xmlns:a16="http://schemas.microsoft.com/office/drawing/2014/main" xmlns="" val="1787539549"/>
                    </a:ext>
                  </a:extLst>
                </a:gridCol>
              </a:tblGrid>
              <a:tr h="3756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Единица измерения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 </a:t>
                      </a:r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(отчет)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49067622"/>
                  </a:ext>
                </a:extLst>
              </a:tr>
              <a:tr h="116701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полномочий по организации в границах поселения </a:t>
                      </a:r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-, тепло-, </a:t>
                      </a:r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газо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и водоснабжения населения,</a:t>
                      </a:r>
                      <a:r>
                        <a:rPr lang="ru-RU" sz="14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водоотведения, снабжение населения топливом в пределах полномочий установленных законодательством РФ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05301753"/>
                  </a:ext>
                </a:extLst>
              </a:tr>
              <a:tr h="32676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оборота розничной торговли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тыс.рублей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98461,0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7557981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реализации водки и ликероводочных изделий производства Республики Мордовия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декалитр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72250424"/>
                  </a:ext>
                </a:extLst>
              </a:tr>
              <a:tr h="32676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 оплаты труда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тыс.рублей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1767,1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4752439"/>
                  </a:ext>
                </a:extLst>
              </a:tr>
              <a:tr h="4668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площадь введенного жилья с учетом индивидуального строительства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кв.м.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2" marR="7772" marT="777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37853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4682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8213" y="366624"/>
            <a:ext cx="10428769" cy="1220638"/>
          </a:xfrm>
        </p:spPr>
        <p:txBody>
          <a:bodyPr>
            <a:normAutofit fontScale="90000"/>
          </a:bodyPr>
          <a:lstStyle/>
          <a:p>
            <a:r>
              <a:rPr lang="ru-RU" dirty="0"/>
              <a:t>Исполнение бюджета </a:t>
            </a:r>
            <a:r>
              <a:rPr lang="ru-RU" dirty="0" smtClean="0"/>
              <a:t>Трускляйского сельского поселения Рузаевского </a:t>
            </a:r>
            <a:r>
              <a:rPr lang="ru-RU" dirty="0"/>
              <a:t>муниципального района с </a:t>
            </a:r>
            <a:r>
              <a:rPr lang="ru-RU" dirty="0" smtClean="0"/>
              <a:t>2017 г</a:t>
            </a:r>
            <a:r>
              <a:rPr lang="ru-RU" dirty="0"/>
              <a:t>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7664375"/>
              </p:ext>
            </p:extLst>
          </p:nvPr>
        </p:nvGraphicFramePr>
        <p:xfrm>
          <a:off x="1889185" y="1984075"/>
          <a:ext cx="5280004" cy="40026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07297">
                  <a:extLst>
                    <a:ext uri="{9D8B030D-6E8A-4147-A177-3AD203B41FA5}">
                      <a16:colId xmlns:a16="http://schemas.microsoft.com/office/drawing/2014/main" xmlns="" val="972667180"/>
                    </a:ext>
                  </a:extLst>
                </a:gridCol>
                <a:gridCol w="1072707">
                  <a:extLst>
                    <a:ext uri="{9D8B030D-6E8A-4147-A177-3AD203B41FA5}">
                      <a16:colId xmlns:a16="http://schemas.microsoft.com/office/drawing/2014/main" xmlns="" val="604834025"/>
                    </a:ext>
                  </a:extLst>
                </a:gridCol>
              </a:tblGrid>
              <a:tr h="10155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b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5229798"/>
                  </a:ext>
                </a:extLst>
              </a:tr>
              <a:tr h="59741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бюджета - ИТОГО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3729,0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91961153"/>
                  </a:ext>
                </a:extLst>
              </a:tr>
              <a:tr h="59741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НАЛОГОВЫЕ И НЕНАЛОГОВЫЕ ДОХОДЫ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1450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1726,0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00050009"/>
                  </a:ext>
                </a:extLst>
              </a:tr>
              <a:tr h="59741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БЕЗВОЗМЕЗДНЫЕ ПОСТУПЛЕНИЯ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1450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0150361"/>
                  </a:ext>
                </a:extLst>
              </a:tr>
              <a:tr h="59741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бюджета - ИТОГО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3672,0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83241377"/>
                  </a:ext>
                </a:extLst>
              </a:tr>
              <a:tr h="59741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исполнения бюджета (дефицит / профицит)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786558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624947" y="1587262"/>
            <a:ext cx="1072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xmlns="" val="1527563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5850" y="116458"/>
            <a:ext cx="10273493" cy="772064"/>
          </a:xfrm>
        </p:spPr>
        <p:txBody>
          <a:bodyPr>
            <a:noAutofit/>
          </a:bodyPr>
          <a:lstStyle/>
          <a:p>
            <a:r>
              <a:rPr lang="ru-RU" sz="2400" dirty="0"/>
              <a:t>Структура доходов бюджета </a:t>
            </a:r>
            <a:r>
              <a:rPr lang="ru-RU" sz="2400" dirty="0" smtClean="0"/>
              <a:t>Трускляйского сельского поселения Рузаевского </a:t>
            </a:r>
            <a:r>
              <a:rPr lang="ru-RU" sz="2400" dirty="0"/>
              <a:t>муниципального района Республики Мордовия </a:t>
            </a:r>
            <a:r>
              <a:rPr lang="ru-RU" sz="2400" dirty="0" smtClean="0"/>
              <a:t>2017 </a:t>
            </a:r>
            <a:r>
              <a:rPr lang="ru-RU" sz="2400" dirty="0"/>
              <a:t>года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0053070"/>
              </p:ext>
            </p:extLst>
          </p:nvPr>
        </p:nvGraphicFramePr>
        <p:xfrm>
          <a:off x="2087593" y="1423358"/>
          <a:ext cx="8113268" cy="45029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96528">
                  <a:extLst>
                    <a:ext uri="{9D8B030D-6E8A-4147-A177-3AD203B41FA5}">
                      <a16:colId xmlns:a16="http://schemas.microsoft.com/office/drawing/2014/main" xmlns="" val="4007491677"/>
                    </a:ext>
                  </a:extLst>
                </a:gridCol>
                <a:gridCol w="1129399">
                  <a:extLst>
                    <a:ext uri="{9D8B030D-6E8A-4147-A177-3AD203B41FA5}">
                      <a16:colId xmlns:a16="http://schemas.microsoft.com/office/drawing/2014/main" xmlns="" val="1492665436"/>
                    </a:ext>
                  </a:extLst>
                </a:gridCol>
                <a:gridCol w="1087341">
                  <a:extLst>
                    <a:ext uri="{9D8B030D-6E8A-4147-A177-3AD203B41FA5}">
                      <a16:colId xmlns:a16="http://schemas.microsoft.com/office/drawing/2014/main" xmlns="" val="1590474999"/>
                    </a:ext>
                  </a:extLst>
                </a:gridCol>
              </a:tblGrid>
              <a:tr h="6677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b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ВСЕГО,%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71750175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бюджета - ИТОГО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3729,0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65558263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НАЛОГОВЫЕ И НЕНАЛОГОВЫЕ ДОХОДЫ, в том числе: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1338,5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80941200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Налог на доходы физических лиц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9099414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имущество физ.лиц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8095966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налог с организаций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839,9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0291157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 не налоговые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доходы бюджетов сельских поселений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2671202"/>
                  </a:ext>
                </a:extLst>
              </a:tr>
              <a:tr h="39507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Доходы от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реализации иного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имущества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7088535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Доходы от продажи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земельных участков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57970407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БЕЗВОЗМЕЗДНЫЕ ПОСТУПЛЕНИЯ, в том числе: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2400,6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33268831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 передаваемые бюджетам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с/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53572532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Субсидии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5503989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Субвенции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2828073"/>
                  </a:ext>
                </a:extLst>
              </a:tr>
              <a:tr h="28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2370679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236757" y="971274"/>
            <a:ext cx="1072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xmlns="" val="3051389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725850" y="116458"/>
            <a:ext cx="10273493" cy="77206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dirty="0"/>
              <a:t>Структура доходов </a:t>
            </a:r>
            <a:r>
              <a:rPr lang="ru-RU" sz="2400" dirty="0" smtClean="0"/>
              <a:t>бюджета Трускляйского сельского поселения </a:t>
            </a:r>
            <a:r>
              <a:rPr lang="ru-RU" sz="2400" dirty="0"/>
              <a:t>Рузаевского муниципального района Республики Мордовия, </a:t>
            </a:r>
            <a:r>
              <a:rPr lang="ru-RU" sz="2400" dirty="0" smtClean="0"/>
              <a:t>2017 г</a:t>
            </a:r>
            <a:r>
              <a:rPr lang="ru-RU" sz="2400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11202" y="798748"/>
            <a:ext cx="1072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Тыс. руб.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5245555"/>
              </p:ext>
            </p:extLst>
          </p:nvPr>
        </p:nvGraphicFramePr>
        <p:xfrm>
          <a:off x="1725850" y="1190448"/>
          <a:ext cx="8774510" cy="49225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87104">
                  <a:extLst>
                    <a:ext uri="{9D8B030D-6E8A-4147-A177-3AD203B41FA5}">
                      <a16:colId xmlns:a16="http://schemas.microsoft.com/office/drawing/2014/main" xmlns="" val="2319650074"/>
                    </a:ext>
                  </a:extLst>
                </a:gridCol>
                <a:gridCol w="1687406">
                  <a:extLst>
                    <a:ext uri="{9D8B030D-6E8A-4147-A177-3AD203B41FA5}">
                      <a16:colId xmlns:a16="http://schemas.microsoft.com/office/drawing/2014/main" xmlns="" val="745978067"/>
                    </a:ext>
                  </a:extLst>
                </a:gridCol>
              </a:tblGrid>
              <a:tr h="6503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b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70201727"/>
                  </a:ext>
                </a:extLst>
              </a:tr>
              <a:tr h="3825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бюджета - ИТОГО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3729,0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06463888"/>
                  </a:ext>
                </a:extLst>
              </a:tr>
              <a:tr h="30656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НАЛОГОВЫЕ И НЕНАЛОГОВЫЕ ДОХОДЫ, в том числе: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1338,5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7667822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Налог на доходы физических лиц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30031059"/>
                  </a:ext>
                </a:extLst>
              </a:tr>
              <a:tr h="25049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имущество физ.лиц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33663940"/>
                  </a:ext>
                </a:extLst>
              </a:tr>
              <a:tr h="24191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налог с организаций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839,9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21821759"/>
                  </a:ext>
                </a:extLst>
              </a:tr>
              <a:tr h="26995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 не налоговые</a:t>
                      </a:r>
                      <a:r>
                        <a:rPr lang="ru-RU" sz="16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доходы бюджетов сельских поселений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79084859"/>
                  </a:ext>
                </a:extLst>
              </a:tr>
              <a:tr h="35387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Доходы от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реализации иного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имущества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9137503"/>
                  </a:ext>
                </a:extLst>
              </a:tr>
              <a:tr h="3825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Доходы от продажи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земельных участков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03556506"/>
                  </a:ext>
                </a:extLst>
              </a:tr>
              <a:tr h="3825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БЕЗВОЗМЕЗДНЫЕ ПОСТУПЛЕНИЯ, в том числе: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2400,6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67100738"/>
                  </a:ext>
                </a:extLst>
              </a:tr>
              <a:tr h="3825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 передаваемые бюджетам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с/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96363284"/>
                  </a:ext>
                </a:extLst>
              </a:tr>
              <a:tr h="28942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Субсидии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65949535"/>
                  </a:ext>
                </a:extLst>
              </a:tr>
              <a:tr h="3825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Субвенции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520805"/>
                  </a:ext>
                </a:extLst>
              </a:tr>
              <a:tr h="3825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493" marR="8583" marT="858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83" marR="8583" marT="8583" marB="0" anchor="b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01611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345" y="194095"/>
            <a:ext cx="10018713" cy="1022230"/>
          </a:xfrm>
        </p:spPr>
        <p:txBody>
          <a:bodyPr>
            <a:normAutofit fontScale="90000"/>
          </a:bodyPr>
          <a:lstStyle/>
          <a:p>
            <a:r>
              <a:rPr lang="ru-RU" dirty="0"/>
              <a:t>Крупнейшие налогоплательщики</a:t>
            </a:r>
            <a:br>
              <a:rPr lang="ru-RU" dirty="0"/>
            </a:br>
            <a:r>
              <a:rPr lang="ru-RU" dirty="0" smtClean="0"/>
              <a:t>Трускляйского сельского поселения Рузаевского </a:t>
            </a:r>
            <a:r>
              <a:rPr lang="ru-RU" dirty="0"/>
              <a:t>муниципального района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31084622"/>
              </p:ext>
            </p:extLst>
          </p:nvPr>
        </p:nvGraphicFramePr>
        <p:xfrm>
          <a:off x="1854678" y="1473799"/>
          <a:ext cx="9855379" cy="181318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9855379">
                  <a:extLst>
                    <a:ext uri="{9D8B030D-6E8A-4147-A177-3AD203B41FA5}">
                      <a16:colId xmlns:a16="http://schemas.microsoft.com/office/drawing/2014/main" xmlns="" val="3904245701"/>
                    </a:ext>
                  </a:extLst>
                </a:gridCol>
              </a:tblGrid>
              <a:tr h="440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78278664"/>
                  </a:ext>
                </a:extLst>
              </a:tr>
              <a:tr h="440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 "Авангард"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65368727"/>
                  </a:ext>
                </a:extLst>
              </a:tr>
              <a:tr h="440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 «Озерки»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668329396"/>
                  </a:ext>
                </a:extLst>
              </a:tr>
              <a:tr h="49308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«Стрелецк»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036797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022644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792</TotalTime>
  <Words>789</Words>
  <Application>Microsoft Office PowerPoint</Application>
  <PresentationFormat>Произвольный</PresentationFormat>
  <Paragraphs>228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Параллакс</vt:lpstr>
      <vt:lpstr>Бюджет для граждан</vt:lpstr>
      <vt:lpstr>Слайд 2</vt:lpstr>
      <vt:lpstr>Словарь</vt:lpstr>
      <vt:lpstr>Слайд 4</vt:lpstr>
      <vt:lpstr>Трускляйское сельское поселение Рузаевский муниципальный район в 2017 году (Основные показатели социально-экономического развития)</vt:lpstr>
      <vt:lpstr>Исполнение бюджета Трускляйского сельского поселения Рузаевского муниципального района с 2017 г.</vt:lpstr>
      <vt:lpstr>Структура доходов бюджета Трускляйского сельского поселения Рузаевского муниципального района Республики Мордовия 2017 года</vt:lpstr>
      <vt:lpstr>Слайд 8</vt:lpstr>
      <vt:lpstr>Крупнейшие налогоплательщики Трускляйского сельского поселения Рузаевского муниципального района</vt:lpstr>
      <vt:lpstr>Функциональная структура расходов бюджета Трускляйского сельского поселения Рузаевского муниципального района за 2017 год</vt:lpstr>
      <vt:lpstr>Структура расходов бюджета Трускляйского сельского поселения Рузаевского муниципального района 2017 г.</vt:lpstr>
      <vt:lpstr>Реализация муниципальных программ Трускляйского сельского поселения Рузаевского муниципального района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Виталий Федорович Ерофеев</dc:creator>
  <cp:lastModifiedBy>1</cp:lastModifiedBy>
  <cp:revision>78</cp:revision>
  <cp:lastPrinted>2016-03-30T05:28:19Z</cp:lastPrinted>
  <dcterms:created xsi:type="dcterms:W3CDTF">2016-03-24T08:59:20Z</dcterms:created>
  <dcterms:modified xsi:type="dcterms:W3CDTF">2018-07-24T10:00:57Z</dcterms:modified>
</cp:coreProperties>
</file>