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2" r:id="rId16"/>
    <p:sldId id="270" r:id="rId17"/>
  </p:sldIdLst>
  <p:sldSz cx="12192000" cy="68580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dirty="0"/>
              <a:t>Проект решения</a:t>
            </a:r>
          </a:p>
          <a:p>
            <a:pPr algn="ctr"/>
            <a:r>
              <a:rPr lang="ru-RU" dirty="0"/>
              <a:t>Совета депутатов Рузаевского муниципального района</a:t>
            </a:r>
          </a:p>
          <a:p>
            <a:pPr algn="ctr"/>
            <a:r>
              <a:rPr lang="ru-RU" dirty="0"/>
              <a:t>Республики Мордовия «О бюджете Рузаевского муниципального района на </a:t>
            </a:r>
            <a:r>
              <a:rPr lang="ru-RU" dirty="0" smtClean="0"/>
              <a:t>2018 </a:t>
            </a:r>
            <a:r>
              <a:rPr lang="ru-RU" dirty="0"/>
              <a:t>год и на </a:t>
            </a:r>
            <a:r>
              <a:rPr lang="ru-RU" dirty="0" smtClean="0"/>
              <a:t>плановый </a:t>
            </a:r>
            <a:r>
              <a:rPr lang="ru-RU" dirty="0"/>
              <a:t>период </a:t>
            </a:r>
            <a:r>
              <a:rPr lang="ru-RU" dirty="0" smtClean="0"/>
              <a:t>2019 </a:t>
            </a:r>
            <a:r>
              <a:rPr lang="ru-RU" dirty="0"/>
              <a:t>и </a:t>
            </a:r>
            <a:r>
              <a:rPr lang="ru-RU" dirty="0" smtClean="0"/>
              <a:t>2020 </a:t>
            </a:r>
            <a:r>
              <a:rPr lang="ru-RU" dirty="0"/>
              <a:t>годов»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Рузаевского муниципального района Республики Мордовия на </a:t>
            </a:r>
            <a:r>
              <a:rPr lang="ru-RU" sz="2400" dirty="0" smtClean="0"/>
              <a:t>2018 </a:t>
            </a:r>
            <a:r>
              <a:rPr lang="ru-RU" sz="2400" dirty="0"/>
              <a:t>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38378"/>
              </p:ext>
            </p:extLst>
          </p:nvPr>
        </p:nvGraphicFramePr>
        <p:xfrm>
          <a:off x="1777044" y="1233574"/>
          <a:ext cx="10222299" cy="517432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190275">
                  <a:extLst>
                    <a:ext uri="{9D8B030D-6E8A-4147-A177-3AD203B41FA5}">
                      <a16:colId xmlns:a16="http://schemas.microsoft.com/office/drawing/2014/main" xmlns="" val="464038278"/>
                    </a:ext>
                  </a:extLst>
                </a:gridCol>
                <a:gridCol w="1567083">
                  <a:extLst>
                    <a:ext uri="{9D8B030D-6E8A-4147-A177-3AD203B41FA5}">
                      <a16:colId xmlns:a16="http://schemas.microsoft.com/office/drawing/2014/main" xmlns="" val="4282805055"/>
                    </a:ext>
                  </a:extLst>
                </a:gridCol>
                <a:gridCol w="1681983">
                  <a:extLst>
                    <a:ext uri="{9D8B030D-6E8A-4147-A177-3AD203B41FA5}">
                      <a16:colId xmlns:a16="http://schemas.microsoft.com/office/drawing/2014/main" xmlns="" val="3418322525"/>
                    </a:ext>
                  </a:extLst>
                </a:gridCol>
                <a:gridCol w="1782958">
                  <a:extLst>
                    <a:ext uri="{9D8B030D-6E8A-4147-A177-3AD203B41FA5}">
                      <a16:colId xmlns:a16="http://schemas.microsoft.com/office/drawing/2014/main" xmlns="" val="3293357663"/>
                    </a:ext>
                  </a:extLst>
                </a:gridCol>
              </a:tblGrid>
              <a:tr h="1020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доходов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налоговых и неналоговых доходов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extLst>
                  <a:ext uri="{0D108BD9-81ED-4DB2-BD59-A6C34878D82A}">
                    <a16:rowId xmlns:a16="http://schemas.microsoft.com/office/drawing/2014/main" xmlns="" val="85799406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929 591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55965811"/>
                  </a:ext>
                </a:extLst>
              </a:tr>
              <a:tr h="2301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205 744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22,1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68163244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138 257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14,9%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67,2%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0012705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Акцизы ГСМ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8 458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30880193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29 612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3,2%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14,4%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9339540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1 062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54663089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269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1553195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6 252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21767220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 находящегося в муниципальной собственности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8 034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4923798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95063893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2 518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45731316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10 033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4,9%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52737068"/>
                  </a:ext>
                </a:extLst>
              </a:tr>
              <a:tr h="2786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723847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77,9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027987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39437" y="888522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05138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166480"/>
              </p:ext>
            </p:extLst>
          </p:nvPr>
        </p:nvGraphicFramePr>
        <p:xfrm>
          <a:off x="1725850" y="888522"/>
          <a:ext cx="9799843" cy="595053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653685">
                  <a:extLst>
                    <a:ext uri="{9D8B030D-6E8A-4147-A177-3AD203B41FA5}">
                      <a16:colId xmlns:a16="http://schemas.microsoft.com/office/drawing/2014/main" xmlns="" val="677810239"/>
                    </a:ext>
                  </a:extLst>
                </a:gridCol>
                <a:gridCol w="1871330">
                  <a:extLst>
                    <a:ext uri="{9D8B030D-6E8A-4147-A177-3AD203B41FA5}">
                      <a16:colId xmlns:a16="http://schemas.microsoft.com/office/drawing/2014/main" xmlns="" val="3934588763"/>
                    </a:ext>
                  </a:extLst>
                </a:gridCol>
                <a:gridCol w="1679944">
                  <a:extLst>
                    <a:ext uri="{9D8B030D-6E8A-4147-A177-3AD203B41FA5}">
                      <a16:colId xmlns:a16="http://schemas.microsoft.com/office/drawing/2014/main" xmlns="" val="2257692964"/>
                    </a:ext>
                  </a:extLst>
                </a:gridCol>
                <a:gridCol w="1594884">
                  <a:extLst>
                    <a:ext uri="{9D8B030D-6E8A-4147-A177-3AD203B41FA5}">
                      <a16:colId xmlns:a16="http://schemas.microsoft.com/office/drawing/2014/main" xmlns="" val="587495131"/>
                    </a:ext>
                  </a:extLst>
                </a:gridCol>
              </a:tblGrid>
              <a:tr h="383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2016(факт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2017(факт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2018(прогноз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extLst>
                  <a:ext uri="{0D108BD9-81ED-4DB2-BD59-A6C34878D82A}">
                    <a16:rowId xmlns:a16="http://schemas.microsoft.com/office/drawing/2014/main" xmlns="" val="2738625516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911 239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931 204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929 591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:a16="http://schemas.microsoft.com/office/drawing/2014/main" xmlns="" val="3707489276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202 609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203 060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205 744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906662557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140 895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140 795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138 257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641417632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Акцизы ГСМ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8 458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262159628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налог на вмененный доход для отдельных видов деятельности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24 970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25 971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29 612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300604939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сельскохозяйственный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216005526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834702438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7 564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6 301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6 252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470992212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Прочие 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4143136925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использования имущества находящегося в муниципальной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8 923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1282277127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Платежи при пользовании природными ресурсами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765589183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оказания платных услуг и компенсации затрат государства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884687639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6 409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1101727026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Штрафы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2 374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576327385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Прочие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10 033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690363717"/>
                  </a:ext>
                </a:extLst>
              </a:tr>
              <a:tr h="269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723847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:a16="http://schemas.microsoft.com/office/drawing/2014/main" xmlns="" val="98424137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7720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/>
              <a:t>Структура доходов бюджета Рузаевского муниципального района Республики Мордовия, </a:t>
            </a:r>
            <a:r>
              <a:rPr lang="ru-RU" sz="2400" dirty="0" smtClean="0"/>
              <a:t>2016-2018 </a:t>
            </a:r>
            <a:r>
              <a:rPr lang="ru-RU" sz="2400" dirty="0"/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240161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/>
              <a:t>Рузаевского 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83024"/>
              </p:ext>
            </p:extLst>
          </p:nvPr>
        </p:nvGraphicFramePr>
        <p:xfrm>
          <a:off x="2978285" y="1215516"/>
          <a:ext cx="7468304" cy="406634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468304">
                  <a:extLst>
                    <a:ext uri="{9D8B030D-6E8A-4147-A177-3AD203B41FA5}">
                      <a16:colId xmlns:a16="http://schemas.microsoft.com/office/drawing/2014/main" xmlns="" val="3904245701"/>
                    </a:ext>
                  </a:extLst>
                </a:gridCol>
              </a:tblGrid>
              <a:tr h="399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78278664"/>
                  </a:ext>
                </a:extLst>
              </a:tr>
              <a:tr h="408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«РЖД»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65368727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Рузхиммаш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68329396"/>
                  </a:ext>
                </a:extLst>
              </a:tr>
              <a:tr h="363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РМ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«Рузаевская МБ»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44837919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«Авангард»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59278817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Саранскстройинвест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15093813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«Детский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«Радуга»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комбинированного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08339868"/>
                  </a:ext>
                </a:extLst>
              </a:tr>
              <a:tr h="397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«Рузаевский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завод керамических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изделий»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8660266"/>
                  </a:ext>
                </a:extLst>
              </a:tr>
              <a:tr h="4963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Агросоюз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1584045"/>
                  </a:ext>
                </a:extLst>
              </a:tr>
              <a:tr h="756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Мордовэлектротеплосеть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506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6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5275"/>
            <a:ext cx="10018713" cy="6461185"/>
          </a:xfrm>
        </p:spPr>
        <p:txBody>
          <a:bodyPr>
            <a:normAutofit/>
          </a:bodyPr>
          <a:lstStyle/>
          <a:p>
            <a:r>
              <a:rPr lang="ru-RU" dirty="0"/>
              <a:t>В решении о бюджете</a:t>
            </a:r>
            <a:br>
              <a:rPr lang="ru-RU" dirty="0"/>
            </a:br>
            <a:r>
              <a:rPr lang="ru-RU" dirty="0"/>
              <a:t>расходы представлены тремя способами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Функциональная структура – по</a:t>
            </a:r>
            <a:br>
              <a:rPr lang="ru-RU" dirty="0"/>
            </a:br>
            <a:r>
              <a:rPr lang="ru-RU" dirty="0"/>
              <a:t>направлениям расходования средств</a:t>
            </a:r>
            <a:br>
              <a:rPr lang="ru-RU" dirty="0"/>
            </a:br>
            <a:r>
              <a:rPr lang="ru-RU" dirty="0"/>
              <a:t>• Ведомственная структура – по ведомствам,</a:t>
            </a:r>
            <a:br>
              <a:rPr lang="ru-RU" dirty="0"/>
            </a:br>
            <a:r>
              <a:rPr lang="ru-RU" dirty="0"/>
              <a:t>осуществляющим расходы</a:t>
            </a:r>
            <a:br>
              <a:rPr lang="ru-RU" dirty="0"/>
            </a:br>
            <a:r>
              <a:rPr lang="ru-RU" dirty="0"/>
              <a:t>• Программная структура – по реализуемым</a:t>
            </a:r>
            <a:br>
              <a:rPr lang="ru-RU" dirty="0"/>
            </a:br>
            <a:r>
              <a:rPr lang="ru-RU" dirty="0"/>
              <a:t>государственным программам</a:t>
            </a:r>
          </a:p>
        </p:txBody>
      </p:sp>
    </p:spTree>
    <p:extLst>
      <p:ext uri="{BB962C8B-B14F-4D97-AF65-F5344CB8AC3E}">
        <p14:creationId xmlns:p14="http://schemas.microsoft.com/office/powerpoint/2010/main" val="235583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159589"/>
            <a:ext cx="10446021" cy="1582947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Функциональная структура расходов</a:t>
            </a:r>
            <a:br>
              <a:rPr lang="ru-RU" dirty="0"/>
            </a:br>
            <a:r>
              <a:rPr lang="ru-RU" dirty="0"/>
              <a:t>бюджета Рузаевского муниципального района на </a:t>
            </a:r>
            <a:r>
              <a:rPr lang="ru-RU" dirty="0" smtClean="0"/>
              <a:t>2018 </a:t>
            </a:r>
            <a:r>
              <a:rPr lang="ru-RU" dirty="0"/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481582"/>
              </p:ext>
            </p:extLst>
          </p:nvPr>
        </p:nvGraphicFramePr>
        <p:xfrm>
          <a:off x="1648213" y="1889182"/>
          <a:ext cx="9367117" cy="484048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400634">
                  <a:extLst>
                    <a:ext uri="{9D8B030D-6E8A-4147-A177-3AD203B41FA5}">
                      <a16:colId xmlns:a16="http://schemas.microsoft.com/office/drawing/2014/main" xmlns="" val="3021386640"/>
                    </a:ext>
                  </a:extLst>
                </a:gridCol>
                <a:gridCol w="1382232">
                  <a:extLst>
                    <a:ext uri="{9D8B030D-6E8A-4147-A177-3AD203B41FA5}">
                      <a16:colId xmlns:a16="http://schemas.microsoft.com/office/drawing/2014/main" xmlns="" val="3880179124"/>
                    </a:ext>
                  </a:extLst>
                </a:gridCol>
                <a:gridCol w="1584251">
                  <a:extLst>
                    <a:ext uri="{9D8B030D-6E8A-4147-A177-3AD203B41FA5}">
                      <a16:colId xmlns:a16="http://schemas.microsoft.com/office/drawing/2014/main" xmlns="" val="1657136443"/>
                    </a:ext>
                  </a:extLst>
                </a:gridCol>
              </a:tblGrid>
              <a:tr h="5739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Прогноз,             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Доля в общем объеме расходов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64503422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950 164,8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97646393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56 476,5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31244623"/>
                  </a:ext>
                </a:extLst>
              </a:tr>
              <a:tr h="57397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35816501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10 083,4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8823984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664,0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34163769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ОБРАЗОВАНИЕ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710 294,6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76783199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87 020,5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04543359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33 197,3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5127255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46 909,1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11086171"/>
                  </a:ext>
                </a:extLst>
              </a:tr>
              <a:tr h="340865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18532979"/>
                  </a:ext>
                </a:extLst>
              </a:tr>
              <a:tr h="855461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93369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расходов бюджета Рузаевского муниципального района с </a:t>
            </a:r>
            <a:r>
              <a:rPr lang="ru-RU" dirty="0" smtClean="0"/>
              <a:t>2018-2020 </a:t>
            </a:r>
            <a:r>
              <a:rPr lang="ru-RU" dirty="0"/>
              <a:t>гг.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88336"/>
              </p:ext>
            </p:extLst>
          </p:nvPr>
        </p:nvGraphicFramePr>
        <p:xfrm>
          <a:off x="1665466" y="1539883"/>
          <a:ext cx="9486010" cy="46296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641049">
                  <a:extLst>
                    <a:ext uri="{9D8B030D-6E8A-4147-A177-3AD203B41FA5}">
                      <a16:colId xmlns:a16="http://schemas.microsoft.com/office/drawing/2014/main" xmlns="" val="2558175135"/>
                    </a:ext>
                  </a:extLst>
                </a:gridCol>
                <a:gridCol w="1238607">
                  <a:extLst>
                    <a:ext uri="{9D8B030D-6E8A-4147-A177-3AD203B41FA5}">
                      <a16:colId xmlns:a16="http://schemas.microsoft.com/office/drawing/2014/main" xmlns="" val="2389198666"/>
                    </a:ext>
                  </a:extLst>
                </a:gridCol>
                <a:gridCol w="1274509">
                  <a:extLst>
                    <a:ext uri="{9D8B030D-6E8A-4147-A177-3AD203B41FA5}">
                      <a16:colId xmlns:a16="http://schemas.microsoft.com/office/drawing/2014/main" xmlns="" val="3857492981"/>
                    </a:ext>
                  </a:extLst>
                </a:gridCol>
                <a:gridCol w="1331845">
                  <a:extLst>
                    <a:ext uri="{9D8B030D-6E8A-4147-A177-3AD203B41FA5}">
                      <a16:colId xmlns:a16="http://schemas.microsoft.com/office/drawing/2014/main" xmlns="" val="2286583759"/>
                    </a:ext>
                  </a:extLst>
                </a:gridCol>
              </a:tblGrid>
              <a:tr h="558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79163213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950 164,8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890 745,8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936 106,4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75697656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56 476,5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53 715,0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52 152,0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83061042"/>
                  </a:ext>
                </a:extLst>
              </a:tr>
              <a:tr h="55811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76725650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10 083,4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11 457,2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11 585,7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26690829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664,0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08907143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ОБРАЗОВАНИЕ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710 294,6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646 450,7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680 337,6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48649116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87 020,5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94 702,0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97 230,2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37836595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33 197,3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28 550,9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27 658,4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30183845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46 909,1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49 986,5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49 941,1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47764050"/>
                  </a:ext>
                </a:extLst>
              </a:tr>
              <a:tr h="28440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31609521"/>
                  </a:ext>
                </a:extLst>
              </a:tr>
              <a:tr h="671987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7208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06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919288" y="95250"/>
            <a:ext cx="992478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помощь, передаваемая бюджету другого уровня</a:t>
            </a:r>
            <a:endParaRPr lang="ru-RU" altLang="ru-RU" sz="1100" dirty="0"/>
          </a:p>
          <a:p>
            <a:endParaRPr lang="ru-RU" altLang="ru-RU" dirty="0"/>
          </a:p>
        </p:txBody>
      </p:sp>
      <p:graphicFrame>
        <p:nvGraphicFramePr>
          <p:cNvPr id="516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54991"/>
              </p:ext>
            </p:extLst>
          </p:nvPr>
        </p:nvGraphicFramePr>
        <p:xfrm>
          <a:off x="1847850" y="1802921"/>
          <a:ext cx="9996218" cy="4612168"/>
        </p:xfrm>
        <a:graphic>
          <a:graphicData uri="http://schemas.openxmlformats.org/drawingml/2006/table">
            <a:tbl>
              <a:tblPr/>
              <a:tblGrid>
                <a:gridCol w="2471039">
                  <a:extLst>
                    <a:ext uri="{9D8B030D-6E8A-4147-A177-3AD203B41FA5}">
                      <a16:colId xmlns:a16="http://schemas.microsoft.com/office/drawing/2014/main" xmlns="" val="1183714515"/>
                    </a:ext>
                  </a:extLst>
                </a:gridCol>
                <a:gridCol w="7525179">
                  <a:extLst>
                    <a:ext uri="{9D8B030D-6E8A-4147-A177-3AD203B41FA5}">
                      <a16:colId xmlns:a16="http://schemas.microsoft.com/office/drawing/2014/main" xmlns="" val="4131062613"/>
                    </a:ext>
                  </a:extLst>
                </a:gridCol>
              </a:tblGrid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на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определенные цели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7473100"/>
                  </a:ext>
                </a:extLst>
              </a:tr>
              <a:tr h="176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определенные цели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условиях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(долевого финансирования) расходов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5943136"/>
                  </a:ext>
                </a:extLst>
              </a:tr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целевого назначения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качестве финансовой помощи)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1574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18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Рузаевского 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Рузаевского муниципального района Республики Мордовия знал, как планируется и расходуется районный бюджет, сколько в бюджет поступает средств и на какие направления они расходуются, и какие задачи ставятся на </a:t>
            </a:r>
            <a:r>
              <a:rPr lang="ru-RU" dirty="0" smtClean="0"/>
              <a:t>2018 </a:t>
            </a:r>
            <a:r>
              <a:rPr lang="ru-RU" dirty="0"/>
              <a:t>год.</a:t>
            </a:r>
          </a:p>
          <a:p>
            <a:pPr marL="0" indent="449263">
              <a:buNone/>
            </a:pPr>
            <a:r>
              <a:rPr lang="ru-RU" dirty="0"/>
              <a:t>В </a:t>
            </a:r>
            <a:r>
              <a:rPr lang="ru-RU" dirty="0" smtClean="0"/>
              <a:t>2018 </a:t>
            </a:r>
            <a:r>
              <a:rPr lang="ru-RU" dirty="0"/>
              <a:t>году основными задачами является:</a:t>
            </a:r>
          </a:p>
          <a:p>
            <a:pPr marL="0" indent="449263">
              <a:buNone/>
            </a:pPr>
            <a:r>
              <a:rPr lang="ru-RU" dirty="0"/>
              <a:t>- увеличение налогового потенциала и исполнение прогноза по доходным источникам бюджета;</a:t>
            </a:r>
          </a:p>
          <a:p>
            <a:pPr marL="0" indent="449263">
              <a:buNone/>
            </a:pPr>
            <a:r>
              <a:rPr lang="ru-RU" dirty="0"/>
              <a:t>- на исполнении  расходной части бюджета, направленных на решение вопросов местного значения, безусловном исполнении социальных гарантий.</a:t>
            </a:r>
          </a:p>
        </p:txBody>
      </p:sp>
    </p:spTree>
    <p:extLst>
      <p:ext uri="{BB962C8B-B14F-4D97-AF65-F5344CB8AC3E}">
        <p14:creationId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государства на 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сельских поселений</a:t>
            </a: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76415" y="193107"/>
            <a:ext cx="990375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/>
              <a:t>В ходе бюджетного процесса бюджет</a:t>
            </a:r>
          </a:p>
          <a:p>
            <a:pPr algn="ctr" eaLnBrk="1" hangingPunct="1"/>
            <a:r>
              <a:rPr lang="ru-RU" altLang="ru-RU" sz="2800" b="1" dirty="0"/>
              <a:t> проходит следующие стадии: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15065" y="1790126"/>
            <a:ext cx="993763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Рассмотрение и утверждение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Исполнение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Составление, рассмотрение и утверждение бюджетной отчетности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828109" y="4730894"/>
            <a:ext cx="2559890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</a:t>
            </a:r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4114795" y="4730894"/>
            <a:ext cx="2734573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Рассмотрение и утверждение</a:t>
            </a:r>
          </a:p>
        </p:txBody>
      </p:sp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6561342" y="4730894"/>
            <a:ext cx="2574027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Исполнение</a:t>
            </a:r>
          </a:p>
        </p:txBody>
      </p:sp>
      <p:sp>
        <p:nvSpPr>
          <p:cNvPr id="8199" name="AutoShape 10"/>
          <p:cNvSpPr>
            <a:spLocks noChangeArrowheads="1"/>
          </p:cNvSpPr>
          <p:nvPr/>
        </p:nvSpPr>
        <p:spPr bwMode="auto">
          <a:xfrm>
            <a:off x="8833447" y="4745926"/>
            <a:ext cx="2907101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Составление, рассмотрение и утверждение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88718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35403" y="202092"/>
            <a:ext cx="8873827" cy="1066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/>
              <a:t>Составление проекта бюджета основывается на: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99410" y="1673642"/>
            <a:ext cx="974581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b="1" dirty="0"/>
              <a:t>Прогнозе социально-экономического развития </a:t>
            </a:r>
            <a:r>
              <a:rPr lang="ru-RU" altLang="ru-RU" dirty="0"/>
              <a:t>Рузаевского муниципального района</a:t>
            </a:r>
            <a:r>
              <a:rPr lang="ru-RU" altLang="ru-RU" b="1" dirty="0"/>
              <a:t> </a:t>
            </a:r>
            <a:r>
              <a:rPr lang="ru-RU" altLang="ru-RU" dirty="0"/>
              <a:t>Республики Мордовия (разрабатывает экономическое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Основных направлениях бюджетной и налоговой политики </a:t>
            </a:r>
            <a:r>
              <a:rPr lang="ru-RU" altLang="ru-RU" dirty="0"/>
              <a:t>Рузаевского муниципального района Республики Мордовия (разрабатывает Финансовое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Муниципальных программах </a:t>
            </a:r>
            <a:r>
              <a:rPr lang="ru-RU" altLang="ru-RU" dirty="0"/>
              <a:t>(проектах муниципальных программ, проектах изменений указанных программ) – разрабатывают управления и отделы Администрации Рузаевского муниципального района Республики Мордовия. </a:t>
            </a:r>
          </a:p>
        </p:txBody>
      </p:sp>
    </p:spTree>
    <p:extLst>
      <p:ext uri="{BB962C8B-B14F-4D97-AF65-F5344CB8AC3E}">
        <p14:creationId xmlns:p14="http://schemas.microsoft.com/office/powerpoint/2010/main" val="263171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/>
          </a:bodyPr>
          <a:lstStyle/>
          <a:p>
            <a:r>
              <a:rPr lang="ru-RU" sz="2400" dirty="0"/>
              <a:t>Основные параметры прогноза социально-экономического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650806"/>
              </p:ext>
            </p:extLst>
          </p:nvPr>
        </p:nvGraphicFramePr>
        <p:xfrm>
          <a:off x="1751730" y="1664896"/>
          <a:ext cx="10018712" cy="389164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3286">
                  <a:extLst>
                    <a:ext uri="{9D8B030D-6E8A-4147-A177-3AD203B41FA5}">
                      <a16:colId xmlns:a16="http://schemas.microsoft.com/office/drawing/2014/main" xmlns="" val="87592074"/>
                    </a:ext>
                  </a:extLst>
                </a:gridCol>
                <a:gridCol w="1367651">
                  <a:extLst>
                    <a:ext uri="{9D8B030D-6E8A-4147-A177-3AD203B41FA5}">
                      <a16:colId xmlns:a16="http://schemas.microsoft.com/office/drawing/2014/main" xmlns="" val="200436448"/>
                    </a:ext>
                  </a:extLst>
                </a:gridCol>
                <a:gridCol w="1335546">
                  <a:extLst>
                    <a:ext uri="{9D8B030D-6E8A-4147-A177-3AD203B41FA5}">
                      <a16:colId xmlns:a16="http://schemas.microsoft.com/office/drawing/2014/main" xmlns="" val="319017931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1957941207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3847092869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2346596824"/>
                    </a:ext>
                  </a:extLst>
                </a:gridCol>
              </a:tblGrid>
              <a:tr h="42128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5129988"/>
                  </a:ext>
                </a:extLst>
              </a:tr>
              <a:tr h="42128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 индекс потребительских цен по Республике Мордовия,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826123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Валовая продукция сельского хозяйства,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3 270 468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3 316 483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2 922 907,4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2 937 134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154 507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8537767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основной капитал (за исключением бюджетных средств),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460 598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513 018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1 305 669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681689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начисленная заработная плата работников,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368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839" y="107830"/>
            <a:ext cx="10428769" cy="113437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бюджетной политики Рузаевского муниципального района на </a:t>
            </a:r>
            <a:r>
              <a:rPr lang="ru-RU" dirty="0" smtClean="0"/>
              <a:t>2018 </a:t>
            </a:r>
            <a:r>
              <a:rPr lang="ru-RU" dirty="0"/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1948" y="1242204"/>
            <a:ext cx="10523660" cy="5495025"/>
          </a:xfrm>
        </p:spPr>
        <p:txBody>
          <a:bodyPr>
            <a:noAutofit/>
          </a:bodyPr>
          <a:lstStyle/>
          <a:p>
            <a:pPr algn="just" fontAlgn="ctr"/>
            <a:r>
              <a:rPr lang="ru-RU" sz="1550" dirty="0"/>
              <a:t> - обеспечение  долгосрочной сбалансированности и финансовой устойчивости бюджетной системы  муниципального района при безусловном исполнении всех принятых на себя обязательств; проведение ответственной бюджетной политики; повышение качества оценки эффективности новых принимаемых расходных обязательств с учетом сроков, механизмов реализации и их влияния на создание условий для экономического роста;</a:t>
            </a:r>
          </a:p>
          <a:p>
            <a:pPr algn="just" fontAlgn="ctr"/>
            <a:r>
              <a:rPr lang="ru-RU" sz="1550" dirty="0"/>
              <a:t>        - переориентация бюджетных ассигнований в пользу приоритетных направлений и проектов, нацеленных на развитие человеческого капитала и инфраструктуры, прежде всего обеспечивающих решение задач, поставленных в указах Президента Российской Федерации от 7 мая 2012 г., во взаимосвязи со структурными изменениями, достижениями целевых показателей в соответствующих сферах, зафиксированных в планах таких преобразований («дорожных картах»);</a:t>
            </a:r>
          </a:p>
          <a:p>
            <a:pPr algn="just" fontAlgn="ctr"/>
            <a:r>
              <a:rPr lang="ru-RU" sz="1550" dirty="0"/>
              <a:t>         - проведение  работы по привлечению средств из вышестоящих бюджетов путем участия в республиканских программах на условиях </a:t>
            </a:r>
            <a:r>
              <a:rPr lang="ru-RU" sz="1550" dirty="0" err="1"/>
              <a:t>софинансирования</a:t>
            </a:r>
            <a:r>
              <a:rPr lang="ru-RU" sz="1550" dirty="0"/>
              <a:t>. Расходы муниципального бюджета в рамках данного направления считаются приоритетными;</a:t>
            </a:r>
          </a:p>
          <a:p>
            <a:pPr algn="just" fontAlgn="ctr"/>
            <a:r>
              <a:rPr lang="ru-RU" sz="1550" dirty="0"/>
              <a:t>        - проведение работы по эффективному управлению  муниципальным  долгом, направленное на сохранение безопасного уровня долговой нагрузки;   </a:t>
            </a:r>
          </a:p>
          <a:p>
            <a:pPr algn="just" fontAlgn="ctr"/>
            <a:r>
              <a:rPr lang="ru-RU" sz="1550" dirty="0"/>
              <a:t>         - повышение прозрачности и открытости бюджетного процесса, обеспечение прозрачности финансово-хозяйственной деятельности каждого муниципального учреждения, гарантировать достоверность и открытость их деятельности, предусматривать возможность участия граждан, общественных организаций  в формировании 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196805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270371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Прогноз </a:t>
            </a:r>
            <a:r>
              <a:rPr lang="ru-RU" dirty="0" smtClean="0"/>
              <a:t>бюджета </a:t>
            </a:r>
            <a:r>
              <a:rPr lang="ru-RU" dirty="0"/>
              <a:t>Рузаевского муниципального района на </a:t>
            </a:r>
            <a:r>
              <a:rPr lang="ru-RU" dirty="0" smtClean="0"/>
              <a:t>2018 </a:t>
            </a:r>
            <a:r>
              <a:rPr lang="ru-RU" dirty="0"/>
              <a:t>год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300949"/>
              </p:ext>
            </p:extLst>
          </p:nvPr>
        </p:nvGraphicFramePr>
        <p:xfrm>
          <a:off x="1940943" y="2123535"/>
          <a:ext cx="9596590" cy="39552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00928">
                  <a:extLst>
                    <a:ext uri="{9D8B030D-6E8A-4147-A177-3AD203B41FA5}">
                      <a16:colId xmlns:a16="http://schemas.microsoft.com/office/drawing/2014/main" xmlns="" val="448617082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2852952281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4285829618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2339804593"/>
                    </a:ext>
                  </a:extLst>
                </a:gridCol>
              </a:tblGrid>
              <a:tr h="70535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39795973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ВСЕГО, в </a:t>
                      </a:r>
                      <a:r>
                        <a:rPr lang="ru-RU" sz="18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931 204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929 591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898 968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89396878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203 060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205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222 652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99154581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767 991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723 847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676 316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90406150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– ИТОГО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1 102 846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950 165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45722928"/>
                  </a:ext>
                </a:extLst>
              </a:tr>
              <a:tr h="70535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8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- 20 183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-20 574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2370891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65058" y="175420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2756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1434</TotalTime>
  <Words>1373</Words>
  <Application>Microsoft Office PowerPoint</Application>
  <PresentationFormat>Широкоэкранный</PresentationFormat>
  <Paragraphs>356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Параллакс</vt:lpstr>
      <vt:lpstr>Бюджет для граждан</vt:lpstr>
      <vt:lpstr>Презентация PowerPoint</vt:lpstr>
      <vt:lpstr>Словарь</vt:lpstr>
      <vt:lpstr>Презентация PowerPoint</vt:lpstr>
      <vt:lpstr>Презентация PowerPoint</vt:lpstr>
      <vt:lpstr>Презентация PowerPoint</vt:lpstr>
      <vt:lpstr>Основные параметры прогноза социально-экономического развития</vt:lpstr>
      <vt:lpstr>Основные направления бюджетной политики Рузаевского муниципального района на 2018 год</vt:lpstr>
      <vt:lpstr>Прогноз бюджета Рузаевского муниципального района на 2018 год</vt:lpstr>
      <vt:lpstr>Структура доходов бюджета Рузаевского муниципального района Республики Мордовия на 2018 год</vt:lpstr>
      <vt:lpstr>Презентация PowerPoint</vt:lpstr>
      <vt:lpstr>Крупнейшие налогоплательщики Рузаевского муниципального района</vt:lpstr>
      <vt:lpstr>В решении о бюджете расходы представлены тремя способами  • Функциональная структура – по направлениям расходования средств • Ведомственная структура – по ведомствам, осуществляющим расходы • Программная структура – по реализуемым государственным программам</vt:lpstr>
      <vt:lpstr>Функциональная структура расходов бюджета Рузаевского муниципального района на 2018 год</vt:lpstr>
      <vt:lpstr>Структура расходов бюджета Рузаевского муниципального района с 2018-2020 гг.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Нач. отдела доходов</cp:lastModifiedBy>
  <cp:revision>83</cp:revision>
  <cp:lastPrinted>2019-04-22T12:18:52Z</cp:lastPrinted>
  <dcterms:created xsi:type="dcterms:W3CDTF">2016-03-24T08:59:20Z</dcterms:created>
  <dcterms:modified xsi:type="dcterms:W3CDTF">2019-04-22T13:18:13Z</dcterms:modified>
</cp:coreProperties>
</file>