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71" r:id="rId12"/>
    <p:sldId id="267" r:id="rId13"/>
    <p:sldId id="268" r:id="rId14"/>
    <p:sldId id="269" r:id="rId15"/>
    <p:sldId id="272" r:id="rId16"/>
    <p:sldId id="270" r:id="rId17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6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6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6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93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79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20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9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1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5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48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4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5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5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9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9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6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237846-7829-43FC-B524-6F40045CD73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dirty="0"/>
              <a:t>Проект решения</a:t>
            </a:r>
          </a:p>
          <a:p>
            <a:pPr algn="ctr"/>
            <a:r>
              <a:rPr lang="ru-RU" dirty="0"/>
              <a:t>Совета депутатов Рузаевского муниципального района</a:t>
            </a:r>
          </a:p>
          <a:p>
            <a:pPr algn="ctr"/>
            <a:r>
              <a:rPr lang="ru-RU" dirty="0"/>
              <a:t>Республики Мордовия «О бюджете Рузаевского муниципального </a:t>
            </a:r>
            <a:r>
              <a:rPr lang="ru-RU" dirty="0" smtClean="0"/>
              <a:t>района Республики Мордовия на 2023год </a:t>
            </a:r>
            <a:r>
              <a:rPr lang="ru-RU" dirty="0"/>
              <a:t>и на </a:t>
            </a:r>
            <a:r>
              <a:rPr lang="ru-RU" dirty="0" smtClean="0"/>
              <a:t>плановый </a:t>
            </a:r>
            <a:r>
              <a:rPr lang="ru-RU" dirty="0"/>
              <a:t>период </a:t>
            </a:r>
            <a:r>
              <a:rPr lang="ru-RU" dirty="0" smtClean="0"/>
              <a:t>2024 </a:t>
            </a:r>
            <a:r>
              <a:rPr lang="ru-RU" dirty="0"/>
              <a:t>и </a:t>
            </a:r>
            <a:r>
              <a:rPr lang="ru-RU" dirty="0" smtClean="0"/>
              <a:t>2025 </a:t>
            </a:r>
            <a:r>
              <a:rPr lang="ru-RU" dirty="0"/>
              <a:t>годов»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395" y="202142"/>
            <a:ext cx="22383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84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850" y="116458"/>
            <a:ext cx="10273493" cy="772064"/>
          </a:xfrm>
        </p:spPr>
        <p:txBody>
          <a:bodyPr>
            <a:noAutofit/>
          </a:bodyPr>
          <a:lstStyle/>
          <a:p>
            <a:r>
              <a:rPr lang="ru-RU" sz="2400" dirty="0"/>
              <a:t>Структура доходов бюджета Рузаевского муниципального района Республики Мордовия на </a:t>
            </a:r>
            <a:r>
              <a:rPr lang="ru-RU" sz="2400" dirty="0" smtClean="0"/>
              <a:t>2023 </a:t>
            </a:r>
            <a:r>
              <a:rPr lang="ru-RU" sz="2400" dirty="0"/>
              <a:t>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869066"/>
              </p:ext>
            </p:extLst>
          </p:nvPr>
        </p:nvGraphicFramePr>
        <p:xfrm>
          <a:off x="1777044" y="1233574"/>
          <a:ext cx="10222299" cy="579067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190275">
                  <a:extLst>
                    <a:ext uri="{9D8B030D-6E8A-4147-A177-3AD203B41FA5}">
                      <a16:colId xmlns="" xmlns:a16="http://schemas.microsoft.com/office/drawing/2014/main" val="464038278"/>
                    </a:ext>
                  </a:extLst>
                </a:gridCol>
                <a:gridCol w="1567083">
                  <a:extLst>
                    <a:ext uri="{9D8B030D-6E8A-4147-A177-3AD203B41FA5}">
                      <a16:colId xmlns="" xmlns:a16="http://schemas.microsoft.com/office/drawing/2014/main" val="4282805055"/>
                    </a:ext>
                  </a:extLst>
                </a:gridCol>
                <a:gridCol w="1681983">
                  <a:extLst>
                    <a:ext uri="{9D8B030D-6E8A-4147-A177-3AD203B41FA5}">
                      <a16:colId xmlns="" xmlns:a16="http://schemas.microsoft.com/office/drawing/2014/main" val="3418322525"/>
                    </a:ext>
                  </a:extLst>
                </a:gridCol>
                <a:gridCol w="1782958">
                  <a:extLst>
                    <a:ext uri="{9D8B030D-6E8A-4147-A177-3AD203B41FA5}">
                      <a16:colId xmlns="" xmlns:a16="http://schemas.microsoft.com/office/drawing/2014/main" val="3293357663"/>
                    </a:ext>
                  </a:extLst>
                </a:gridCol>
              </a:tblGrid>
              <a:tr h="10205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доходов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налоговых и неналоговых доходов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extLst>
                  <a:ext uri="{0D108BD9-81ED-4DB2-BD59-A6C34878D82A}">
                    <a16:rowId xmlns="" xmlns:a16="http://schemas.microsoft.com/office/drawing/2014/main" val="857994062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бюджета - 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1 998 179,8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855965811"/>
                  </a:ext>
                </a:extLst>
              </a:tr>
              <a:tr h="3492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306 925,9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768163244"/>
                  </a:ext>
                </a:extLst>
              </a:tr>
              <a:tr h="2833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239 623,6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100127051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Акцизы ГСМ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14 561,1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830880193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Налог, взимаемый в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связи с применением упрощенной системы налогообложения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16 368,0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793395401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2 216,9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254663089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Налог, взимаемый в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связи с применением патентной системы налогообложения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11 393,0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0" marR="0" marT="0" marB="0" anchor="b"/>
                </a:tc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8 258,9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521767220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 находящегося в 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государственной и муниципальной 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6 435,1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14923798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Плата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 негативное воздействие на окружающую среду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3 700,0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2 012,7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95063893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2 327,2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845731316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29,4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252737068"/>
                  </a:ext>
                </a:extLst>
              </a:tr>
              <a:tr h="2786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1 691 253,9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0279877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939437" y="888522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051389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816465"/>
              </p:ext>
            </p:extLst>
          </p:nvPr>
        </p:nvGraphicFramePr>
        <p:xfrm>
          <a:off x="1725850" y="757990"/>
          <a:ext cx="9980876" cy="731986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739653">
                  <a:extLst>
                    <a:ext uri="{9D8B030D-6E8A-4147-A177-3AD203B41FA5}">
                      <a16:colId xmlns="" xmlns:a16="http://schemas.microsoft.com/office/drawing/2014/main" val="677810239"/>
                    </a:ext>
                  </a:extLst>
                </a:gridCol>
                <a:gridCol w="1905899">
                  <a:extLst>
                    <a:ext uri="{9D8B030D-6E8A-4147-A177-3AD203B41FA5}">
                      <a16:colId xmlns="" xmlns:a16="http://schemas.microsoft.com/office/drawing/2014/main" val="3934588763"/>
                    </a:ext>
                  </a:extLst>
                </a:gridCol>
                <a:gridCol w="1710978">
                  <a:extLst>
                    <a:ext uri="{9D8B030D-6E8A-4147-A177-3AD203B41FA5}">
                      <a16:colId xmlns="" xmlns:a16="http://schemas.microsoft.com/office/drawing/2014/main" val="2257692964"/>
                    </a:ext>
                  </a:extLst>
                </a:gridCol>
                <a:gridCol w="1624346">
                  <a:extLst>
                    <a:ext uri="{9D8B030D-6E8A-4147-A177-3AD203B41FA5}">
                      <a16:colId xmlns="" xmlns:a16="http://schemas.microsoft.com/office/drawing/2014/main" val="587495131"/>
                    </a:ext>
                  </a:extLst>
                </a:gridCol>
              </a:tblGrid>
              <a:tr h="6259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2021(факт)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2022(первоначальный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прогноз</a:t>
                      </a:r>
                      <a:r>
                        <a:rPr lang="ru-RU" sz="1600" u="none" strike="noStrike" dirty="0" smtClean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2023(прогноз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extLst>
                  <a:ext uri="{0D108BD9-81ED-4DB2-BD59-A6C34878D82A}">
                    <a16:rowId xmlns="" xmlns:a16="http://schemas.microsoft.com/office/drawing/2014/main" val="2738625516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1 498 686,1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1 172 155,6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u="none" strike="noStrike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1 998 179,8 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extLst>
                  <a:ext uri="{0D108BD9-81ED-4DB2-BD59-A6C34878D82A}">
                    <a16:rowId xmlns="" xmlns:a16="http://schemas.microsoft.com/office/drawing/2014/main" val="3707489276"/>
                  </a:ext>
                </a:extLst>
              </a:tr>
              <a:tr h="467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278 926,0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261 238,4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306 925,9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2906662557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196 849,6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194 706,7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239 623,6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2641417632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Акцизы ГСМ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13 349,5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14 432,6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14 561,1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3262159628"/>
                  </a:ext>
                </a:extLst>
              </a:tr>
              <a:tr h="220985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16 070,1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15 846,0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16 368,0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00604939"/>
                  </a:ext>
                </a:extLst>
              </a:tr>
              <a:tr h="518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Единый налог на вмененный доход для отдельных видов деятельности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4 680,7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Единый сельскохозяйственный налог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3 583,4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2 518,0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2 216,9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2216005526"/>
                  </a:ext>
                </a:extLst>
              </a:tr>
              <a:tr h="4688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8 788,1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8 803,0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11 393,0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3834702438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Государственная пошлина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7 155,9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7 036,9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8 258,9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3470992212"/>
                  </a:ext>
                </a:extLst>
              </a:tr>
              <a:tr h="46889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Задолженность по отмененным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налогам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</a:tr>
              <a:tr h="4688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от использования имущества находящегося в муниципальной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13 098,2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9 927,1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6 435,1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1282277127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Плата за негативное воздействие на окружающую среду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4 075,5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2765589183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оказания платных услуг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компенсации затрат государства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</a:tr>
              <a:tr h="238295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продажи материальных и нематериальных активов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5 776,4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1 769,3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2 012,7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Штрафы, санкции, возмещение ущерба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5 452,0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2 546,1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2 327,2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3576327385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Административные платежи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</a:tr>
              <a:tr h="2397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Прочие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3690363717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219 760,1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910 917,2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1 691 253,9</a:t>
                      </a:r>
                    </a:p>
                  </a:txBody>
                  <a:tcPr marL="7779" marR="7779" marT="7779" marB="0" anchor="b"/>
                </a:tc>
                <a:extLst>
                  <a:ext uri="{0D108BD9-81ED-4DB2-BD59-A6C34878D82A}">
                    <a16:rowId xmlns="" xmlns:a16="http://schemas.microsoft.com/office/drawing/2014/main" val="984241375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725850" y="116458"/>
            <a:ext cx="10273493" cy="61746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/>
              <a:t>Структура доходов бюджета Рузаевского муниципального района Республики Мордовия, </a:t>
            </a:r>
            <a:r>
              <a:rPr lang="ru-RU" sz="2000" dirty="0" smtClean="0"/>
              <a:t>2021-2023 </a:t>
            </a:r>
            <a:r>
              <a:rPr lang="ru-RU" sz="2000" dirty="0"/>
              <a:t>гг.</a:t>
            </a:r>
          </a:p>
        </p:txBody>
      </p:sp>
    </p:spTree>
    <p:extLst>
      <p:ext uri="{BB962C8B-B14F-4D97-AF65-F5344CB8AC3E}">
        <p14:creationId xmlns:p14="http://schemas.microsoft.com/office/powerpoint/2010/main" val="2401611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345" y="194095"/>
            <a:ext cx="10018713" cy="1022230"/>
          </a:xfrm>
        </p:spPr>
        <p:txBody>
          <a:bodyPr>
            <a:normAutofit fontScale="90000"/>
          </a:bodyPr>
          <a:lstStyle/>
          <a:p>
            <a:r>
              <a:rPr lang="ru-RU" dirty="0"/>
              <a:t>Крупнейшие налогоплательщики</a:t>
            </a:r>
            <a:br>
              <a:rPr lang="ru-RU" dirty="0"/>
            </a:br>
            <a:r>
              <a:rPr lang="ru-RU" dirty="0"/>
              <a:t>Рузаевского муниципального района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630286"/>
              </p:ext>
            </p:extLst>
          </p:nvPr>
        </p:nvGraphicFramePr>
        <p:xfrm>
          <a:off x="2978285" y="1215516"/>
          <a:ext cx="7468304" cy="419356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7468304">
                  <a:extLst>
                    <a:ext uri="{9D8B030D-6E8A-4147-A177-3AD203B41FA5}">
                      <a16:colId xmlns="" xmlns:a16="http://schemas.microsoft.com/office/drawing/2014/main" val="3904245701"/>
                    </a:ext>
                  </a:extLst>
                </a:gridCol>
              </a:tblGrid>
              <a:tr h="399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Наименование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78278664"/>
                  </a:ext>
                </a:extLst>
              </a:tr>
              <a:tr h="4087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Рузхиммаш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65368727"/>
                  </a:ext>
                </a:extLst>
              </a:tr>
              <a:tr h="2939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«РЖД»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68329396"/>
                  </a:ext>
                </a:extLst>
              </a:tr>
              <a:tr h="363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РМ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«Рузаевская ЦРБ»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44837919"/>
                  </a:ext>
                </a:extLst>
              </a:tr>
              <a:tr h="305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«СК «Развитие»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59278817"/>
                  </a:ext>
                </a:extLst>
              </a:tr>
              <a:tr h="305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«Исток»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15093813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«Авангард»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08339868"/>
                  </a:ext>
                </a:extLst>
              </a:tr>
              <a:tr h="397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«Мордовская электросетевая компания»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08660266"/>
                  </a:ext>
                </a:extLst>
              </a:tr>
              <a:tr h="49631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Агросоюз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1584045"/>
                  </a:ext>
                </a:extLst>
              </a:tr>
              <a:tr h="4416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«МС-МАШ»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416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«НПО «НЕФТЕХГАЗМАШ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5068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6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55275"/>
            <a:ext cx="10018713" cy="6461185"/>
          </a:xfrm>
        </p:spPr>
        <p:txBody>
          <a:bodyPr>
            <a:normAutofit/>
          </a:bodyPr>
          <a:lstStyle/>
          <a:p>
            <a:r>
              <a:rPr lang="ru-RU" dirty="0"/>
              <a:t>В решении о бюджете</a:t>
            </a:r>
            <a:br>
              <a:rPr lang="ru-RU" dirty="0"/>
            </a:br>
            <a:r>
              <a:rPr lang="ru-RU" dirty="0"/>
              <a:t>расходы представлены тремя способами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Функциональная структура – по</a:t>
            </a:r>
            <a:br>
              <a:rPr lang="ru-RU" dirty="0"/>
            </a:br>
            <a:r>
              <a:rPr lang="ru-RU" dirty="0"/>
              <a:t>направлениям расходования средств</a:t>
            </a:r>
            <a:br>
              <a:rPr lang="ru-RU" dirty="0"/>
            </a:br>
            <a:r>
              <a:rPr lang="ru-RU" dirty="0"/>
              <a:t>• Ведомственная структура – по ведомствам,</a:t>
            </a:r>
            <a:br>
              <a:rPr lang="ru-RU" dirty="0"/>
            </a:br>
            <a:r>
              <a:rPr lang="ru-RU" dirty="0"/>
              <a:t>осуществляющим расходы</a:t>
            </a:r>
            <a:br>
              <a:rPr lang="ru-RU" dirty="0"/>
            </a:br>
            <a:r>
              <a:rPr lang="ru-RU" dirty="0"/>
              <a:t>• Программная структура – по реализуемым</a:t>
            </a:r>
            <a:br>
              <a:rPr lang="ru-RU" dirty="0"/>
            </a:br>
            <a:r>
              <a:rPr lang="ru-RU" dirty="0"/>
              <a:t>государственным программам</a:t>
            </a:r>
          </a:p>
        </p:txBody>
      </p:sp>
    </p:spTree>
    <p:extLst>
      <p:ext uri="{BB962C8B-B14F-4D97-AF65-F5344CB8AC3E}">
        <p14:creationId xmlns:p14="http://schemas.microsoft.com/office/powerpoint/2010/main" val="23558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159589"/>
            <a:ext cx="10446021" cy="1582947"/>
          </a:xfrm>
        </p:spPr>
        <p:txBody>
          <a:bodyPr>
            <a:normAutofit/>
          </a:bodyPr>
          <a:lstStyle/>
          <a:p>
            <a:r>
              <a:rPr lang="ru-RU" sz="2800" dirty="0"/>
              <a:t>Функциональная структура расходов</a:t>
            </a:r>
            <a:br>
              <a:rPr lang="ru-RU" sz="2800" dirty="0"/>
            </a:br>
            <a:r>
              <a:rPr lang="ru-RU" sz="2800" dirty="0"/>
              <a:t>бюджета Рузаевского муниципального района на </a:t>
            </a:r>
            <a:r>
              <a:rPr lang="ru-RU" sz="2800" dirty="0" smtClean="0"/>
              <a:t>2023год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51142"/>
              </p:ext>
            </p:extLst>
          </p:nvPr>
        </p:nvGraphicFramePr>
        <p:xfrm>
          <a:off x="2026508" y="1515762"/>
          <a:ext cx="8946292" cy="48760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7450"/>
                <a:gridCol w="1734446"/>
                <a:gridCol w="1994396"/>
              </a:tblGrid>
              <a:tr h="527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показателя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Прогноз,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тыс. руб.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Доля в общем объеме расходов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ctr"/>
                </a:tc>
              </a:tr>
              <a:tr h="301511">
                <a:tc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Расходы бюджета - ИТОГО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1 994 150,5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/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235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Общегосударственные вопросы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109 829,2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379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3 858,4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255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Национальная экономика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85 652,9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355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Жилищно-коммунальное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хозяйство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13 559,4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245264">
                <a:tc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Охрана окружающей среды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222 745,7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1824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Образование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1 237 390,0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   62,1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355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Культура, кинематография и средства массовой информации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218 857,0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220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Социальная политика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45 982,2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227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Физическая культура и спорт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49 599,2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266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Телевидение и радиовещание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2 500,0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432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430,0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16" marR="51616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  <a:tr h="290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Межбюджетные трансферты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520" marR="7169" marT="716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3745,6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/>
                </a:tc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169" marR="7169" marT="716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9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466" y="176842"/>
            <a:ext cx="10411515" cy="126376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расходов бюджета Рузаевского муниципального района с </a:t>
            </a:r>
            <a:r>
              <a:rPr lang="ru-RU" dirty="0" smtClean="0"/>
              <a:t>2023-2025 </a:t>
            </a:r>
            <a:r>
              <a:rPr lang="ru-RU" dirty="0"/>
              <a:t>гг.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766566"/>
              </p:ext>
            </p:extLst>
          </p:nvPr>
        </p:nvGraphicFramePr>
        <p:xfrm>
          <a:off x="1784771" y="1440611"/>
          <a:ext cx="9885403" cy="451208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878556">
                  <a:extLst>
                    <a:ext uri="{9D8B030D-6E8A-4147-A177-3AD203B41FA5}">
                      <a16:colId xmlns="" xmlns:a16="http://schemas.microsoft.com/office/drawing/2014/main" val="2558175135"/>
                    </a:ext>
                  </a:extLst>
                </a:gridCol>
                <a:gridCol w="1290756">
                  <a:extLst>
                    <a:ext uri="{9D8B030D-6E8A-4147-A177-3AD203B41FA5}">
                      <a16:colId xmlns="" xmlns:a16="http://schemas.microsoft.com/office/drawing/2014/main" val="2389198666"/>
                    </a:ext>
                  </a:extLst>
                </a:gridCol>
                <a:gridCol w="1297196">
                  <a:extLst>
                    <a:ext uri="{9D8B030D-6E8A-4147-A177-3AD203B41FA5}">
                      <a16:colId xmlns="" xmlns:a16="http://schemas.microsoft.com/office/drawing/2014/main" val="3857492981"/>
                    </a:ext>
                  </a:extLst>
                </a:gridCol>
                <a:gridCol w="1418895">
                  <a:extLst>
                    <a:ext uri="{9D8B030D-6E8A-4147-A177-3AD203B41FA5}">
                      <a16:colId xmlns="" xmlns:a16="http://schemas.microsoft.com/office/drawing/2014/main" val="2286583759"/>
                    </a:ext>
                  </a:extLst>
                </a:gridCol>
              </a:tblGrid>
              <a:tr h="836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79163213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1 994 150,5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1 053 579,8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1 000 558,5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83061042"/>
                  </a:ext>
                </a:extLst>
              </a:tr>
              <a:tr h="47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109 829,2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102 312,8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83 092,3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76725650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3 858,4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2 472,7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2 806,0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26690829"/>
                  </a:ext>
                </a:extLst>
              </a:tr>
              <a:tr h="141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85 652,9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18 618,8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18 888,9</a:t>
                      </a:r>
                    </a:p>
                  </a:txBody>
                  <a:tcPr marL="68580" marR="68580" marT="0" marB="0"/>
                </a:tc>
              </a:tr>
              <a:tr h="28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Жилищно-коммунальное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хозяйство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13 559,4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1 322,6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1 322,6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48649116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222 745,7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8 911,8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9 052,7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37836595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1 237 390,0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757 903,6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713 486,1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30183845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Культура, кинематография и средства массовой информации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218 857,0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71 225,9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69 033,9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47764050"/>
                  </a:ext>
                </a:extLst>
              </a:tr>
              <a:tr h="261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45 982,2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42 755,4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46 541,7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31609521"/>
                  </a:ext>
                </a:extLst>
              </a:tr>
              <a:tr h="261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49 599,2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42 755,4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34 015,7</a:t>
                      </a:r>
                    </a:p>
                  </a:txBody>
                  <a:tcPr marL="68580" marR="68580" marT="0" marB="0"/>
                </a:tc>
              </a:tr>
              <a:tr h="317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2 500,0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2 500,0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2 500,0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7208532"/>
                  </a:ext>
                </a:extLst>
              </a:tr>
              <a:tr h="31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450,0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0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919288" y="95250"/>
            <a:ext cx="992478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помощь, передаваемая бюджету другого уровня</a:t>
            </a:r>
            <a:endParaRPr lang="ru-RU" altLang="ru-RU" sz="1100" dirty="0"/>
          </a:p>
          <a:p>
            <a:endParaRPr lang="ru-RU" altLang="ru-RU" dirty="0"/>
          </a:p>
        </p:txBody>
      </p:sp>
      <p:graphicFrame>
        <p:nvGraphicFramePr>
          <p:cNvPr id="516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54991"/>
              </p:ext>
            </p:extLst>
          </p:nvPr>
        </p:nvGraphicFramePr>
        <p:xfrm>
          <a:off x="1847850" y="1802921"/>
          <a:ext cx="9996218" cy="4612168"/>
        </p:xfrm>
        <a:graphic>
          <a:graphicData uri="http://schemas.openxmlformats.org/drawingml/2006/table">
            <a:tbl>
              <a:tblPr/>
              <a:tblGrid>
                <a:gridCol w="2471039">
                  <a:extLst>
                    <a:ext uri="{9D8B030D-6E8A-4147-A177-3AD203B41FA5}">
                      <a16:colId xmlns="" xmlns:a16="http://schemas.microsoft.com/office/drawing/2014/main" val="1183714515"/>
                    </a:ext>
                  </a:extLst>
                </a:gridCol>
                <a:gridCol w="7525179">
                  <a:extLst>
                    <a:ext uri="{9D8B030D-6E8A-4147-A177-3AD203B41FA5}">
                      <a16:colId xmlns="" xmlns:a16="http://schemas.microsoft.com/office/drawing/2014/main" val="4131062613"/>
                    </a:ext>
                  </a:extLst>
                </a:gridCol>
              </a:tblGrid>
              <a:tr h="14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на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определенные цели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7473100"/>
                  </a:ext>
                </a:extLst>
              </a:tr>
              <a:tr h="17611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</a:t>
                      </a:r>
                      <a:r>
                        <a:rPr kumimoji="0" lang="ru-RU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определенные цели 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условиях </a:t>
                      </a:r>
                      <a:r>
                        <a:rPr kumimoji="0" lang="ru-RU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софинансирования 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(долевого финансирования) расходов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05943136"/>
                  </a:ext>
                </a:extLst>
              </a:tr>
              <a:tr h="14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целевого назначения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качестве финансовой помощи)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21574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1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6" y="258793"/>
            <a:ext cx="10454649" cy="57365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Уважаемые граждане Рузаевского муниципального района</a:t>
            </a:r>
          </a:p>
          <a:p>
            <a:pPr marL="0" indent="0" algn="ctr">
              <a:buNone/>
            </a:pPr>
            <a:r>
              <a:rPr lang="ru-RU" dirty="0"/>
              <a:t> Республики Мордовия!</a:t>
            </a:r>
          </a:p>
          <a:p>
            <a:pPr marL="0" indent="0" algn="ctr">
              <a:buNone/>
            </a:pPr>
            <a:endParaRPr lang="ru-RU" dirty="0"/>
          </a:p>
          <a:p>
            <a:pPr marL="0" indent="449263">
              <a:buNone/>
            </a:pPr>
            <a:r>
              <a:rPr lang="ru-RU" dirty="0"/>
              <a:t>Перед вами брошюра «Бюджет для граждан», созданная для того, чтобы каждый гражданин Рузаевского муниципального района Республики Мордовия знал, как планируется и расходуется районный бюджет, сколько в бюджет поступает средств и на какие направления они расходуются, и какие задачи ставятся на </a:t>
            </a:r>
            <a:r>
              <a:rPr lang="ru-RU" dirty="0" smtClean="0"/>
              <a:t>2022 </a:t>
            </a:r>
            <a:r>
              <a:rPr lang="ru-RU" dirty="0"/>
              <a:t>год.</a:t>
            </a:r>
          </a:p>
          <a:p>
            <a:pPr marL="0" indent="449263">
              <a:buNone/>
            </a:pPr>
            <a:r>
              <a:rPr lang="ru-RU" dirty="0"/>
              <a:t>В </a:t>
            </a:r>
            <a:r>
              <a:rPr lang="ru-RU" dirty="0" smtClean="0"/>
              <a:t>2023 </a:t>
            </a:r>
            <a:r>
              <a:rPr lang="ru-RU" dirty="0"/>
              <a:t>году основными задачами является:</a:t>
            </a:r>
          </a:p>
          <a:p>
            <a:pPr marL="0" indent="449263">
              <a:buNone/>
            </a:pPr>
            <a:r>
              <a:rPr lang="ru-RU" dirty="0"/>
              <a:t>- увеличение налогового потенциала и исполнение прогноза по доходным источникам бюджета;</a:t>
            </a:r>
          </a:p>
          <a:p>
            <a:pPr marL="0" indent="449263">
              <a:buNone/>
            </a:pPr>
            <a:r>
              <a:rPr lang="ru-RU" dirty="0"/>
              <a:t>- на исполнении  расходной части бюджета, направленных на решение вопросов местного значения, безусловном исполнении социальных гарантий.</a:t>
            </a:r>
          </a:p>
        </p:txBody>
      </p:sp>
    </p:spTree>
    <p:extLst>
      <p:ext uri="{BB962C8B-B14F-4D97-AF65-F5344CB8AC3E}">
        <p14:creationId xmlns:p14="http://schemas.microsoft.com/office/powerpoint/2010/main" val="239038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708" y="81951"/>
            <a:ext cx="10463273" cy="625415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Словарь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8" y="707367"/>
            <a:ext cx="10402888" cy="58314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 Бюджет – план доходов и расходов государства на предстоящий</a:t>
            </a:r>
          </a:p>
          <a:p>
            <a:pPr marL="0" indent="0">
              <a:buNone/>
            </a:pPr>
            <a:r>
              <a:rPr lang="ru-RU" dirty="0"/>
              <a:t>финансовый год</a:t>
            </a:r>
          </a:p>
          <a:p>
            <a:pPr marL="0" indent="0">
              <a:buNone/>
            </a:pPr>
            <a:r>
              <a:rPr lang="ru-RU" dirty="0"/>
              <a:t>• Доходы – денежные средства, поступающие в бюджет</a:t>
            </a:r>
          </a:p>
          <a:p>
            <a:pPr marL="0" indent="0">
              <a:buNone/>
            </a:pPr>
            <a:r>
              <a:rPr lang="ru-RU" dirty="0"/>
              <a:t>• Расходы – денежные средства, выплачиваемые из бюджета</a:t>
            </a:r>
          </a:p>
          <a:p>
            <a:pPr marL="0" indent="0">
              <a:buNone/>
            </a:pPr>
            <a:r>
              <a:rPr lang="ru-RU" dirty="0"/>
              <a:t>• Бюджетная система – совокупность федерального бюджета, бюджетов</a:t>
            </a:r>
          </a:p>
          <a:p>
            <a:pPr marL="0" indent="0">
              <a:buNone/>
            </a:pPr>
            <a:r>
              <a:rPr lang="ru-RU" dirty="0"/>
              <a:t>субъектов РФ, местных бюджетов и бюджетов государственных</a:t>
            </a:r>
          </a:p>
          <a:p>
            <a:pPr marL="0" indent="0">
              <a:buNone/>
            </a:pPr>
            <a:r>
              <a:rPr lang="ru-RU" dirty="0"/>
              <a:t>внебюджетных фондов</a:t>
            </a:r>
          </a:p>
          <a:p>
            <a:pPr marL="0" indent="0">
              <a:buNone/>
            </a:pPr>
            <a:r>
              <a:rPr lang="ru-RU" dirty="0"/>
              <a:t>• Межбюджетные трансферты – средства, предоставляемые бюджетом</a:t>
            </a:r>
          </a:p>
          <a:p>
            <a:pPr marL="0" indent="0">
              <a:buNone/>
            </a:pPr>
            <a:r>
              <a:rPr lang="ru-RU" dirty="0"/>
              <a:t>вышестоящего уровня бюджетной системы бюджету нижестоящего уровня</a:t>
            </a:r>
          </a:p>
          <a:p>
            <a:pPr marL="0" indent="0">
              <a:buNone/>
            </a:pPr>
            <a:r>
              <a:rPr lang="ru-RU" dirty="0"/>
              <a:t>бюджетной системы</a:t>
            </a:r>
          </a:p>
          <a:p>
            <a:pPr marL="0" indent="0">
              <a:buNone/>
            </a:pPr>
            <a:r>
              <a:rPr lang="ru-RU" dirty="0"/>
              <a:t>• Консолидированный бюджет – свод республиканского и местных</a:t>
            </a:r>
          </a:p>
          <a:p>
            <a:pPr marL="0" indent="0">
              <a:buNone/>
            </a:pPr>
            <a:r>
              <a:rPr lang="ru-RU" dirty="0"/>
              <a:t>бюджетов</a:t>
            </a:r>
          </a:p>
          <a:p>
            <a:pPr marL="0" indent="0">
              <a:buNone/>
            </a:pPr>
            <a:r>
              <a:rPr lang="ru-RU" dirty="0"/>
              <a:t>• Дефицит бюджета – превышение расходов бюджета над его доходами</a:t>
            </a:r>
          </a:p>
          <a:p>
            <a:pPr marL="0" indent="0">
              <a:buNone/>
            </a:pPr>
            <a:r>
              <a:rPr lang="ru-RU" dirty="0"/>
              <a:t>• Профицит бюджета – превышение доходов бюджета над его расходами</a:t>
            </a:r>
          </a:p>
        </p:txBody>
      </p:sp>
    </p:spTree>
    <p:extLst>
      <p:ext uri="{BB962C8B-B14F-4D97-AF65-F5344CB8AC3E}">
        <p14:creationId xmlns:p14="http://schemas.microsoft.com/office/powerpoint/2010/main" val="228539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61678" y="198727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dirty="0"/>
              <a:t>Основные понятия бюджетной системы РФ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8992679" y="1666080"/>
            <a:ext cx="1803400" cy="935037"/>
          </a:xfrm>
          <a:custGeom>
            <a:avLst/>
            <a:gdLst>
              <a:gd name="T0" fmla="*/ 1352550 w 21600"/>
              <a:gd name="T1" fmla="*/ 0 h 21600"/>
              <a:gd name="T2" fmla="*/ 0 w 21600"/>
              <a:gd name="T3" fmla="*/ 467519 h 21600"/>
              <a:gd name="T4" fmla="*/ 1352550 w 21600"/>
              <a:gd name="T5" fmla="*/ 935037 h 21600"/>
              <a:gd name="T6" fmla="*/ 1803400 w 21600"/>
              <a:gd name="T7" fmla="*/ 4675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79504" y="2349499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Бюджет субъекта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79504" y="3332273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Районный бюджет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79504" y="4050306"/>
            <a:ext cx="33845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Бюджет сельских поселений</a:t>
            </a:r>
          </a:p>
        </p:txBody>
      </p:sp>
      <p:sp>
        <p:nvSpPr>
          <p:cNvPr id="7178" name="Freeform 28"/>
          <p:cNvSpPr>
            <a:spLocks/>
          </p:cNvSpPr>
          <p:nvPr/>
        </p:nvSpPr>
        <p:spPr bwMode="auto">
          <a:xfrm rot="5400000">
            <a:off x="4564349" y="3897311"/>
            <a:ext cx="863600" cy="144463"/>
          </a:xfrm>
          <a:custGeom>
            <a:avLst/>
            <a:gdLst>
              <a:gd name="T0" fmla="*/ 0 w 2132"/>
              <a:gd name="T1" fmla="*/ 0 h 181"/>
              <a:gd name="T2" fmla="*/ 0 w 2132"/>
              <a:gd name="T3" fmla="*/ 72631 h 181"/>
              <a:gd name="T4" fmla="*/ 18228 w 2132"/>
              <a:gd name="T5" fmla="*/ 108547 h 181"/>
              <a:gd name="T6" fmla="*/ 422483 w 2132"/>
              <a:gd name="T7" fmla="*/ 108547 h 181"/>
              <a:gd name="T8" fmla="*/ 440711 w 2132"/>
              <a:gd name="T9" fmla="*/ 144463 h 181"/>
              <a:gd name="T10" fmla="*/ 459344 w 2132"/>
              <a:gd name="T11" fmla="*/ 108547 h 181"/>
              <a:gd name="T12" fmla="*/ 844967 w 2132"/>
              <a:gd name="T13" fmla="*/ 108547 h 181"/>
              <a:gd name="T14" fmla="*/ 863600 w 2132"/>
              <a:gd name="T15" fmla="*/ 72631 h 181"/>
              <a:gd name="T16" fmla="*/ 863600 w 2132"/>
              <a:gd name="T17" fmla="*/ 0 h 181"/>
              <a:gd name="T18" fmla="*/ 0 w 2132"/>
              <a:gd name="T19" fmla="*/ 0 h 1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32" h="181">
                <a:moveTo>
                  <a:pt x="0" y="0"/>
                </a:moveTo>
                <a:lnTo>
                  <a:pt x="0" y="91"/>
                </a:lnTo>
                <a:lnTo>
                  <a:pt x="45" y="136"/>
                </a:lnTo>
                <a:lnTo>
                  <a:pt x="1043" y="136"/>
                </a:lnTo>
                <a:lnTo>
                  <a:pt x="1088" y="181"/>
                </a:lnTo>
                <a:lnTo>
                  <a:pt x="1134" y="136"/>
                </a:lnTo>
                <a:lnTo>
                  <a:pt x="2086" y="136"/>
                </a:lnTo>
                <a:lnTo>
                  <a:pt x="2132" y="91"/>
                </a:lnTo>
                <a:lnTo>
                  <a:pt x="2132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Rectangle 29"/>
          <p:cNvSpPr>
            <a:spLocks noChangeArrowheads="1"/>
          </p:cNvSpPr>
          <p:nvPr/>
        </p:nvSpPr>
        <p:spPr bwMode="auto">
          <a:xfrm>
            <a:off x="4493703" y="4724398"/>
            <a:ext cx="4465638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bg1"/>
                </a:solidFill>
              </a:rPr>
              <a:t>Бюджетная система Российской Федерации</a:t>
            </a:r>
          </a:p>
        </p:txBody>
      </p:sp>
      <p:sp>
        <p:nvSpPr>
          <p:cNvPr id="7180" name="Rectangle 30"/>
          <p:cNvSpPr>
            <a:spLocks noChangeArrowheads="1"/>
          </p:cNvSpPr>
          <p:nvPr/>
        </p:nvSpPr>
        <p:spPr bwMode="auto">
          <a:xfrm>
            <a:off x="2982403" y="5445124"/>
            <a:ext cx="1728788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1" name="Rectangle 31"/>
          <p:cNvSpPr>
            <a:spLocks noChangeArrowheads="1"/>
          </p:cNvSpPr>
          <p:nvPr/>
        </p:nvSpPr>
        <p:spPr bwMode="auto">
          <a:xfrm>
            <a:off x="7663942" y="5445124"/>
            <a:ext cx="2160587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2" name="Rectangle 32"/>
          <p:cNvSpPr>
            <a:spLocks noChangeArrowheads="1"/>
          </p:cNvSpPr>
          <p:nvPr/>
        </p:nvSpPr>
        <p:spPr bwMode="auto">
          <a:xfrm>
            <a:off x="2982403" y="5805487"/>
            <a:ext cx="2089150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3" name="Rectangle 33"/>
          <p:cNvSpPr>
            <a:spLocks noChangeArrowheads="1"/>
          </p:cNvSpPr>
          <p:nvPr/>
        </p:nvSpPr>
        <p:spPr bwMode="auto">
          <a:xfrm>
            <a:off x="7663942" y="5805487"/>
            <a:ext cx="1800225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4" name="Rectangle 34"/>
          <p:cNvSpPr>
            <a:spLocks noChangeArrowheads="1"/>
          </p:cNvSpPr>
          <p:nvPr/>
        </p:nvSpPr>
        <p:spPr bwMode="auto">
          <a:xfrm>
            <a:off x="4711191" y="6165849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5" name="Rectangle 35"/>
          <p:cNvSpPr>
            <a:spLocks noChangeArrowheads="1"/>
          </p:cNvSpPr>
          <p:nvPr/>
        </p:nvSpPr>
        <p:spPr bwMode="auto">
          <a:xfrm>
            <a:off x="9464166" y="5084762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6" name="Line 36"/>
          <p:cNvSpPr>
            <a:spLocks noChangeShapeType="1"/>
          </p:cNvSpPr>
          <p:nvPr/>
        </p:nvSpPr>
        <p:spPr bwMode="auto">
          <a:xfrm flipV="1">
            <a:off x="4081463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7" name="Line 38"/>
          <p:cNvSpPr>
            <a:spLocks noChangeShapeType="1"/>
          </p:cNvSpPr>
          <p:nvPr/>
        </p:nvSpPr>
        <p:spPr bwMode="auto">
          <a:xfrm flipV="1">
            <a:off x="4441825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8" name="Line 40"/>
          <p:cNvSpPr>
            <a:spLocks noChangeShapeType="1"/>
          </p:cNvSpPr>
          <p:nvPr/>
        </p:nvSpPr>
        <p:spPr bwMode="auto">
          <a:xfrm>
            <a:off x="8834438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>
            <a:off x="9194800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0" name="Rectangle 44"/>
          <p:cNvSpPr>
            <a:spLocks noChangeArrowheads="1"/>
          </p:cNvSpPr>
          <p:nvPr/>
        </p:nvSpPr>
        <p:spPr bwMode="auto">
          <a:xfrm>
            <a:off x="5142991" y="6092823"/>
            <a:ext cx="12239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Дефицит</a:t>
            </a:r>
          </a:p>
        </p:txBody>
      </p:sp>
      <p:sp>
        <p:nvSpPr>
          <p:cNvPr id="7191" name="Rectangle 45"/>
          <p:cNvSpPr>
            <a:spLocks noChangeArrowheads="1"/>
          </p:cNvSpPr>
          <p:nvPr/>
        </p:nvSpPr>
        <p:spPr bwMode="auto">
          <a:xfrm>
            <a:off x="9894379" y="5013323"/>
            <a:ext cx="12239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Профицит</a:t>
            </a:r>
          </a:p>
        </p:txBody>
      </p:sp>
      <p:sp>
        <p:nvSpPr>
          <p:cNvPr id="7193" name="AutoShape 48"/>
          <p:cNvSpPr>
            <a:spLocks noChangeArrowheads="1"/>
          </p:cNvSpPr>
          <p:nvPr/>
        </p:nvSpPr>
        <p:spPr bwMode="auto">
          <a:xfrm>
            <a:off x="4508786" y="2701811"/>
            <a:ext cx="288925" cy="1296988"/>
          </a:xfrm>
          <a:prstGeom prst="curvedRightArrow">
            <a:avLst>
              <a:gd name="adj1" fmla="val 89780"/>
              <a:gd name="adj2" fmla="val 179561"/>
              <a:gd name="adj3" fmla="val 33333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6600"/>
              </a:solidFill>
            </a:endParaRPr>
          </a:p>
        </p:txBody>
      </p:sp>
      <p:sp>
        <p:nvSpPr>
          <p:cNvPr id="7194" name="AutoShape 49"/>
          <p:cNvSpPr>
            <a:spLocks noChangeArrowheads="1"/>
          </p:cNvSpPr>
          <p:nvPr/>
        </p:nvSpPr>
        <p:spPr bwMode="auto">
          <a:xfrm>
            <a:off x="6833678" y="1782594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910966" y="1702351"/>
            <a:ext cx="1800225" cy="863600"/>
          </a:xfrm>
          <a:custGeom>
            <a:avLst/>
            <a:gdLst>
              <a:gd name="T0" fmla="*/ 1350169 w 21600"/>
              <a:gd name="T1" fmla="*/ 0 h 21600"/>
              <a:gd name="T2" fmla="*/ 0 w 21600"/>
              <a:gd name="T3" fmla="*/ 431800 h 21600"/>
              <a:gd name="T4" fmla="*/ 1350169 w 21600"/>
              <a:gd name="T5" fmla="*/ 863600 h 21600"/>
              <a:gd name="T6" fmla="*/ 1800225 w 21600"/>
              <a:gd name="T7" fmla="*/ 431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941130" y="3066659"/>
            <a:ext cx="14414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Межбюджетные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трансферты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 rot="16200000">
            <a:off x="676955" y="2587921"/>
            <a:ext cx="3428009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Консолидированный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бюджет</a:t>
            </a: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5179504" y="1125536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Федеральный бюджет </a:t>
            </a:r>
          </a:p>
        </p:txBody>
      </p:sp>
    </p:spTree>
    <p:extLst>
      <p:ext uri="{BB962C8B-B14F-4D97-AF65-F5344CB8AC3E}">
        <p14:creationId xmlns:p14="http://schemas.microsoft.com/office/powerpoint/2010/main" val="49762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76415" y="193107"/>
            <a:ext cx="990375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/>
              <a:t>В ходе бюджетного процесса бюджет</a:t>
            </a:r>
          </a:p>
          <a:p>
            <a:pPr algn="ctr" eaLnBrk="1" hangingPunct="1"/>
            <a:r>
              <a:rPr lang="ru-RU" altLang="ru-RU" sz="2800" b="1" dirty="0"/>
              <a:t> проходит следующие стадии: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15065" y="1790126"/>
            <a:ext cx="993763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65125" indent="-365125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2800" dirty="0"/>
              <a:t>Составление проекта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Рассмотрение и утверждение проекта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Исполнение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Составление, рассмотрение и утверждение бюджетной отчетности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828109" y="4730894"/>
            <a:ext cx="2559890" cy="1081087"/>
          </a:xfrm>
          <a:prstGeom prst="chevron">
            <a:avLst>
              <a:gd name="adj" fmla="val 32240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Составление</a:t>
            </a:r>
          </a:p>
        </p:txBody>
      </p:sp>
      <p:sp>
        <p:nvSpPr>
          <p:cNvPr id="8197" name="AutoShape 8"/>
          <p:cNvSpPr>
            <a:spLocks noChangeArrowheads="1"/>
          </p:cNvSpPr>
          <p:nvPr/>
        </p:nvSpPr>
        <p:spPr bwMode="auto">
          <a:xfrm>
            <a:off x="4114795" y="4730894"/>
            <a:ext cx="2734573" cy="1081087"/>
          </a:xfrm>
          <a:prstGeom prst="chevron">
            <a:avLst>
              <a:gd name="adj" fmla="val 32240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Рассмотрение и утверждение</a:t>
            </a:r>
          </a:p>
        </p:txBody>
      </p:sp>
      <p:sp>
        <p:nvSpPr>
          <p:cNvPr id="8198" name="AutoShape 9"/>
          <p:cNvSpPr>
            <a:spLocks noChangeArrowheads="1"/>
          </p:cNvSpPr>
          <p:nvPr/>
        </p:nvSpPr>
        <p:spPr bwMode="auto">
          <a:xfrm>
            <a:off x="6561342" y="4730894"/>
            <a:ext cx="2574027" cy="1081087"/>
          </a:xfrm>
          <a:prstGeom prst="chevron">
            <a:avLst>
              <a:gd name="adj" fmla="val 34327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Исполнение</a:t>
            </a:r>
          </a:p>
        </p:txBody>
      </p:sp>
      <p:sp>
        <p:nvSpPr>
          <p:cNvPr id="8199" name="AutoShape 10"/>
          <p:cNvSpPr>
            <a:spLocks noChangeArrowheads="1"/>
          </p:cNvSpPr>
          <p:nvPr/>
        </p:nvSpPr>
        <p:spPr bwMode="auto">
          <a:xfrm>
            <a:off x="8833447" y="4745926"/>
            <a:ext cx="2907101" cy="1081087"/>
          </a:xfrm>
          <a:prstGeom prst="chevron">
            <a:avLst>
              <a:gd name="adj" fmla="val 34327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Составление, рассмотрение и утверждение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88718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435403" y="202092"/>
            <a:ext cx="8873827" cy="1066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/>
              <a:t>Составление проекта бюджета основывается на: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999410" y="1673642"/>
            <a:ext cx="9745811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65125" indent="-365125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b="1" dirty="0"/>
              <a:t>Прогнозе социально-экономического развития </a:t>
            </a:r>
            <a:r>
              <a:rPr lang="ru-RU" altLang="ru-RU" dirty="0"/>
              <a:t>Рузаевского муниципального района</a:t>
            </a:r>
            <a:r>
              <a:rPr lang="ru-RU" altLang="ru-RU" b="1" dirty="0"/>
              <a:t> </a:t>
            </a:r>
            <a:r>
              <a:rPr lang="ru-RU" altLang="ru-RU" dirty="0"/>
              <a:t>Республики Мордовия (разрабатывает экономическое управление Администрации Рузаевского муниципального района Республики Мордовия)</a:t>
            </a:r>
          </a:p>
          <a:p>
            <a:pPr eaLnBrk="1" hangingPunct="1">
              <a:buFontTx/>
              <a:buChar char="•"/>
            </a:pPr>
            <a:endParaRPr lang="ru-RU" altLang="ru-RU" dirty="0"/>
          </a:p>
          <a:p>
            <a:pPr eaLnBrk="1" hangingPunct="1">
              <a:buFontTx/>
              <a:buChar char="•"/>
            </a:pPr>
            <a:endParaRPr lang="ru-RU" altLang="ru-RU" dirty="0"/>
          </a:p>
          <a:p>
            <a:pPr eaLnBrk="1" hangingPunct="1">
              <a:buFontTx/>
              <a:buChar char="•"/>
            </a:pPr>
            <a:r>
              <a:rPr lang="ru-RU" altLang="ru-RU" b="1" dirty="0"/>
              <a:t>Основных направлениях бюджетной и налоговой политики </a:t>
            </a:r>
            <a:r>
              <a:rPr lang="ru-RU" altLang="ru-RU" dirty="0"/>
              <a:t>Рузаевского муниципального района Республики Мордовия (разрабатывает Финансовое управление администрации Рузаевского муниципального района Республики Мордовия)</a:t>
            </a:r>
          </a:p>
          <a:p>
            <a:pPr eaLnBrk="1" hangingPunct="1">
              <a:buFontTx/>
              <a:buChar char="•"/>
            </a:pPr>
            <a:endParaRPr lang="ru-RU" altLang="ru-RU" b="1" dirty="0"/>
          </a:p>
          <a:p>
            <a:pPr eaLnBrk="1" hangingPunct="1">
              <a:buFontTx/>
              <a:buChar char="•"/>
            </a:pPr>
            <a:endParaRPr lang="ru-RU" altLang="ru-RU" b="1" dirty="0"/>
          </a:p>
          <a:p>
            <a:pPr eaLnBrk="1" hangingPunct="1">
              <a:buFontTx/>
              <a:buChar char="•"/>
            </a:pPr>
            <a:r>
              <a:rPr lang="ru-RU" altLang="ru-RU" b="1" dirty="0"/>
              <a:t>Муниципальных программах </a:t>
            </a:r>
            <a:r>
              <a:rPr lang="ru-RU" altLang="ru-RU" dirty="0"/>
              <a:t>(проектах муниципальных программ, проектах изменений указанных программ) – разрабатывают управления и отделы Администрации Рузаевского муниципального района Республики Мордовия. </a:t>
            </a:r>
          </a:p>
        </p:txBody>
      </p:sp>
    </p:spTree>
    <p:extLst>
      <p:ext uri="{BB962C8B-B14F-4D97-AF65-F5344CB8AC3E}">
        <p14:creationId xmlns:p14="http://schemas.microsoft.com/office/powerpoint/2010/main" val="263171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730" y="245854"/>
            <a:ext cx="10018713" cy="927340"/>
          </a:xfrm>
        </p:spPr>
        <p:txBody>
          <a:bodyPr>
            <a:normAutofit/>
          </a:bodyPr>
          <a:lstStyle/>
          <a:p>
            <a:r>
              <a:rPr lang="ru-RU" sz="2400" dirty="0"/>
              <a:t>Основные параметры прогноза социально-экономического развития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57529"/>
              </p:ext>
            </p:extLst>
          </p:nvPr>
        </p:nvGraphicFramePr>
        <p:xfrm>
          <a:off x="1751730" y="1664896"/>
          <a:ext cx="10018712" cy="38654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73286">
                  <a:extLst>
                    <a:ext uri="{9D8B030D-6E8A-4147-A177-3AD203B41FA5}">
                      <a16:colId xmlns="" xmlns:a16="http://schemas.microsoft.com/office/drawing/2014/main" val="87592074"/>
                    </a:ext>
                  </a:extLst>
                </a:gridCol>
                <a:gridCol w="1367651">
                  <a:extLst>
                    <a:ext uri="{9D8B030D-6E8A-4147-A177-3AD203B41FA5}">
                      <a16:colId xmlns="" xmlns:a16="http://schemas.microsoft.com/office/drawing/2014/main" val="200436448"/>
                    </a:ext>
                  </a:extLst>
                </a:gridCol>
                <a:gridCol w="1335546">
                  <a:extLst>
                    <a:ext uri="{9D8B030D-6E8A-4147-A177-3AD203B41FA5}">
                      <a16:colId xmlns="" xmlns:a16="http://schemas.microsoft.com/office/drawing/2014/main" val="319017931"/>
                    </a:ext>
                  </a:extLst>
                </a:gridCol>
                <a:gridCol w="1280743">
                  <a:extLst>
                    <a:ext uri="{9D8B030D-6E8A-4147-A177-3AD203B41FA5}">
                      <a16:colId xmlns="" xmlns:a16="http://schemas.microsoft.com/office/drawing/2014/main" val="1957941207"/>
                    </a:ext>
                  </a:extLst>
                </a:gridCol>
                <a:gridCol w="1280743">
                  <a:extLst>
                    <a:ext uri="{9D8B030D-6E8A-4147-A177-3AD203B41FA5}">
                      <a16:colId xmlns="" xmlns:a16="http://schemas.microsoft.com/office/drawing/2014/main" val="3847092869"/>
                    </a:ext>
                  </a:extLst>
                </a:gridCol>
                <a:gridCol w="1280743">
                  <a:extLst>
                    <a:ext uri="{9D8B030D-6E8A-4147-A177-3AD203B41FA5}">
                      <a16:colId xmlns="" xmlns:a16="http://schemas.microsoft.com/office/drawing/2014/main" val="2346596824"/>
                    </a:ext>
                  </a:extLst>
                </a:gridCol>
              </a:tblGrid>
              <a:tr h="39513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5129988"/>
                  </a:ext>
                </a:extLst>
              </a:tr>
              <a:tr h="42128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 индекс потребительских цен по Республике Мордовия,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28261239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Валовая продукция сельского хозяйства,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5 765 578,3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6 279 699,2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6 494 443,7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6 584 946,9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6 688 294,1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48537767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основной капитал (за исключением бюджетных средств),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1 877 111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1 736 026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1 857 780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2 023 122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2 130 348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46816899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начисленная заработная плата работников,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41 512,7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49 518,3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56 170,0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60 663,6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65 274,0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3368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82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839" y="107830"/>
            <a:ext cx="10428769" cy="1134374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направления бюджетной политики Рузаевского муниципального района на </a:t>
            </a:r>
            <a:r>
              <a:rPr lang="ru-RU" dirty="0" smtClean="0"/>
              <a:t>2023 </a:t>
            </a:r>
            <a:r>
              <a:rPr lang="ru-RU" dirty="0"/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1948" y="1242204"/>
            <a:ext cx="10523660" cy="5495025"/>
          </a:xfrm>
        </p:spPr>
        <p:txBody>
          <a:bodyPr>
            <a:noAutofit/>
          </a:bodyPr>
          <a:lstStyle/>
          <a:p>
            <a:pPr algn="just" fontAlgn="ctr"/>
            <a:r>
              <a:rPr lang="ru-RU" sz="1550" dirty="0"/>
              <a:t> - обеспечение  долгосрочной сбалансированности и финансовой устойчивости бюджетной системы  муниципального района при безусловном исполнении всех принятых на себя обязательств; проведение ответственной бюджетной политики; повышение качества оценки эффективности новых принимаемых расходных обязательств с учетом сроков, механизмов реализации и их влияния на создание условий для экономического роста;</a:t>
            </a:r>
          </a:p>
          <a:p>
            <a:pPr algn="just" fontAlgn="ctr"/>
            <a:r>
              <a:rPr lang="ru-RU" sz="1550" dirty="0"/>
              <a:t>        - переориентация бюджетных ассигнований в пользу приоритетных направлений и проектов, нацеленных на развитие человеческого капитала и инфраструктуры, прежде всего обеспечивающих решение задач, поставленных в указах Президента Российской Федерации от 7 мая 2012 г., во взаимосвязи со структурными изменениями, достижениями целевых показателей в соответствующих сферах, зафиксированных в планах таких преобразований («дорожных картах»);</a:t>
            </a:r>
          </a:p>
          <a:p>
            <a:pPr algn="just" fontAlgn="ctr"/>
            <a:r>
              <a:rPr lang="ru-RU" sz="1550" dirty="0"/>
              <a:t>         - проведение  работы по привлечению средств из вышестоящих бюджетов путем участия в республиканских программах на условиях </a:t>
            </a:r>
            <a:r>
              <a:rPr lang="ru-RU" sz="1550" dirty="0" err="1"/>
              <a:t>софинансирования</a:t>
            </a:r>
            <a:r>
              <a:rPr lang="ru-RU" sz="1550" dirty="0"/>
              <a:t>. Расходы муниципального бюджета в рамках данного направления считаются приоритетными;</a:t>
            </a:r>
          </a:p>
          <a:p>
            <a:pPr algn="just" fontAlgn="ctr"/>
            <a:r>
              <a:rPr lang="ru-RU" sz="1550" dirty="0"/>
              <a:t>        - проведение работы по эффективному управлению  муниципальным  долгом, направленное на сохранение безопасного уровня долговой нагрузки;   </a:t>
            </a:r>
          </a:p>
          <a:p>
            <a:pPr algn="just" fontAlgn="ctr"/>
            <a:r>
              <a:rPr lang="ru-RU" sz="1550" dirty="0"/>
              <a:t>         - повышение прозрачности и открытости бюджетного процесса, обеспечение прозрачности финансово-хозяйственной деятельности каждого муниципального учреждения, гарантировать достоверность и открытость их деятельности, предусматривать возможность участия граждан, общественных организаций  в формировании 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196805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270371"/>
            <a:ext cx="10428769" cy="122063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Прогноз </a:t>
            </a:r>
            <a:r>
              <a:rPr lang="ru-RU" dirty="0" smtClean="0"/>
              <a:t>бюджета </a:t>
            </a:r>
            <a:r>
              <a:rPr lang="ru-RU" dirty="0"/>
              <a:t>Рузаевского муниципального района на </a:t>
            </a:r>
            <a:r>
              <a:rPr lang="ru-RU" dirty="0" smtClean="0"/>
              <a:t>2023-2025 гг.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330227"/>
              </p:ext>
            </p:extLst>
          </p:nvPr>
        </p:nvGraphicFramePr>
        <p:xfrm>
          <a:off x="1940943" y="2123535"/>
          <a:ext cx="9596590" cy="39552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00928">
                  <a:extLst>
                    <a:ext uri="{9D8B030D-6E8A-4147-A177-3AD203B41FA5}">
                      <a16:colId xmlns="" xmlns:a16="http://schemas.microsoft.com/office/drawing/2014/main" val="448617082"/>
                    </a:ext>
                  </a:extLst>
                </a:gridCol>
                <a:gridCol w="2298554">
                  <a:extLst>
                    <a:ext uri="{9D8B030D-6E8A-4147-A177-3AD203B41FA5}">
                      <a16:colId xmlns="" xmlns:a16="http://schemas.microsoft.com/office/drawing/2014/main" val="2852952281"/>
                    </a:ext>
                  </a:extLst>
                </a:gridCol>
                <a:gridCol w="2298554">
                  <a:extLst>
                    <a:ext uri="{9D8B030D-6E8A-4147-A177-3AD203B41FA5}">
                      <a16:colId xmlns="" xmlns:a16="http://schemas.microsoft.com/office/drawing/2014/main" val="4285829618"/>
                    </a:ext>
                  </a:extLst>
                </a:gridCol>
                <a:gridCol w="2298554">
                  <a:extLst>
                    <a:ext uri="{9D8B030D-6E8A-4147-A177-3AD203B41FA5}">
                      <a16:colId xmlns="" xmlns:a16="http://schemas.microsoft.com/office/drawing/2014/main" val="2339804593"/>
                    </a:ext>
                  </a:extLst>
                </a:gridCol>
              </a:tblGrid>
              <a:tr h="70535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39795973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 ВСЕГО, в </a:t>
                      </a:r>
                      <a:r>
                        <a:rPr lang="ru-RU" sz="18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998,2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1 059,6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1 008,6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89396878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indent="180975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306,9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334,5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352,8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99154581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indent="180975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1 691,3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725,1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655,8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90406150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– ИТОГО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994,2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1 053,6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45722928"/>
                  </a:ext>
                </a:extLst>
              </a:tr>
              <a:tr h="70535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исполнения бюджета (дефицит / профицит)</a:t>
                      </a:r>
                      <a:endParaRPr lang="ru-RU" sz="180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+4,0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+8,0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2370891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65058" y="1754203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млн. </a:t>
            </a:r>
            <a:r>
              <a:rPr lang="ru-RU" dirty="0"/>
              <a:t>руб.</a:t>
            </a:r>
          </a:p>
        </p:txBody>
      </p:sp>
    </p:spTree>
    <p:extLst>
      <p:ext uri="{BB962C8B-B14F-4D97-AF65-F5344CB8AC3E}">
        <p14:creationId xmlns:p14="http://schemas.microsoft.com/office/powerpoint/2010/main" val="1527563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2006</TotalTime>
  <Words>1374</Words>
  <Application>Microsoft Office PowerPoint</Application>
  <PresentationFormat>Широкоэкранный</PresentationFormat>
  <Paragraphs>382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Параллакс</vt:lpstr>
      <vt:lpstr>Бюджет для граждан</vt:lpstr>
      <vt:lpstr>Презентация PowerPoint</vt:lpstr>
      <vt:lpstr>Словарь</vt:lpstr>
      <vt:lpstr>Презентация PowerPoint</vt:lpstr>
      <vt:lpstr>Презентация PowerPoint</vt:lpstr>
      <vt:lpstr>Презентация PowerPoint</vt:lpstr>
      <vt:lpstr>Основные параметры прогноза социально-экономического развития</vt:lpstr>
      <vt:lpstr>Основные направления бюджетной политики Рузаевского муниципального района на 2023 год</vt:lpstr>
      <vt:lpstr>Прогноз бюджета Рузаевского муниципального района на 2023-2025 гг.</vt:lpstr>
      <vt:lpstr>Структура доходов бюджета Рузаевского муниципального района Республики Мордовия на 2023 год</vt:lpstr>
      <vt:lpstr>Презентация PowerPoint</vt:lpstr>
      <vt:lpstr>Крупнейшие налогоплательщики Рузаевского муниципального района</vt:lpstr>
      <vt:lpstr>В решении о бюджете расходы представлены тремя способами  • Функциональная структура – по направлениям расходования средств • Ведомственная структура – по ведомствам, осуществляющим расходы • Программная структура – по реализуемым государственным программам</vt:lpstr>
      <vt:lpstr>Функциональная структура расходов бюджета Рузаевского муниципального района на 2023год</vt:lpstr>
      <vt:lpstr>Структура расходов бюджета Рузаевского муниципального района с 2023-2025 гг.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 Федорович Ерофеев</dc:creator>
  <cp:lastModifiedBy>Нач. отдела доходов</cp:lastModifiedBy>
  <cp:revision>166</cp:revision>
  <cp:lastPrinted>2022-12-30T05:43:57Z</cp:lastPrinted>
  <dcterms:created xsi:type="dcterms:W3CDTF">2016-03-24T08:59:20Z</dcterms:created>
  <dcterms:modified xsi:type="dcterms:W3CDTF">2022-12-30T11:03:17Z</dcterms:modified>
</cp:coreProperties>
</file>