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2" r:id="rId16"/>
    <p:sldId id="270" r:id="rId17"/>
  </p:sldIdLst>
  <p:sldSz cx="12192000" cy="6858000"/>
  <p:notesSz cx="6796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/>
              <a:t>Решение 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от 29.12.2015 г. </a:t>
            </a:r>
            <a:r>
              <a:rPr lang="ru-RU"/>
              <a:t>№ 46/352 «</a:t>
            </a:r>
            <a:r>
              <a:rPr lang="ru-RU" dirty="0"/>
              <a:t>О бюджете Рузаевского муниципального района на 2016 год»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на 2016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63354"/>
              </p:ext>
            </p:extLst>
          </p:nvPr>
        </p:nvGraphicFramePr>
        <p:xfrm>
          <a:off x="1777042" y="974782"/>
          <a:ext cx="10222299" cy="566941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90275">
                  <a:extLst>
                    <a:ext uri="{9D8B030D-6E8A-4147-A177-3AD203B41FA5}">
                      <a16:colId xmlns:a16="http://schemas.microsoft.com/office/drawing/2014/main" val="464038278"/>
                    </a:ext>
                  </a:extLst>
                </a:gridCol>
                <a:gridCol w="1567083">
                  <a:extLst>
                    <a:ext uri="{9D8B030D-6E8A-4147-A177-3AD203B41FA5}">
                      <a16:colId xmlns:a16="http://schemas.microsoft.com/office/drawing/2014/main" val="4282805055"/>
                    </a:ext>
                  </a:extLst>
                </a:gridCol>
                <a:gridCol w="1681983">
                  <a:extLst>
                    <a:ext uri="{9D8B030D-6E8A-4147-A177-3AD203B41FA5}">
                      <a16:colId xmlns:a16="http://schemas.microsoft.com/office/drawing/2014/main" val="3418322525"/>
                    </a:ext>
                  </a:extLst>
                </a:gridCol>
                <a:gridCol w="1782958">
                  <a:extLst>
                    <a:ext uri="{9D8B030D-6E8A-4147-A177-3AD203B41FA5}">
                      <a16:colId xmlns:a16="http://schemas.microsoft.com/office/drawing/2014/main" val="3293357663"/>
                    </a:ext>
                  </a:extLst>
                </a:gridCol>
              </a:tblGrid>
              <a:tr h="1020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Прогноз, 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Доля в общем объеме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Доля в общем объеме налоговых и неналоговых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3" marR="6413" marT="6413" marB="0" anchor="ctr"/>
                </a:tc>
                <a:extLst>
                  <a:ext uri="{0D108BD9-81ED-4DB2-BD59-A6C34878D82A}">
                    <a16:rowId xmlns:a16="http://schemas.microsoft.com/office/drawing/2014/main" val="85799406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910978,3</a:t>
                      </a: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1855965811"/>
                  </a:ext>
                </a:extLst>
              </a:tr>
              <a:tr h="2301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192129,1</a:t>
                      </a: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3768163244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126593,0</a:t>
                      </a: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012705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Акцизы ГСМ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0880193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28935,3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339540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4663089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553195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1767220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 находящегося в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8139,5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923798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Платежи при пользовании природными ресурсами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5063893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Доходы от оказания платных услуг и компенсации затрат государства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98360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Штрафы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5731316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Прочие неналоговые доходы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426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8 594,3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2737068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  БЕЗВОЗМЕЗДНЫЕ ПОСТУПЛЕНИЯ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718849,2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2798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43133"/>
              </p:ext>
            </p:extLst>
          </p:nvPr>
        </p:nvGraphicFramePr>
        <p:xfrm>
          <a:off x="1725850" y="888522"/>
          <a:ext cx="9993184" cy="595053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949552">
                  <a:extLst>
                    <a:ext uri="{9D8B030D-6E8A-4147-A177-3AD203B41FA5}">
                      <a16:colId xmlns:a16="http://schemas.microsoft.com/office/drawing/2014/main" val="677810239"/>
                    </a:ext>
                  </a:extLst>
                </a:gridCol>
                <a:gridCol w="1805371">
                  <a:extLst>
                    <a:ext uri="{9D8B030D-6E8A-4147-A177-3AD203B41FA5}">
                      <a16:colId xmlns:a16="http://schemas.microsoft.com/office/drawing/2014/main" val="3934588763"/>
                    </a:ext>
                  </a:extLst>
                </a:gridCol>
                <a:gridCol w="1805371">
                  <a:extLst>
                    <a:ext uri="{9D8B030D-6E8A-4147-A177-3AD203B41FA5}">
                      <a16:colId xmlns:a16="http://schemas.microsoft.com/office/drawing/2014/main" val="2257692964"/>
                    </a:ext>
                  </a:extLst>
                </a:gridCol>
                <a:gridCol w="1432890">
                  <a:extLst>
                    <a:ext uri="{9D8B030D-6E8A-4147-A177-3AD203B41FA5}">
                      <a16:colId xmlns:a16="http://schemas.microsoft.com/office/drawing/2014/main" val="587495131"/>
                    </a:ext>
                  </a:extLst>
                </a:gridCol>
              </a:tblGrid>
              <a:tr h="383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2014 (факт)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2015(факт)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2016(прогноз)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extLst>
                  <a:ext uri="{0D108BD9-81ED-4DB2-BD59-A6C34878D82A}">
                    <a16:rowId xmlns:a16="http://schemas.microsoft.com/office/drawing/2014/main" val="2738625516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894 426,94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826 537,35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910978,30</a:t>
                      </a: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val="3707489276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  НАЛОГОВЫЕ И НЕНАЛОГОВЫЕ ДОХОДЫ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176 809,54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179 516,31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192129,10 </a:t>
                      </a: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2906662557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123 725,26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114 916,80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126593,00</a:t>
                      </a: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2641417632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Акцизы ГСМ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7 348,88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8794,70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3262159628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26 160,21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26 552,55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28935,30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2300604939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2216005526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3834702438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5 516,42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7 036,78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7 136,50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3470992212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4143136925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 находящегося в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6 352,43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9 260,85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8139,50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1282277127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Платежи при пользовании природными ресурсами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2 050,43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1 641,22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2765589183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Доходы от оказания платных услуг и компенсации затрат государства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1 436,22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2884687639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9 268,04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6 227,48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1101727026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Штрафы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2 862,65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2 973,11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2 961,70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3576327385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Прочие неналоговые доходы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-211,71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1 628,00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8 594,30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val="3690363717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  БЕЗВОЗМЕЗДНЫЕ ПОСТУПЛЕНИЯ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717 617,40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647 021,04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718849,20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val="98424137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7720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/>
              <a:t>Структура доходов бюджета Рузаевского муниципального района Республики Мордовия, 2014-2016 гг.</a:t>
            </a:r>
          </a:p>
        </p:txBody>
      </p:sp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48472"/>
              </p:ext>
            </p:extLst>
          </p:nvPr>
        </p:nvGraphicFramePr>
        <p:xfrm>
          <a:off x="2978285" y="1473799"/>
          <a:ext cx="7468304" cy="482348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468304">
                  <a:extLst>
                    <a:ext uri="{9D8B030D-6E8A-4147-A177-3AD203B41FA5}">
                      <a16:colId xmlns:a16="http://schemas.microsoft.com/office/drawing/2014/main" val="3904245701"/>
                    </a:ext>
                  </a:extLst>
                </a:gridCol>
              </a:tblGrid>
              <a:tr h="37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278664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ОАО "РЖД"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5368727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ОАО "</a:t>
                      </a:r>
                      <a:r>
                        <a:rPr lang="ru-RU" sz="1800" u="none" strike="noStrike" dirty="0" err="1">
                          <a:effectLst/>
                        </a:rPr>
                        <a:t>Рузхиммаш</a:t>
                      </a:r>
                      <a:r>
                        <a:rPr lang="ru-RU" sz="1800" u="none" strike="noStrike" dirty="0">
                          <a:effectLst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8329396"/>
                  </a:ext>
                </a:extLst>
              </a:tr>
              <a:tr h="733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ЗАКРЫТОЕ АКЦИОНЕРНОЕ ОБЩЕСТВО "РУЗАЕВСКИИ СТЕКОЛЬНЫЙ ЗАВОД"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6797391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ГБУЗ РМ "Рузаевская МБ"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4837919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ООО "Авангард"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9278817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ОАО "Строительное предприятие "</a:t>
                      </a:r>
                      <a:r>
                        <a:rPr lang="ru-RU" sz="1800" u="none" strike="noStrike" dirty="0" err="1">
                          <a:effectLst/>
                        </a:rPr>
                        <a:t>Мордовстрой</a:t>
                      </a:r>
                      <a:r>
                        <a:rPr lang="ru-RU" sz="1800" u="none" strike="noStrike" dirty="0">
                          <a:effectLst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5093813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МБДОУ "Детский сад " Радуга" комбинированного вида"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8339868"/>
                  </a:ext>
                </a:extLst>
              </a:tr>
              <a:tr h="733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Общество с ограниченной ответственностью "Рузаевский завод керамических изделий"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660266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ООО "</a:t>
                      </a:r>
                      <a:r>
                        <a:rPr lang="ru-RU" sz="1800" u="none" strike="noStrike" dirty="0" err="1">
                          <a:effectLst/>
                        </a:rPr>
                        <a:t>Агросоюз</a:t>
                      </a:r>
                      <a:r>
                        <a:rPr lang="ru-RU" sz="1800" u="none" strike="noStrike" dirty="0">
                          <a:effectLst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84045"/>
                  </a:ext>
                </a:extLst>
              </a:tr>
              <a:tr h="37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ОАО "</a:t>
                      </a:r>
                      <a:r>
                        <a:rPr lang="ru-RU" sz="1800" u="none" strike="noStrike" dirty="0" err="1">
                          <a:effectLst/>
                        </a:rPr>
                        <a:t>Мордовэлектротеплосеть</a:t>
                      </a:r>
                      <a:r>
                        <a:rPr lang="ru-RU" sz="1800" u="none" strike="noStrike" dirty="0">
                          <a:effectLst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5275"/>
            <a:ext cx="10018713" cy="6461185"/>
          </a:xfrm>
        </p:spPr>
        <p:txBody>
          <a:bodyPr>
            <a:normAutofit/>
          </a:bodyPr>
          <a:lstStyle/>
          <a:p>
            <a:r>
              <a:rPr lang="ru-RU" dirty="0"/>
              <a:t>В решении о бюджете</a:t>
            </a:r>
            <a:br>
              <a:rPr lang="ru-RU" dirty="0"/>
            </a:br>
            <a:r>
              <a:rPr lang="ru-RU" dirty="0"/>
              <a:t>расходы представлены тремя способами</a:t>
            </a:r>
            <a:br>
              <a:rPr lang="ru-RU" dirty="0"/>
            </a:br>
            <a:br>
              <a:rPr lang="ru-RU" dirty="0"/>
            </a:br>
            <a:r>
              <a:rPr lang="ru-RU" dirty="0"/>
              <a:t>• Функциональная структура – по</a:t>
            </a:r>
            <a:br>
              <a:rPr lang="ru-RU" dirty="0"/>
            </a:br>
            <a:r>
              <a:rPr lang="ru-RU" dirty="0"/>
              <a:t>направлениям расходования средств</a:t>
            </a:r>
            <a:br>
              <a:rPr lang="ru-RU" dirty="0"/>
            </a:br>
            <a:r>
              <a:rPr lang="ru-RU" dirty="0"/>
              <a:t>• Ведомственная структура – по ведомствам,</a:t>
            </a:r>
            <a:br>
              <a:rPr lang="ru-RU" dirty="0"/>
            </a:br>
            <a:r>
              <a:rPr lang="ru-RU" dirty="0"/>
              <a:t>осуществляющим расходы</a:t>
            </a:r>
            <a:br>
              <a:rPr lang="ru-RU" dirty="0"/>
            </a:br>
            <a:r>
              <a:rPr lang="ru-RU" dirty="0"/>
              <a:t>• Программная структура – по реализуемым</a:t>
            </a:r>
            <a:br>
              <a:rPr lang="ru-RU" dirty="0"/>
            </a:br>
            <a:r>
              <a:rPr lang="ru-RU" dirty="0"/>
              <a:t>государственным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235583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159589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Рузаевского муниципального района на 2016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38678"/>
              </p:ext>
            </p:extLst>
          </p:nvPr>
        </p:nvGraphicFramePr>
        <p:xfrm>
          <a:off x="1648213" y="1889182"/>
          <a:ext cx="9766021" cy="484048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630811">
                  <a:extLst>
                    <a:ext uri="{9D8B030D-6E8A-4147-A177-3AD203B41FA5}">
                      <a16:colId xmlns:a16="http://schemas.microsoft.com/office/drawing/2014/main" val="3021386640"/>
                    </a:ext>
                  </a:extLst>
                </a:gridCol>
                <a:gridCol w="1506107">
                  <a:extLst>
                    <a:ext uri="{9D8B030D-6E8A-4147-A177-3AD203B41FA5}">
                      <a16:colId xmlns:a16="http://schemas.microsoft.com/office/drawing/2014/main" val="3880179124"/>
                    </a:ext>
                  </a:extLst>
                </a:gridCol>
                <a:gridCol w="1629103">
                  <a:extLst>
                    <a:ext uri="{9D8B030D-6E8A-4147-A177-3AD203B41FA5}">
                      <a16:colId xmlns:a16="http://schemas.microsoft.com/office/drawing/2014/main" val="1657136443"/>
                    </a:ext>
                  </a:extLst>
                </a:gridCol>
              </a:tblGrid>
              <a:tr h="5739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Прогноз,             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Доля в общем объеме расходов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4503422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949404,1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7646393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1244623"/>
                  </a:ext>
                </a:extLst>
              </a:tr>
              <a:tr h="57397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3 028,00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5816501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823984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4163769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725342,3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6783199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47890,8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4543359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36982,5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5127255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45 604,40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1086171"/>
                  </a:ext>
                </a:extLst>
              </a:tr>
              <a:tr h="34086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8532979"/>
                  </a:ext>
                </a:extLst>
              </a:tr>
              <a:tr h="85546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14 550,9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336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2014-2016 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801115"/>
              </p:ext>
            </p:extLst>
          </p:nvPr>
        </p:nvGraphicFramePr>
        <p:xfrm>
          <a:off x="1665466" y="1608940"/>
          <a:ext cx="9486010" cy="506577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641049">
                  <a:extLst>
                    <a:ext uri="{9D8B030D-6E8A-4147-A177-3AD203B41FA5}">
                      <a16:colId xmlns:a16="http://schemas.microsoft.com/office/drawing/2014/main" val="2558175135"/>
                    </a:ext>
                  </a:extLst>
                </a:gridCol>
                <a:gridCol w="1238607">
                  <a:extLst>
                    <a:ext uri="{9D8B030D-6E8A-4147-A177-3AD203B41FA5}">
                      <a16:colId xmlns:a16="http://schemas.microsoft.com/office/drawing/2014/main" val="2389198666"/>
                    </a:ext>
                  </a:extLst>
                </a:gridCol>
                <a:gridCol w="1274509">
                  <a:extLst>
                    <a:ext uri="{9D8B030D-6E8A-4147-A177-3AD203B41FA5}">
                      <a16:colId xmlns:a16="http://schemas.microsoft.com/office/drawing/2014/main" val="3857492981"/>
                    </a:ext>
                  </a:extLst>
                </a:gridCol>
                <a:gridCol w="1331845">
                  <a:extLst>
                    <a:ext uri="{9D8B030D-6E8A-4147-A177-3AD203B41FA5}">
                      <a16:colId xmlns:a16="http://schemas.microsoft.com/office/drawing/2014/main" val="2286583759"/>
                    </a:ext>
                  </a:extLst>
                </a:gridCol>
              </a:tblGrid>
              <a:tr h="55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9163213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929 810,9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918 273,2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949404,1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5697656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71 027,9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69 522,2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63424,3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3061042"/>
                  </a:ext>
                </a:extLst>
              </a:tr>
              <a:tr h="55811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3 028,0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6725650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23 276,8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28 204,1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6690829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8 157,1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8907143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645 386,3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654 869,0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725342,3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8649116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38 316,9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42786,1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7836595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99 122,2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61 871,9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0183845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33 894,0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38 851,2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45 604,4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7764050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СРЕДСТВА МАССОВОЙ ИНФОРМАЦИИ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726,8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1609521"/>
                  </a:ext>
                </a:extLst>
              </a:tr>
              <a:tr h="55811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1 175,7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208532"/>
                  </a:ext>
                </a:extLst>
              </a:tr>
              <a:tr h="83182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9 062,9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9 365,0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14 550,9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1935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19288" y="95250"/>
            <a:ext cx="992478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помощь, передаваемая бюджету другого уровня</a:t>
            </a:r>
            <a:endParaRPr lang="ru-RU" altLang="ru-RU" sz="1100" dirty="0"/>
          </a:p>
          <a:p>
            <a:endParaRPr lang="ru-RU" altLang="ru-RU" dirty="0"/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54991"/>
              </p:ext>
            </p:extLst>
          </p:nvPr>
        </p:nvGraphicFramePr>
        <p:xfrm>
          <a:off x="1847850" y="1802921"/>
          <a:ext cx="9996218" cy="4612168"/>
        </p:xfrm>
        <a:graphic>
          <a:graphicData uri="http://schemas.openxmlformats.org/drawingml/2006/table">
            <a:tbl>
              <a:tblPr/>
              <a:tblGrid>
                <a:gridCol w="2471039">
                  <a:extLst>
                    <a:ext uri="{9D8B030D-6E8A-4147-A177-3AD203B41FA5}">
                      <a16:colId xmlns:a16="http://schemas.microsoft.com/office/drawing/2014/main" val="1183714515"/>
                    </a:ext>
                  </a:extLst>
                </a:gridCol>
                <a:gridCol w="7525179">
                  <a:extLst>
                    <a:ext uri="{9D8B030D-6E8A-4147-A177-3AD203B41FA5}">
                      <a16:colId xmlns:a16="http://schemas.microsoft.com/office/drawing/2014/main" val="4131062613"/>
                    </a:ext>
                  </a:extLst>
                </a:gridCol>
              </a:tblGrid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на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цели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473100"/>
                  </a:ext>
                </a:extLst>
              </a:tr>
              <a:tr h="176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определенные цели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условиях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(долевого финансирования) расходов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136"/>
                  </a:ext>
                </a:extLst>
              </a:tr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целевого назначения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качестве финансовой помощи)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57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расходуются, и какие задачи ставятся на 2016 год.</a:t>
            </a:r>
          </a:p>
          <a:p>
            <a:pPr marL="0" indent="449263">
              <a:buNone/>
            </a:pPr>
            <a:r>
              <a:rPr lang="ru-RU" dirty="0"/>
              <a:t>В 2016 году основными задачами является:</a:t>
            </a:r>
          </a:p>
          <a:p>
            <a:pPr marL="0" indent="449263">
              <a:buNone/>
            </a:pPr>
            <a:r>
              <a:rPr lang="ru-RU" dirty="0"/>
              <a:t>- увеличение налогового потенциала и исполнение прогноза по доходным источникам бюджета;</a:t>
            </a:r>
          </a:p>
          <a:p>
            <a:pPr marL="0" indent="449263">
              <a:buNone/>
            </a:pPr>
            <a:r>
              <a:rPr lang="ru-RU" dirty="0"/>
              <a:t>- на исполнении  расходной части бюджета, направленных на решение вопросов местного значения, безусловном исполнении социальных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6415" y="193107"/>
            <a:ext cx="990375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/>
              <a:t>В ходе бюджетного процесса бюджет</a:t>
            </a:r>
          </a:p>
          <a:p>
            <a:pPr algn="ctr" eaLnBrk="1" hangingPunct="1"/>
            <a:r>
              <a:rPr lang="ru-RU" altLang="ru-RU" sz="2800" b="1" dirty="0"/>
              <a:t> проходит следующие стадии: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15065" y="1790126"/>
            <a:ext cx="993763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Рассмотрение и утверждение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Исполнение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Составление, рассмотрение и утверждение бюджетной отчетности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828109" y="4730894"/>
            <a:ext cx="2559890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</a:t>
            </a: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4114795" y="4730894"/>
            <a:ext cx="2734573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Рассмотрение и утверждение</a:t>
            </a:r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561342" y="4730894"/>
            <a:ext cx="2574027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Исполнение</a:t>
            </a:r>
          </a:p>
        </p:txBody>
      </p:sp>
      <p:sp>
        <p:nvSpPr>
          <p:cNvPr id="8199" name="AutoShape 10"/>
          <p:cNvSpPr>
            <a:spLocks noChangeArrowheads="1"/>
          </p:cNvSpPr>
          <p:nvPr/>
        </p:nvSpPr>
        <p:spPr bwMode="auto">
          <a:xfrm>
            <a:off x="8833447" y="4745926"/>
            <a:ext cx="2907101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Составление, рассмотрение и утверждение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88718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35403" y="202092"/>
            <a:ext cx="8873827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/>
              <a:t>Составление проекта бюджета основывается на: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20619" y="1796317"/>
            <a:ext cx="974581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dirty="0"/>
              <a:t>Прогнозе социально-экономического развития </a:t>
            </a:r>
            <a:r>
              <a:rPr lang="ru-RU" altLang="ru-RU" dirty="0"/>
              <a:t>Рузаевского муниципального района</a:t>
            </a:r>
            <a:r>
              <a:rPr lang="ru-RU" altLang="ru-RU" b="1" dirty="0"/>
              <a:t> </a:t>
            </a:r>
            <a:r>
              <a:rPr lang="ru-RU" altLang="ru-RU" dirty="0"/>
              <a:t>Республики Мордовия (разрабатывает экономическое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r>
              <a:rPr lang="ru-RU" altLang="ru-RU" b="1" dirty="0"/>
              <a:t>Основных направлениях бюджетной и налоговой политики </a:t>
            </a:r>
            <a:r>
              <a:rPr lang="ru-RU" altLang="ru-RU" dirty="0"/>
              <a:t>Рузаевского муниципального района Республики Мордовия (разрабатывает Финансовое управление администрации Рузаевского муниципального района Республики Мордовия)</a:t>
            </a:r>
            <a:endParaRPr lang="ru-RU" altLang="ru-RU" b="1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Муниципальных программах </a:t>
            </a:r>
            <a:r>
              <a:rPr lang="ru-RU" altLang="ru-RU" dirty="0"/>
              <a:t>(проектах муниципальных программ, проектах изменений указанных программ) – разрабатывают управления и отделы Администрации Рузаевского муниципального района Республики Мордовия. </a:t>
            </a:r>
          </a:p>
        </p:txBody>
      </p:sp>
    </p:spTree>
    <p:extLst>
      <p:ext uri="{BB962C8B-B14F-4D97-AF65-F5344CB8AC3E}">
        <p14:creationId xmlns:p14="http://schemas.microsoft.com/office/powerpoint/2010/main" val="263171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Рузаевский муниципальный район в 2016 году</a:t>
            </a:r>
            <a:br>
              <a:rPr lang="ru-RU" sz="2400" dirty="0"/>
            </a:br>
            <a:r>
              <a:rPr lang="ru-RU" sz="2400" dirty="0"/>
              <a:t>(Основные параметры прогноза социально-экономического развития)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578908"/>
              </p:ext>
            </p:extLst>
          </p:nvPr>
        </p:nvGraphicFramePr>
        <p:xfrm>
          <a:off x="1751730" y="1664896"/>
          <a:ext cx="10018712" cy="34300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66326">
                  <a:extLst>
                    <a:ext uri="{9D8B030D-6E8A-4147-A177-3AD203B41FA5}">
                      <a16:colId xmlns:a16="http://schemas.microsoft.com/office/drawing/2014/main" val="87592074"/>
                    </a:ext>
                  </a:extLst>
                </a:gridCol>
                <a:gridCol w="1837426">
                  <a:extLst>
                    <a:ext uri="{9D8B030D-6E8A-4147-A177-3AD203B41FA5}">
                      <a16:colId xmlns:a16="http://schemas.microsoft.com/office/drawing/2014/main" val="200436448"/>
                    </a:ext>
                  </a:extLst>
                </a:gridCol>
                <a:gridCol w="1794294">
                  <a:extLst>
                    <a:ext uri="{9D8B030D-6E8A-4147-A177-3AD203B41FA5}">
                      <a16:colId xmlns:a16="http://schemas.microsoft.com/office/drawing/2014/main" val="319017931"/>
                    </a:ext>
                  </a:extLst>
                </a:gridCol>
                <a:gridCol w="1720666">
                  <a:extLst>
                    <a:ext uri="{9D8B030D-6E8A-4147-A177-3AD203B41FA5}">
                      <a16:colId xmlns:a16="http://schemas.microsoft.com/office/drawing/2014/main" val="2346596824"/>
                    </a:ext>
                  </a:extLst>
                </a:gridCol>
              </a:tblGrid>
              <a:tr h="42128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129988"/>
                  </a:ext>
                </a:extLst>
              </a:tr>
              <a:tr h="421289">
                <a:tc>
                  <a:txBody>
                    <a:bodyPr/>
                    <a:lstStyle/>
                    <a:p>
                      <a:r>
                        <a:rPr lang="ru-RU" dirty="0"/>
                        <a:t>Сводный индекс потребительских цен по Республике Мордовия,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26123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/>
                        <a:t>Валовая продукция сельского хозяйства,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1831847,0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2106922,3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2512291,0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37767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/>
                        <a:t>Инвестиции в основной капитал (за исключением бюджетных средств),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432078,0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460598,0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554400,0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81689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/>
                        <a:t>Среднемесячная начисленная заработная плата работников,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23208,5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24369,2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27293,0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68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839" y="107830"/>
            <a:ext cx="10428769" cy="113437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бюджетной политики Рузаевского муниципального района на 2016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948" y="1544129"/>
            <a:ext cx="10523660" cy="4410974"/>
          </a:xfrm>
        </p:spPr>
        <p:txBody>
          <a:bodyPr>
            <a:normAutofit fontScale="85000" lnSpcReduction="20000"/>
          </a:bodyPr>
          <a:lstStyle/>
          <a:p>
            <a:pPr fontAlgn="ctr"/>
            <a:r>
              <a:rPr lang="ru-RU" dirty="0"/>
              <a:t>Обеспечение приоритетности реализации задач, поставленных в указах Президента Российской Федерации от 7 мая 2012 г. </a:t>
            </a:r>
          </a:p>
          <a:p>
            <a:pPr fontAlgn="ctr"/>
            <a:r>
              <a:rPr lang="ru-RU" dirty="0"/>
              <a:t>Обеспечение долгосрочного планирования и финансовой стабильности районного бюджета </a:t>
            </a:r>
          </a:p>
          <a:p>
            <a:pPr fontAlgn="ctr"/>
            <a:r>
              <a:rPr lang="ru-RU" dirty="0"/>
              <a:t>Повышение налогового потенциала и обеспечение роста собственных доходов бюджета Рузаевского муниципального района; увеличение темпов социально – экономического развития района </a:t>
            </a:r>
          </a:p>
          <a:p>
            <a:pPr fontAlgn="ctr"/>
            <a:r>
              <a:rPr lang="ru-RU" dirty="0"/>
              <a:t>Повышение качества исполнения муниципальных программ и расширение их использования в бюджетном планирован </a:t>
            </a:r>
          </a:p>
          <a:p>
            <a:pPr fontAlgn="ctr"/>
            <a:r>
              <a:rPr lang="ru-RU" dirty="0"/>
              <a:t>Повышение эффективности и оптимизация бюджетных расходов </a:t>
            </a:r>
          </a:p>
          <a:p>
            <a:pPr fontAlgn="ctr"/>
            <a:r>
              <a:rPr lang="ru-RU" dirty="0"/>
              <a:t>Повышение качества и эффективности оказания муниципальных услуг </a:t>
            </a:r>
          </a:p>
          <a:p>
            <a:pPr fontAlgn="ctr"/>
            <a:r>
              <a:rPr lang="ru-RU" dirty="0"/>
              <a:t>Полное исполнение действующих социально значимых расходных обязательств </a:t>
            </a:r>
          </a:p>
          <a:p>
            <a:pPr fontAlgn="ctr"/>
            <a:r>
              <a:rPr lang="ru-RU" dirty="0"/>
              <a:t>Повышение открытости и прозрачности муниципальных финансов</a:t>
            </a:r>
          </a:p>
        </p:txBody>
      </p:sp>
    </p:spTree>
    <p:extLst>
      <p:ext uri="{BB962C8B-B14F-4D97-AF65-F5344CB8AC3E}">
        <p14:creationId xmlns:p14="http://schemas.microsoft.com/office/powerpoint/2010/main" val="196805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366624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Прогноз консолидированного бюджета Рузаевского муниципального района на 2016 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360068"/>
              </p:ext>
            </p:extLst>
          </p:nvPr>
        </p:nvGraphicFramePr>
        <p:xfrm>
          <a:off x="1940943" y="2123535"/>
          <a:ext cx="9596588" cy="328522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184476">
                  <a:extLst>
                    <a:ext uri="{9D8B030D-6E8A-4147-A177-3AD203B41FA5}">
                      <a16:colId xmlns:a16="http://schemas.microsoft.com/office/drawing/2014/main" val="448617082"/>
                    </a:ext>
                  </a:extLst>
                </a:gridCol>
                <a:gridCol w="4412112">
                  <a:extLst>
                    <a:ext uri="{9D8B030D-6E8A-4147-A177-3AD203B41FA5}">
                      <a16:colId xmlns:a16="http://schemas.microsoft.com/office/drawing/2014/main" val="2339804593"/>
                    </a:ext>
                  </a:extLst>
                </a:gridCol>
              </a:tblGrid>
              <a:tr h="7053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/>
                        <a:t>Наименование </a:t>
                      </a:r>
                      <a:br>
                        <a:rPr lang="ru-RU" sz="1800" kern="1200" dirty="0"/>
                      </a:br>
                      <a:r>
                        <a:rPr lang="ru-RU" sz="1800" kern="1200" dirty="0"/>
                        <a:t>показателя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/>
                        <a:t>Консолидированный бюджет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795973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/>
                        <a:t>Доходы - ВСЕГО, в </a:t>
                      </a:r>
                      <a:r>
                        <a:rPr lang="ru-RU" sz="1800" kern="1200" dirty="0" err="1"/>
                        <a:t>т.ч</a:t>
                      </a:r>
                      <a:r>
                        <a:rPr lang="ru-RU" sz="1800" kern="1200" dirty="0"/>
                        <a:t>.: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910978,3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939687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/>
                        <a:t>  НАЛОГОВЫЕ И НЕНАЛОГОВЫЕ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192129,1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915458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/>
                        <a:t>  БЕЗВОЗМЕЗДНЫЕ ПОСТУПЛЕНИЯ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718849,2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040615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/>
                        <a:t>Расходы бюджета - ИТОГО</a:t>
                      </a:r>
                      <a:endParaRPr lang="ru-RU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949404,1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5722928"/>
                  </a:ext>
                </a:extLst>
              </a:tr>
              <a:tr h="7053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/>
                        <a:t>Результат исполнения бюджета (дефицит / профицит)</a:t>
                      </a:r>
                      <a:endParaRPr lang="ru-RU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-38425,8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3708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457</TotalTime>
  <Words>1142</Words>
  <Application>Microsoft Office PowerPoint</Application>
  <PresentationFormat>Широкоэкранный</PresentationFormat>
  <Paragraphs>336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Cyr</vt:lpstr>
      <vt:lpstr>Calibri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Презентация PowerPoint</vt:lpstr>
      <vt:lpstr>Презентация PowerPoint</vt:lpstr>
      <vt:lpstr>Рузаевский муниципальный район в 2016 году (Основные параметры прогноза социально-экономического развития)</vt:lpstr>
      <vt:lpstr>Основные направления бюджетной политики Рузаевского муниципального района на 2016 год</vt:lpstr>
      <vt:lpstr>Прогноз консолидированного бюджета Рузаевского муниципального района на 2016 год</vt:lpstr>
      <vt:lpstr>Структура доходов бюджета Рузаевского муниципального района Республики Мордовия на 2016 год</vt:lpstr>
      <vt:lpstr>Презентация PowerPoint</vt:lpstr>
      <vt:lpstr>Крупнейшие налогоплательщики Рузаевского муниципального района</vt:lpstr>
      <vt:lpstr>В решении о бюджете расходы представлены тремя способами  • Функциональная структура – по направлениям расходования средств • Ведомственная структура – по ведомствам, осуществляющим расходы • Программная структура – по реализуемым государственным программам</vt:lpstr>
      <vt:lpstr>Функциональная структура расходов бюджета Рузаевского муниципального района на 2016 год</vt:lpstr>
      <vt:lpstr>Структура расходов бюджета Рузаевского муниципального района с 2014-2016 гг.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Виталий Федорович Ерофеев</cp:lastModifiedBy>
  <cp:revision>42</cp:revision>
  <cp:lastPrinted>2016-03-30T05:28:19Z</cp:lastPrinted>
  <dcterms:created xsi:type="dcterms:W3CDTF">2016-03-24T08:59:20Z</dcterms:created>
  <dcterms:modified xsi:type="dcterms:W3CDTF">2017-03-30T12:11:25Z</dcterms:modified>
</cp:coreProperties>
</file>