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71" r:id="rId12"/>
    <p:sldId id="267" r:id="rId13"/>
    <p:sldId id="268" r:id="rId14"/>
    <p:sldId id="269" r:id="rId15"/>
    <p:sldId id="272" r:id="rId16"/>
    <p:sldId id="270" r:id="rId1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06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1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6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4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9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9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0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31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8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4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4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25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4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9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237846-7829-43FC-B524-6F40045CD73B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D00465-5CF4-4587-81FD-764256B417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75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  <a:p>
            <a:pPr algn="ctr"/>
            <a:r>
              <a:rPr lang="ru-RU" dirty="0"/>
              <a:t>Совета депутатов Рузаевского муниципального района</a:t>
            </a:r>
          </a:p>
          <a:p>
            <a:pPr algn="ctr"/>
            <a:r>
              <a:rPr lang="ru-RU" dirty="0"/>
              <a:t>Республики Мордовия «О бюджете Рузаевского муниципального района на </a:t>
            </a:r>
            <a:r>
              <a:rPr lang="ru-RU" dirty="0" smtClean="0"/>
              <a:t>2021 </a:t>
            </a:r>
            <a:r>
              <a:rPr lang="ru-RU" dirty="0"/>
              <a:t>год и на </a:t>
            </a:r>
            <a:r>
              <a:rPr lang="ru-RU" dirty="0" smtClean="0"/>
              <a:t>плановый </a:t>
            </a:r>
            <a:r>
              <a:rPr lang="ru-RU" dirty="0"/>
              <a:t>период </a:t>
            </a:r>
            <a:r>
              <a:rPr lang="ru-RU" dirty="0" smtClean="0"/>
              <a:t>2022 </a:t>
            </a:r>
            <a:r>
              <a:rPr lang="ru-RU" dirty="0"/>
              <a:t>и </a:t>
            </a:r>
            <a:r>
              <a:rPr lang="ru-RU" dirty="0" smtClean="0"/>
              <a:t>2023 </a:t>
            </a:r>
            <a:r>
              <a:rPr lang="ru-RU" dirty="0"/>
              <a:t>годов»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395" y="202142"/>
            <a:ext cx="2238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84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850" y="116458"/>
            <a:ext cx="10273493" cy="772064"/>
          </a:xfrm>
        </p:spPr>
        <p:txBody>
          <a:bodyPr>
            <a:noAutofit/>
          </a:bodyPr>
          <a:lstStyle/>
          <a:p>
            <a:r>
              <a:rPr lang="ru-RU" sz="2400" dirty="0"/>
              <a:t>Структура доходов бюджета Рузаевского муниципального района Республики Мордовия на </a:t>
            </a:r>
            <a:r>
              <a:rPr lang="ru-RU" sz="2400" dirty="0" smtClean="0"/>
              <a:t>2021 </a:t>
            </a:r>
            <a:r>
              <a:rPr lang="ru-RU" sz="2400" dirty="0"/>
              <a:t>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428776"/>
              </p:ext>
            </p:extLst>
          </p:nvPr>
        </p:nvGraphicFramePr>
        <p:xfrm>
          <a:off x="1777044" y="1233574"/>
          <a:ext cx="10222299" cy="58070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90275">
                  <a:extLst>
                    <a:ext uri="{9D8B030D-6E8A-4147-A177-3AD203B41FA5}">
                      <a16:colId xmlns:a16="http://schemas.microsoft.com/office/drawing/2014/main" xmlns="" val="464038278"/>
                    </a:ext>
                  </a:extLst>
                </a:gridCol>
                <a:gridCol w="1567083">
                  <a:extLst>
                    <a:ext uri="{9D8B030D-6E8A-4147-A177-3AD203B41FA5}">
                      <a16:colId xmlns:a16="http://schemas.microsoft.com/office/drawing/2014/main" xmlns="" val="4282805055"/>
                    </a:ext>
                  </a:extLst>
                </a:gridCol>
                <a:gridCol w="1681983">
                  <a:extLst>
                    <a:ext uri="{9D8B030D-6E8A-4147-A177-3AD203B41FA5}">
                      <a16:colId xmlns:a16="http://schemas.microsoft.com/office/drawing/2014/main" xmlns="" val="3418322525"/>
                    </a:ext>
                  </a:extLst>
                </a:gridCol>
                <a:gridCol w="1782958">
                  <a:extLst>
                    <a:ext uri="{9D8B030D-6E8A-4147-A177-3AD203B41FA5}">
                      <a16:colId xmlns:a16="http://schemas.microsoft.com/office/drawing/2014/main" xmlns="" val="3293357663"/>
                    </a:ext>
                  </a:extLst>
                </a:gridCol>
              </a:tblGrid>
              <a:tr h="10205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доходов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налоговых и неналоговых доходов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ctr"/>
                </a:tc>
                <a:extLst>
                  <a:ext uri="{0D108BD9-81ED-4DB2-BD59-A6C34878D82A}">
                    <a16:rowId xmlns:a16="http://schemas.microsoft.com/office/drawing/2014/main" xmlns="" val="85799406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бюджета - 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108 971,5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100,0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5965811"/>
                  </a:ext>
                </a:extLst>
              </a:tr>
              <a:tr h="3492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242 278,4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768163244"/>
                  </a:ext>
                </a:extLst>
              </a:tr>
              <a:tr h="28333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182 153,1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4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75,2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0012705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Акцизы ГСМ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13 097,7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5,4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30880193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4 600,0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1,9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93395401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2 080,7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0,9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54663089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8 853,0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0" marR="0" marT="0" marB="0" anchor="b"/>
                </a:tc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взимаемый в связи с применением патентной системы налогообложения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286,0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0,1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15531952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7 360,7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1,7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521767220"/>
                  </a:ext>
                </a:extLst>
              </a:tr>
              <a:tr h="513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 находящегося в муниципальной собственности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4 179,3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1,7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4923798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Арендная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плата за землю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5 733,4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2,4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95063893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3 030,7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0,3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1,3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45731316"/>
                  </a:ext>
                </a:extLst>
              </a:tr>
              <a:tr h="26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11 003,1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4,5   </a:t>
                      </a:r>
                      <a:endParaRPr lang="ru-RU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52737068"/>
                  </a:ext>
                </a:extLst>
              </a:tr>
              <a:tr h="2786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866 593,1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  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27987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39437" y="888522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5138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21363"/>
              </p:ext>
            </p:extLst>
          </p:nvPr>
        </p:nvGraphicFramePr>
        <p:xfrm>
          <a:off x="1725850" y="757990"/>
          <a:ext cx="9980876" cy="632116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39653">
                  <a:extLst>
                    <a:ext uri="{9D8B030D-6E8A-4147-A177-3AD203B41FA5}">
                      <a16:colId xmlns:a16="http://schemas.microsoft.com/office/drawing/2014/main" xmlns="" val="677810239"/>
                    </a:ext>
                  </a:extLst>
                </a:gridCol>
                <a:gridCol w="1905899">
                  <a:extLst>
                    <a:ext uri="{9D8B030D-6E8A-4147-A177-3AD203B41FA5}">
                      <a16:colId xmlns:a16="http://schemas.microsoft.com/office/drawing/2014/main" xmlns="" val="3934588763"/>
                    </a:ext>
                  </a:extLst>
                </a:gridCol>
                <a:gridCol w="1710978">
                  <a:extLst>
                    <a:ext uri="{9D8B030D-6E8A-4147-A177-3AD203B41FA5}">
                      <a16:colId xmlns:a16="http://schemas.microsoft.com/office/drawing/2014/main" xmlns="" val="2257692964"/>
                    </a:ext>
                  </a:extLst>
                </a:gridCol>
                <a:gridCol w="1624346">
                  <a:extLst>
                    <a:ext uri="{9D8B030D-6E8A-4147-A177-3AD203B41FA5}">
                      <a16:colId xmlns:a16="http://schemas.microsoft.com/office/drawing/2014/main" xmlns="" val="587495131"/>
                    </a:ext>
                  </a:extLst>
                </a:gridCol>
              </a:tblGrid>
              <a:tr h="625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2019(факт)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2020(первоначальный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прогноз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2021(прогноз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ctr"/>
                </a:tc>
                <a:extLst>
                  <a:ext uri="{0D108BD9-81ED-4DB2-BD59-A6C34878D82A}">
                    <a16:rowId xmlns:a16="http://schemas.microsoft.com/office/drawing/2014/main" xmlns="" val="2738625516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1 068 610,0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880 561,2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108 971,5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3707489276"/>
                  </a:ext>
                </a:extLst>
              </a:tr>
              <a:tr h="467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248 104,1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235 823,7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242 378,4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90666255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174 805,0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167 855,2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182 153,1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641417632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Акцизы ГСМ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11 869,0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12 510,4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13 097,7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262159628"/>
                  </a:ext>
                </a:extLst>
              </a:tr>
              <a:tr h="220985">
                <a:tc>
                  <a:txBody>
                    <a:bodyPr/>
                    <a:lstStyle/>
                    <a:p>
                      <a:pPr algn="l" fontAlgn="b"/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Единый </a:t>
                      </a:r>
                      <a:r>
                        <a:rPr lang="ru-RU" sz="1600" u="none" strike="noStrike" dirty="0">
                          <a:effectLst/>
                        </a:rPr>
                        <a:t>налог на вмененный доход для отдельных видов деятельности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22 652,8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22 057,0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604939"/>
                  </a:ext>
                </a:extLst>
              </a:tr>
              <a:tr h="518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9" marR="7779" marT="7779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8 853,0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Единый сельскохозяйственный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2 647,9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080,7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216005526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834702438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6 486,4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7 360,7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470992212"/>
                  </a:ext>
                </a:extLst>
              </a:tr>
              <a:tr h="46889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Прочие налоговое доходы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</a:tr>
              <a:tr h="4688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Доходы от использования имущества находящегося в муниципальной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10 439,5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10 171,0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9 926,6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128227712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Плата за негативное воздействие на окружающую среду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1 855,0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2765589183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Штрафы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1831,1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576327385"/>
                  </a:ext>
                </a:extLst>
              </a:tr>
              <a:tr h="2397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02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9 190,6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7 739,2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3" marR="6413" marT="6413" marB="0" anchor="b"/>
                </a:tc>
                <a:extLst>
                  <a:ext uri="{0D108BD9-81ED-4DB2-BD59-A6C34878D82A}">
                    <a16:rowId xmlns:a16="http://schemas.microsoft.com/office/drawing/2014/main" xmlns="" val="3690363717"/>
                  </a:ext>
                </a:extLst>
              </a:tr>
              <a:tr h="238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644 737,5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866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593,1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779" marR="7779" marT="7779" marB="0" anchor="b"/>
                </a:tc>
                <a:extLst>
                  <a:ext uri="{0D108BD9-81ED-4DB2-BD59-A6C34878D82A}">
                    <a16:rowId xmlns:a16="http://schemas.microsoft.com/office/drawing/2014/main" xmlns="" val="98424137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25850" y="116458"/>
            <a:ext cx="10273493" cy="6174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dirty="0"/>
              <a:t>Структура доходов бюджета Рузаевского муниципального района Республики Мордовия, </a:t>
            </a:r>
            <a:r>
              <a:rPr lang="ru-RU" sz="2000" dirty="0" smtClean="0"/>
              <a:t>2019-2021 </a:t>
            </a:r>
            <a:r>
              <a:rPr lang="ru-RU" sz="2000" dirty="0"/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val="240161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345" y="194095"/>
            <a:ext cx="10018713" cy="1022230"/>
          </a:xfrm>
        </p:spPr>
        <p:txBody>
          <a:bodyPr>
            <a:normAutofit fontScale="90000"/>
          </a:bodyPr>
          <a:lstStyle/>
          <a:p>
            <a:r>
              <a:rPr lang="ru-RU" dirty="0"/>
              <a:t>Крупнейшие налогоплательщики</a:t>
            </a:r>
            <a:br>
              <a:rPr lang="ru-RU" dirty="0"/>
            </a:br>
            <a:r>
              <a:rPr lang="ru-RU" dirty="0"/>
              <a:t>Рузаевского муниципального района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91002"/>
              </p:ext>
            </p:extLst>
          </p:nvPr>
        </p:nvGraphicFramePr>
        <p:xfrm>
          <a:off x="2978285" y="1215516"/>
          <a:ext cx="7468304" cy="37519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468304">
                  <a:extLst>
                    <a:ext uri="{9D8B030D-6E8A-4147-A177-3AD203B41FA5}">
                      <a16:colId xmlns:a16="http://schemas.microsoft.com/office/drawing/2014/main" xmlns="" val="3904245701"/>
                    </a:ext>
                  </a:extLst>
                </a:gridCol>
              </a:tblGrid>
              <a:tr h="399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Наименование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78278664"/>
                  </a:ext>
                </a:extLst>
              </a:tr>
              <a:tr h="408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Рузхиммаш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65368727"/>
                  </a:ext>
                </a:extLst>
              </a:tr>
              <a:tr h="29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«РЖД»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8329396"/>
                  </a:ext>
                </a:extLst>
              </a:tr>
              <a:tr h="363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РМ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«Рузаевская МБ»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44837919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«Авангард»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59278817"/>
                  </a:ext>
                </a:extLst>
              </a:tr>
              <a:tr h="30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Саранскстройинвест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150938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СК «Развитие»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8339868"/>
                  </a:ext>
                </a:extLst>
              </a:tr>
              <a:tr h="397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«Исток»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660266"/>
                  </a:ext>
                </a:extLst>
              </a:tr>
              <a:tr h="49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Агросоюз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584045"/>
                  </a:ext>
                </a:extLst>
              </a:tr>
              <a:tr h="4416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«Мордовская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электротеплосеть</a:t>
                      </a: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5068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6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5275"/>
            <a:ext cx="10018713" cy="6461185"/>
          </a:xfrm>
        </p:spPr>
        <p:txBody>
          <a:bodyPr>
            <a:normAutofit/>
          </a:bodyPr>
          <a:lstStyle/>
          <a:p>
            <a:r>
              <a:rPr lang="ru-RU" dirty="0"/>
              <a:t>В решении о бюджете</a:t>
            </a:r>
            <a:br>
              <a:rPr lang="ru-RU" dirty="0"/>
            </a:br>
            <a:r>
              <a:rPr lang="ru-RU" dirty="0"/>
              <a:t>расходы представлены тремя способами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Функциональная структура – по</a:t>
            </a:r>
            <a:br>
              <a:rPr lang="ru-RU" dirty="0"/>
            </a:br>
            <a:r>
              <a:rPr lang="ru-RU" dirty="0"/>
              <a:t>направлениям расходования средств</a:t>
            </a:r>
            <a:br>
              <a:rPr lang="ru-RU" dirty="0"/>
            </a:br>
            <a:r>
              <a:rPr lang="ru-RU" dirty="0"/>
              <a:t>• Ведомственная структура – по ведомствам,</a:t>
            </a:r>
            <a:br>
              <a:rPr lang="ru-RU" dirty="0"/>
            </a:br>
            <a:r>
              <a:rPr lang="ru-RU" dirty="0"/>
              <a:t>осуществляющим расходы</a:t>
            </a:r>
            <a:br>
              <a:rPr lang="ru-RU" dirty="0"/>
            </a:br>
            <a:r>
              <a:rPr lang="ru-RU" dirty="0"/>
              <a:t>• Программная структура – по реализуемым</a:t>
            </a:r>
            <a:br>
              <a:rPr lang="ru-RU" dirty="0"/>
            </a:br>
            <a:r>
              <a:rPr lang="ru-RU" dirty="0"/>
              <a:t>государственным программам</a:t>
            </a:r>
          </a:p>
        </p:txBody>
      </p:sp>
    </p:spTree>
    <p:extLst>
      <p:ext uri="{BB962C8B-B14F-4D97-AF65-F5344CB8AC3E}">
        <p14:creationId xmlns:p14="http://schemas.microsoft.com/office/powerpoint/2010/main" val="235583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159589"/>
            <a:ext cx="10446021" cy="1582947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Функциональная структура расходов</a:t>
            </a:r>
            <a:br>
              <a:rPr lang="ru-RU" dirty="0"/>
            </a:br>
            <a:r>
              <a:rPr lang="ru-RU" dirty="0"/>
              <a:t>бюджета Рузаевского муниципального района на </a:t>
            </a:r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07078"/>
              </p:ext>
            </p:extLst>
          </p:nvPr>
        </p:nvGraphicFramePr>
        <p:xfrm>
          <a:off x="1705878" y="1742536"/>
          <a:ext cx="9367117" cy="449350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400634">
                  <a:extLst>
                    <a:ext uri="{9D8B030D-6E8A-4147-A177-3AD203B41FA5}">
                      <a16:colId xmlns:a16="http://schemas.microsoft.com/office/drawing/2014/main" xmlns="" val="3021386640"/>
                    </a:ext>
                  </a:extLst>
                </a:gridCol>
                <a:gridCol w="1382232">
                  <a:extLst>
                    <a:ext uri="{9D8B030D-6E8A-4147-A177-3AD203B41FA5}">
                      <a16:colId xmlns:a16="http://schemas.microsoft.com/office/drawing/2014/main" xmlns="" val="3880179124"/>
                    </a:ext>
                  </a:extLst>
                </a:gridCol>
                <a:gridCol w="1584251">
                  <a:extLst>
                    <a:ext uri="{9D8B030D-6E8A-4147-A177-3AD203B41FA5}">
                      <a16:colId xmlns:a16="http://schemas.microsoft.com/office/drawing/2014/main" xmlns="" val="1657136443"/>
                    </a:ext>
                  </a:extLst>
                </a:gridCol>
              </a:tblGrid>
              <a:tr h="435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Прогноз,             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Доля в общем объеме 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4503422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108 971,5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97646393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96 626,3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31244623"/>
                  </a:ext>
                </a:extLst>
              </a:tr>
              <a:tr h="46654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5816501"/>
                  </a:ext>
                </a:extLst>
              </a:tr>
              <a:tr h="2924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8823984"/>
                  </a:ext>
                </a:extLst>
              </a:tr>
              <a:tr h="2382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34163769"/>
                  </a:ext>
                </a:extLst>
              </a:tr>
              <a:tr h="146242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ОБРАЗОВАНИЕ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04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322 975,7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04543359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5127255"/>
                  </a:ext>
                </a:extLst>
              </a:tr>
              <a:tr h="36038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38 467,6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11086171"/>
                  </a:ext>
                </a:extLst>
              </a:tr>
              <a:tr h="25938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1600" dirty="0" smtClean="0"/>
                        <a:t>ТЕЛЕВИДЕНИЕ И РАДИОВЕЩАНИЕ</a:t>
                      </a:r>
                      <a:endParaRPr lang="ru-RU" sz="1600" dirty="0"/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18532979"/>
                  </a:ext>
                </a:extLst>
              </a:tr>
              <a:tr h="42038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</a:t>
                      </a:r>
                      <a:r>
                        <a:rPr lang="ru-RU" sz="1600" u="none" strike="noStrike" dirty="0" smtClean="0">
                          <a:effectLst/>
                        </a:rPr>
                        <a:t>( МУНИЦИПАЛЬНОГО) </a:t>
                      </a:r>
                      <a:r>
                        <a:rPr lang="ru-RU" sz="1600" u="none" strike="noStrike" dirty="0">
                          <a:effectLst/>
                        </a:rPr>
                        <a:t>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66749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</a:t>
                      </a:r>
                      <a:r>
                        <a:rPr lang="ru-RU" sz="1600" u="none" strike="noStrike" dirty="0" smtClean="0">
                          <a:effectLst/>
                        </a:rPr>
                        <a:t>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3369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9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466" y="176842"/>
            <a:ext cx="10411515" cy="126376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расходов бюджета Рузаевского муниципального района с </a:t>
            </a:r>
            <a:r>
              <a:rPr lang="ru-RU" dirty="0" smtClean="0"/>
              <a:t>2021-2023 </a:t>
            </a:r>
            <a:r>
              <a:rPr lang="ru-RU" dirty="0"/>
              <a:t>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17825"/>
              </p:ext>
            </p:extLst>
          </p:nvPr>
        </p:nvGraphicFramePr>
        <p:xfrm>
          <a:off x="1784771" y="1440611"/>
          <a:ext cx="9885403" cy="515417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78556">
                  <a:extLst>
                    <a:ext uri="{9D8B030D-6E8A-4147-A177-3AD203B41FA5}">
                      <a16:colId xmlns:a16="http://schemas.microsoft.com/office/drawing/2014/main" xmlns="" val="2558175135"/>
                    </a:ext>
                  </a:extLst>
                </a:gridCol>
                <a:gridCol w="1290756">
                  <a:extLst>
                    <a:ext uri="{9D8B030D-6E8A-4147-A177-3AD203B41FA5}">
                      <a16:colId xmlns:a16="http://schemas.microsoft.com/office/drawing/2014/main" xmlns="" val="2389198666"/>
                    </a:ext>
                  </a:extLst>
                </a:gridCol>
                <a:gridCol w="1297196">
                  <a:extLst>
                    <a:ext uri="{9D8B030D-6E8A-4147-A177-3AD203B41FA5}">
                      <a16:colId xmlns:a16="http://schemas.microsoft.com/office/drawing/2014/main" xmlns="" val="3857492981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xmlns="" val="2286583759"/>
                    </a:ext>
                  </a:extLst>
                </a:gridCol>
              </a:tblGrid>
              <a:tr h="553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Наименование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>
                          <a:effectLst/>
                        </a:rPr>
                        <a:t>показателя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79163213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Расходы бюджета - 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1 108 971,5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800 965,8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772 749,0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7569765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96 626,3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83061042"/>
                  </a:ext>
                </a:extLst>
              </a:tr>
              <a:tr h="47088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3 666,0</a:t>
                      </a:r>
                    </a:p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6725650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21 842,4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26690829"/>
                  </a:ext>
                </a:extLst>
              </a:tr>
              <a:tr h="141117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50 386,5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84 945,4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ОБРАЗОВАНИЕ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539 329,0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504 251,4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48649116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КУЛЬТУРА, 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322 975,7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68 996,0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68 627,5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3783659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СОЦИАЛЬНАЯ ПОЛИТИКА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37 984,6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31 402,8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32 062,3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30183845"/>
                  </a:ext>
                </a:extLst>
              </a:tr>
              <a:tr h="282234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38 467,6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35 520,0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33 642,2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47764050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1600" dirty="0" smtClean="0"/>
                        <a:t>ТЕЛЕВИДЕНИЕ И РАДИОВЕЩАНИЕ</a:t>
                      </a:r>
                      <a:endParaRPr lang="ru-RU" sz="1600" dirty="0"/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1609521"/>
                  </a:ext>
                </a:extLst>
              </a:tr>
              <a:tr h="261283">
                <a:tc>
                  <a:txBody>
                    <a:bodyPr/>
                    <a:lstStyle/>
                    <a:p>
                      <a:pPr marL="457200" marR="0" lvl="1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78842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7208532"/>
                  </a:ext>
                </a:extLst>
              </a:tr>
              <a:tr h="314221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600" u="none" strike="noStrike" dirty="0" smtClean="0">
                          <a:effectLst/>
                        </a:rPr>
                        <a:t>УСЛОВНО-УТВЕРЖДЕННЫЕ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8 951,4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0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919288" y="95250"/>
            <a:ext cx="992478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помощь, передаваемая бюджету другого уровня</a:t>
            </a:r>
            <a:endParaRPr lang="ru-RU" altLang="ru-RU" sz="1100" dirty="0"/>
          </a:p>
          <a:p>
            <a:endParaRPr lang="ru-RU" altLang="ru-RU" dirty="0"/>
          </a:p>
        </p:txBody>
      </p:sp>
      <p:graphicFrame>
        <p:nvGraphicFramePr>
          <p:cNvPr id="516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54991"/>
              </p:ext>
            </p:extLst>
          </p:nvPr>
        </p:nvGraphicFramePr>
        <p:xfrm>
          <a:off x="1847850" y="1802921"/>
          <a:ext cx="9996218" cy="4612168"/>
        </p:xfrm>
        <a:graphic>
          <a:graphicData uri="http://schemas.openxmlformats.org/drawingml/2006/table">
            <a:tbl>
              <a:tblPr/>
              <a:tblGrid>
                <a:gridCol w="2471039">
                  <a:extLst>
                    <a:ext uri="{9D8B030D-6E8A-4147-A177-3AD203B41FA5}">
                      <a16:colId xmlns:a16="http://schemas.microsoft.com/office/drawing/2014/main" xmlns="" val="1183714515"/>
                    </a:ext>
                  </a:extLst>
                </a:gridCol>
                <a:gridCol w="7525179">
                  <a:extLst>
                    <a:ext uri="{9D8B030D-6E8A-4147-A177-3AD203B41FA5}">
                      <a16:colId xmlns:a16="http://schemas.microsoft.com/office/drawing/2014/main" xmlns="" val="4131062613"/>
                    </a:ext>
                  </a:extLst>
                </a:gridCol>
              </a:tblGrid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на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определенные цели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7473100"/>
                  </a:ext>
                </a:extLst>
              </a:tr>
              <a:tr h="17611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определенные цели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условиях </a:t>
                      </a:r>
                      <a:r>
                        <a:rPr kumimoji="0" lang="ru-RU" alt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софинансирования 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(долевого финансирования) расходов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5943136"/>
                  </a:ext>
                </a:extLst>
              </a:tr>
              <a:tr h="1425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предоставляются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целевого назначения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качестве финансовой помощи)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1574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6" y="258793"/>
            <a:ext cx="10454649" cy="57365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Уважаемые граждане Рузаевского муниципального района</a:t>
            </a:r>
          </a:p>
          <a:p>
            <a:pPr marL="0" indent="0" algn="ctr">
              <a:buNone/>
            </a:pPr>
            <a:r>
              <a:rPr lang="ru-RU" dirty="0"/>
              <a:t> Республики Мордовия!</a:t>
            </a:r>
          </a:p>
          <a:p>
            <a:pPr marL="0" indent="0" algn="ctr">
              <a:buNone/>
            </a:pPr>
            <a:endParaRPr lang="ru-RU" dirty="0"/>
          </a:p>
          <a:p>
            <a:pPr marL="0" indent="449263">
              <a:buNone/>
            </a:pPr>
            <a:r>
              <a:rPr lang="ru-RU" dirty="0"/>
              <a:t>Перед вами брошюра «Бюджет для граждан», созданная для того, чтобы каждый гражданин Рузаевского муниципального района Республики Мордовия знал, как планируется и расходуется районный бюджет, сколько в бюджет поступает средств и на какие направления они расходуются, и какие задачи ставятся на </a:t>
            </a:r>
            <a:r>
              <a:rPr lang="ru-RU" dirty="0" smtClean="0"/>
              <a:t>2021 </a:t>
            </a:r>
            <a:r>
              <a:rPr lang="ru-RU" dirty="0"/>
              <a:t>год.</a:t>
            </a:r>
          </a:p>
          <a:p>
            <a:pPr marL="0" indent="449263">
              <a:buNone/>
            </a:pPr>
            <a:r>
              <a:rPr lang="ru-RU" dirty="0"/>
              <a:t>В </a:t>
            </a:r>
            <a:r>
              <a:rPr lang="ru-RU" dirty="0" smtClean="0"/>
              <a:t>2021 </a:t>
            </a:r>
            <a:r>
              <a:rPr lang="ru-RU" dirty="0"/>
              <a:t>году основными задачами является:</a:t>
            </a:r>
          </a:p>
          <a:p>
            <a:pPr marL="0" indent="449263">
              <a:buNone/>
            </a:pPr>
            <a:r>
              <a:rPr lang="ru-RU" dirty="0"/>
              <a:t>- увеличение налогового потенциала и исполнение прогноза по доходным источникам бюджета;</a:t>
            </a:r>
          </a:p>
          <a:p>
            <a:pPr marL="0" indent="449263">
              <a:buNone/>
            </a:pPr>
            <a:r>
              <a:rPr lang="ru-RU" dirty="0"/>
              <a:t>- на исполнении  расходной части бюджета, направленных на решение вопросов местного значения, безусловном исполнении социальных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239038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708" y="81951"/>
            <a:ext cx="10463273" cy="625415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Словарь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3708" y="707367"/>
            <a:ext cx="10402888" cy="58314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 Бюджет – план доходов и расходов государства на предстоящий</a:t>
            </a:r>
          </a:p>
          <a:p>
            <a:pPr marL="0" indent="0">
              <a:buNone/>
            </a:pPr>
            <a:r>
              <a:rPr lang="ru-RU" dirty="0"/>
              <a:t>финансовый год</a:t>
            </a:r>
          </a:p>
          <a:p>
            <a:pPr marL="0" indent="0">
              <a:buNone/>
            </a:pPr>
            <a:r>
              <a:rPr lang="ru-RU" dirty="0"/>
              <a:t>• Доходы – денежные средства, поступающие в бюджет</a:t>
            </a:r>
          </a:p>
          <a:p>
            <a:pPr marL="0" indent="0">
              <a:buNone/>
            </a:pPr>
            <a:r>
              <a:rPr lang="ru-RU" dirty="0"/>
              <a:t>• Расходы – денежные средства, выплачиваемые из бюджета</a:t>
            </a:r>
          </a:p>
          <a:p>
            <a:pPr marL="0" indent="0">
              <a:buNone/>
            </a:pPr>
            <a:r>
              <a:rPr lang="ru-RU" dirty="0"/>
              <a:t>• Бюджетная система – совокупность федерального бюджета, бюджетов</a:t>
            </a:r>
          </a:p>
          <a:p>
            <a:pPr marL="0" indent="0">
              <a:buNone/>
            </a:pPr>
            <a:r>
              <a:rPr lang="ru-RU" dirty="0"/>
              <a:t>субъектов РФ, местных бюджетов и бюджетов государственных</a:t>
            </a:r>
          </a:p>
          <a:p>
            <a:pPr marL="0" indent="0">
              <a:buNone/>
            </a:pPr>
            <a:r>
              <a:rPr lang="ru-RU" dirty="0"/>
              <a:t>внебюджетных фондов</a:t>
            </a:r>
          </a:p>
          <a:p>
            <a:pPr marL="0" indent="0">
              <a:buNone/>
            </a:pPr>
            <a:r>
              <a:rPr lang="ru-RU" dirty="0"/>
              <a:t>• Межбюджетные трансферты – средства, предоставляемые бюджетом</a:t>
            </a:r>
          </a:p>
          <a:p>
            <a:pPr marL="0" indent="0">
              <a:buNone/>
            </a:pPr>
            <a:r>
              <a:rPr lang="ru-RU" dirty="0"/>
              <a:t>вышестоящего уровня бюджетной системы бюджету нижестоящего уровня</a:t>
            </a:r>
          </a:p>
          <a:p>
            <a:pPr marL="0" indent="0">
              <a:buNone/>
            </a:pPr>
            <a:r>
              <a:rPr lang="ru-RU" dirty="0"/>
              <a:t>бюджетной системы</a:t>
            </a:r>
          </a:p>
          <a:p>
            <a:pPr marL="0" indent="0">
              <a:buNone/>
            </a:pPr>
            <a:r>
              <a:rPr lang="ru-RU" dirty="0"/>
              <a:t>• Консолидированный бюджет – свод республиканского и местных</a:t>
            </a:r>
          </a:p>
          <a:p>
            <a:pPr marL="0" indent="0">
              <a:buNone/>
            </a:pPr>
            <a:r>
              <a:rPr lang="ru-RU" dirty="0"/>
              <a:t>бюджетов</a:t>
            </a:r>
          </a:p>
          <a:p>
            <a:pPr marL="0" indent="0">
              <a:buNone/>
            </a:pPr>
            <a:r>
              <a:rPr lang="ru-RU" dirty="0"/>
              <a:t>• Дефицит бюджета – превышение расходов бюджета над его доходами</a:t>
            </a:r>
          </a:p>
          <a:p>
            <a:pPr marL="0" indent="0">
              <a:buNone/>
            </a:pPr>
            <a:r>
              <a:rPr lang="ru-RU" dirty="0"/>
              <a:t>• Профицит бюджета – превышение доходов бюджета над его расходами</a:t>
            </a:r>
          </a:p>
        </p:txBody>
      </p:sp>
    </p:spTree>
    <p:extLst>
      <p:ext uri="{BB962C8B-B14F-4D97-AF65-F5344CB8AC3E}">
        <p14:creationId xmlns:p14="http://schemas.microsoft.com/office/powerpoint/2010/main" val="22853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61678" y="19872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dirty="0"/>
              <a:t>Основные понятия бюджетной системы РФ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8992679" y="1666080"/>
            <a:ext cx="1803400" cy="935037"/>
          </a:xfrm>
          <a:custGeom>
            <a:avLst/>
            <a:gdLst>
              <a:gd name="T0" fmla="*/ 1352550 w 21600"/>
              <a:gd name="T1" fmla="*/ 0 h 21600"/>
              <a:gd name="T2" fmla="*/ 0 w 21600"/>
              <a:gd name="T3" fmla="*/ 467519 h 21600"/>
              <a:gd name="T4" fmla="*/ 1352550 w 21600"/>
              <a:gd name="T5" fmla="*/ 935037 h 21600"/>
              <a:gd name="T6" fmla="*/ 1803400 w 21600"/>
              <a:gd name="T7" fmla="*/ 4675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79504" y="2349499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Бюджет субъекта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79504" y="3332273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Районный бюджет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79504" y="4050306"/>
            <a:ext cx="33845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Бюджет сельских поселений</a:t>
            </a:r>
          </a:p>
        </p:txBody>
      </p:sp>
      <p:sp>
        <p:nvSpPr>
          <p:cNvPr id="7178" name="Freeform 28"/>
          <p:cNvSpPr>
            <a:spLocks/>
          </p:cNvSpPr>
          <p:nvPr/>
        </p:nvSpPr>
        <p:spPr bwMode="auto">
          <a:xfrm rot="5400000">
            <a:off x="4564349" y="3897311"/>
            <a:ext cx="863600" cy="144463"/>
          </a:xfrm>
          <a:custGeom>
            <a:avLst/>
            <a:gdLst>
              <a:gd name="T0" fmla="*/ 0 w 2132"/>
              <a:gd name="T1" fmla="*/ 0 h 181"/>
              <a:gd name="T2" fmla="*/ 0 w 2132"/>
              <a:gd name="T3" fmla="*/ 72631 h 181"/>
              <a:gd name="T4" fmla="*/ 18228 w 2132"/>
              <a:gd name="T5" fmla="*/ 108547 h 181"/>
              <a:gd name="T6" fmla="*/ 422483 w 2132"/>
              <a:gd name="T7" fmla="*/ 108547 h 181"/>
              <a:gd name="T8" fmla="*/ 440711 w 2132"/>
              <a:gd name="T9" fmla="*/ 144463 h 181"/>
              <a:gd name="T10" fmla="*/ 459344 w 2132"/>
              <a:gd name="T11" fmla="*/ 108547 h 181"/>
              <a:gd name="T12" fmla="*/ 844967 w 2132"/>
              <a:gd name="T13" fmla="*/ 108547 h 181"/>
              <a:gd name="T14" fmla="*/ 863600 w 2132"/>
              <a:gd name="T15" fmla="*/ 72631 h 181"/>
              <a:gd name="T16" fmla="*/ 863600 w 2132"/>
              <a:gd name="T17" fmla="*/ 0 h 181"/>
              <a:gd name="T18" fmla="*/ 0 w 2132"/>
              <a:gd name="T19" fmla="*/ 0 h 1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2" h="181">
                <a:moveTo>
                  <a:pt x="0" y="0"/>
                </a:moveTo>
                <a:lnTo>
                  <a:pt x="0" y="91"/>
                </a:lnTo>
                <a:lnTo>
                  <a:pt x="45" y="136"/>
                </a:lnTo>
                <a:lnTo>
                  <a:pt x="1043" y="136"/>
                </a:lnTo>
                <a:lnTo>
                  <a:pt x="1088" y="181"/>
                </a:lnTo>
                <a:lnTo>
                  <a:pt x="1134" y="136"/>
                </a:lnTo>
                <a:lnTo>
                  <a:pt x="2086" y="136"/>
                </a:lnTo>
                <a:lnTo>
                  <a:pt x="2132" y="91"/>
                </a:lnTo>
                <a:lnTo>
                  <a:pt x="213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4493703" y="4724398"/>
            <a:ext cx="4465638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bg1"/>
                </a:solidFill>
              </a:rPr>
              <a:t>Бюджетная система Российской Федерации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2982403" y="5445124"/>
            <a:ext cx="1728788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7663942" y="5445124"/>
            <a:ext cx="2160587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2982403" y="5805487"/>
            <a:ext cx="2089150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7663942" y="5805487"/>
            <a:ext cx="1800225" cy="2873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4711191" y="6165849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9464166" y="5084762"/>
            <a:ext cx="360362" cy="28892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sp>
        <p:nvSpPr>
          <p:cNvPr id="7186" name="Line 36"/>
          <p:cNvSpPr>
            <a:spLocks noChangeShapeType="1"/>
          </p:cNvSpPr>
          <p:nvPr/>
        </p:nvSpPr>
        <p:spPr bwMode="auto">
          <a:xfrm flipV="1">
            <a:off x="4081463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7" name="Line 38"/>
          <p:cNvSpPr>
            <a:spLocks noChangeShapeType="1"/>
          </p:cNvSpPr>
          <p:nvPr/>
        </p:nvSpPr>
        <p:spPr bwMode="auto">
          <a:xfrm flipV="1">
            <a:off x="4441825" y="6092826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>
            <a:off x="8834438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>
            <a:off x="9194800" y="5373689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0" name="Rectangle 44"/>
          <p:cNvSpPr>
            <a:spLocks noChangeArrowheads="1"/>
          </p:cNvSpPr>
          <p:nvPr/>
        </p:nvSpPr>
        <p:spPr bwMode="auto">
          <a:xfrm>
            <a:off x="5142991" y="6092823"/>
            <a:ext cx="12239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Дефицит</a:t>
            </a:r>
          </a:p>
        </p:txBody>
      </p:sp>
      <p:sp>
        <p:nvSpPr>
          <p:cNvPr id="7191" name="Rectangle 45"/>
          <p:cNvSpPr>
            <a:spLocks noChangeArrowheads="1"/>
          </p:cNvSpPr>
          <p:nvPr/>
        </p:nvSpPr>
        <p:spPr bwMode="auto">
          <a:xfrm>
            <a:off x="9894379" y="5013323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Профицит</a:t>
            </a:r>
          </a:p>
        </p:txBody>
      </p:sp>
      <p:sp>
        <p:nvSpPr>
          <p:cNvPr id="7193" name="AutoShape 48"/>
          <p:cNvSpPr>
            <a:spLocks noChangeArrowheads="1"/>
          </p:cNvSpPr>
          <p:nvPr/>
        </p:nvSpPr>
        <p:spPr bwMode="auto">
          <a:xfrm>
            <a:off x="4508786" y="2701811"/>
            <a:ext cx="288925" cy="1296988"/>
          </a:xfrm>
          <a:prstGeom prst="curvedRightArrow">
            <a:avLst>
              <a:gd name="adj1" fmla="val 89780"/>
              <a:gd name="adj2" fmla="val 179561"/>
              <a:gd name="adj3" fmla="val 33333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6600"/>
              </a:solidFill>
            </a:endParaRPr>
          </a:p>
        </p:txBody>
      </p:sp>
      <p:sp>
        <p:nvSpPr>
          <p:cNvPr id="7194" name="AutoShape 49"/>
          <p:cNvSpPr>
            <a:spLocks noChangeArrowheads="1"/>
          </p:cNvSpPr>
          <p:nvPr/>
        </p:nvSpPr>
        <p:spPr bwMode="auto">
          <a:xfrm>
            <a:off x="6833678" y="1782594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910966" y="1702351"/>
            <a:ext cx="1800225" cy="863600"/>
          </a:xfrm>
          <a:custGeom>
            <a:avLst/>
            <a:gdLst>
              <a:gd name="T0" fmla="*/ 1350169 w 21600"/>
              <a:gd name="T1" fmla="*/ 0 h 21600"/>
              <a:gd name="T2" fmla="*/ 0 w 21600"/>
              <a:gd name="T3" fmla="*/ 431800 h 21600"/>
              <a:gd name="T4" fmla="*/ 1350169 w 21600"/>
              <a:gd name="T5" fmla="*/ 863600 h 21600"/>
              <a:gd name="T6" fmla="*/ 1800225 w 21600"/>
              <a:gd name="T7" fmla="*/ 431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941130" y="3066659"/>
            <a:ext cx="1441450" cy="503238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Межбюджетные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трансферты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 rot="16200000">
            <a:off x="676955" y="2587921"/>
            <a:ext cx="3428009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Консолидированный</a:t>
            </a:r>
          </a:p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</a:rPr>
              <a:t>бюджет</a:t>
            </a:r>
          </a:p>
        </p:txBody>
      </p:sp>
      <p:sp>
        <p:nvSpPr>
          <p:cNvPr id="30" name="Rectangle 47"/>
          <p:cNvSpPr>
            <a:spLocks noChangeArrowheads="1"/>
          </p:cNvSpPr>
          <p:nvPr/>
        </p:nvSpPr>
        <p:spPr bwMode="auto">
          <a:xfrm>
            <a:off x="5179504" y="1125536"/>
            <a:ext cx="3384550" cy="503237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bg1"/>
                </a:solidFill>
              </a:rPr>
              <a:t>Федеральный бюджет </a:t>
            </a:r>
          </a:p>
        </p:txBody>
      </p:sp>
    </p:spTree>
    <p:extLst>
      <p:ext uri="{BB962C8B-B14F-4D97-AF65-F5344CB8AC3E}">
        <p14:creationId xmlns:p14="http://schemas.microsoft.com/office/powerpoint/2010/main" val="4976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76415" y="193107"/>
            <a:ext cx="990375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/>
              <a:t>В ходе бюджетного процесса бюджет</a:t>
            </a:r>
          </a:p>
          <a:p>
            <a:pPr algn="ctr" eaLnBrk="1" hangingPunct="1"/>
            <a:r>
              <a:rPr lang="ru-RU" altLang="ru-RU" sz="2800" b="1" dirty="0"/>
              <a:t> проходит следующие стадии: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15065" y="1790126"/>
            <a:ext cx="993763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Рассмотрение и утверждение проекта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Исполнение бюджета</a:t>
            </a:r>
          </a:p>
          <a:p>
            <a:pPr eaLnBrk="1" hangingPunct="1">
              <a:buFontTx/>
              <a:buChar char="•"/>
            </a:pPr>
            <a:r>
              <a:rPr lang="ru-RU" altLang="ru-RU" sz="2800" dirty="0"/>
              <a:t>Составление, рассмотрение и утверждение бюджетной отчетности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828109" y="4730894"/>
            <a:ext cx="2559890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4114795" y="4730894"/>
            <a:ext cx="2734573" cy="1081087"/>
          </a:xfrm>
          <a:prstGeom prst="chevron">
            <a:avLst>
              <a:gd name="adj" fmla="val 32240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Рассмотрение и утверждение</a:t>
            </a:r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6561342" y="4730894"/>
            <a:ext cx="2574027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Исполнение</a:t>
            </a:r>
          </a:p>
        </p:txBody>
      </p:sp>
      <p:sp>
        <p:nvSpPr>
          <p:cNvPr id="8199" name="AutoShape 10"/>
          <p:cNvSpPr>
            <a:spLocks noChangeArrowheads="1"/>
          </p:cNvSpPr>
          <p:nvPr/>
        </p:nvSpPr>
        <p:spPr bwMode="auto">
          <a:xfrm>
            <a:off x="8833447" y="4745926"/>
            <a:ext cx="2907101" cy="1081087"/>
          </a:xfrm>
          <a:prstGeom prst="chevron">
            <a:avLst>
              <a:gd name="adj" fmla="val 34327"/>
            </a:avLst>
          </a:prstGeom>
          <a:gradFill rotWithShape="1">
            <a:gsLst>
              <a:gs pos="0">
                <a:srgbClr val="FF6C6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651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bg1"/>
                </a:solidFill>
              </a:rPr>
              <a:t>Составление, рассмотрение и утверждение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88718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35403" y="202092"/>
            <a:ext cx="8873827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/>
              <a:t>Составление проекта бюджета основывается на: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99410" y="1673642"/>
            <a:ext cx="974581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65125" indent="-365125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651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b="1" dirty="0"/>
              <a:t>Прогнозе социально-экономического развития </a:t>
            </a:r>
            <a:r>
              <a:rPr lang="ru-RU" altLang="ru-RU" dirty="0"/>
              <a:t>Рузаевского муниципального района</a:t>
            </a:r>
            <a:r>
              <a:rPr lang="ru-RU" altLang="ru-RU" b="1" dirty="0"/>
              <a:t> </a:t>
            </a:r>
            <a:r>
              <a:rPr lang="ru-RU" altLang="ru-RU" dirty="0"/>
              <a:t>Республики Мордовия (разрабатывает экономическое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endParaRPr lang="ru-RU" altLang="ru-RU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Основных направлениях бюджетной и налоговой политики </a:t>
            </a:r>
            <a:r>
              <a:rPr lang="ru-RU" altLang="ru-RU" dirty="0"/>
              <a:t>Рузаевского муниципального района Республики Мордовия (разрабатывает Финансовое управление администрации Рузаевского муниципального района Республики Мордовия)</a:t>
            </a:r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endParaRPr lang="ru-RU" altLang="ru-RU" b="1" dirty="0"/>
          </a:p>
          <a:p>
            <a:pPr eaLnBrk="1" hangingPunct="1">
              <a:buFontTx/>
              <a:buChar char="•"/>
            </a:pPr>
            <a:r>
              <a:rPr lang="ru-RU" altLang="ru-RU" b="1" dirty="0"/>
              <a:t>Муниципальных программах </a:t>
            </a:r>
            <a:r>
              <a:rPr lang="ru-RU" altLang="ru-RU" dirty="0"/>
              <a:t>(проектах муниципальных программ, проектах изменений указанных программ) – разрабатывают управления и отделы Администрации Рузаевского муниципального района Республики Мордовия. </a:t>
            </a:r>
          </a:p>
        </p:txBody>
      </p:sp>
    </p:spTree>
    <p:extLst>
      <p:ext uri="{BB962C8B-B14F-4D97-AF65-F5344CB8AC3E}">
        <p14:creationId xmlns:p14="http://schemas.microsoft.com/office/powerpoint/2010/main" val="263171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730" y="245854"/>
            <a:ext cx="10018713" cy="927340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параметры прогноза социально-экономического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014912"/>
              </p:ext>
            </p:extLst>
          </p:nvPr>
        </p:nvGraphicFramePr>
        <p:xfrm>
          <a:off x="1751730" y="1664896"/>
          <a:ext cx="10018712" cy="3865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73286">
                  <a:extLst>
                    <a:ext uri="{9D8B030D-6E8A-4147-A177-3AD203B41FA5}">
                      <a16:colId xmlns:a16="http://schemas.microsoft.com/office/drawing/2014/main" xmlns="" val="87592074"/>
                    </a:ext>
                  </a:extLst>
                </a:gridCol>
                <a:gridCol w="1367651">
                  <a:extLst>
                    <a:ext uri="{9D8B030D-6E8A-4147-A177-3AD203B41FA5}">
                      <a16:colId xmlns:a16="http://schemas.microsoft.com/office/drawing/2014/main" xmlns="" val="200436448"/>
                    </a:ext>
                  </a:extLst>
                </a:gridCol>
                <a:gridCol w="1335546">
                  <a:extLst>
                    <a:ext uri="{9D8B030D-6E8A-4147-A177-3AD203B41FA5}">
                      <a16:colId xmlns:a16="http://schemas.microsoft.com/office/drawing/2014/main" xmlns="" val="319017931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1957941207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3847092869"/>
                    </a:ext>
                  </a:extLst>
                </a:gridCol>
                <a:gridCol w="1280743">
                  <a:extLst>
                    <a:ext uri="{9D8B030D-6E8A-4147-A177-3AD203B41FA5}">
                      <a16:colId xmlns:a16="http://schemas.microsoft.com/office/drawing/2014/main" xmlns="" val="2346596824"/>
                    </a:ext>
                  </a:extLst>
                </a:gridCol>
              </a:tblGrid>
              <a:tr h="3951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5129988"/>
                  </a:ext>
                </a:extLst>
              </a:tr>
              <a:tr h="42128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 индекс потребительских цен по Республике Мордовия,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26123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Валовая продукция сельского хозяйства,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2 937 134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087 335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4 143 144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4 264 173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4 306 814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8537767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основной капитал (за исключением бюджетных средств),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480 925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532 066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836 696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567 390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265 978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816899"/>
                  </a:ext>
                </a:extLst>
              </a:tr>
              <a:tr h="72715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начисленная заработная плата работников,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33 776,9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36 927,7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43 072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68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8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839" y="107830"/>
            <a:ext cx="10428769" cy="1134374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бюджетной политики Рузаевского муниципального района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948" y="1242204"/>
            <a:ext cx="10523660" cy="5495025"/>
          </a:xfrm>
        </p:spPr>
        <p:txBody>
          <a:bodyPr>
            <a:noAutofit/>
          </a:bodyPr>
          <a:lstStyle/>
          <a:p>
            <a:pPr algn="just" fontAlgn="ctr"/>
            <a:r>
              <a:rPr lang="ru-RU" sz="1550" dirty="0"/>
              <a:t> - обеспечение  долгосрочной сбалансированности и финансовой устойчивости бюджетной системы  муниципального района при безусловном исполнении всех принятых на себя обязательств; проведение ответственной бюджетной политики; повышение качества оценки эффективности новых принимаемых расходных обязательств с учетом сроков, механизмов реализации и их влияния на создание условий для экономического роста;</a:t>
            </a:r>
          </a:p>
          <a:p>
            <a:pPr algn="just" fontAlgn="ctr"/>
            <a:r>
              <a:rPr lang="ru-RU" sz="1550" dirty="0"/>
              <a:t>        - переориентация бюджетных ассигнований в пользу приоритетных направлений и проектов, нацеленных на развитие человеческого капитала и инфраструктуры, прежде всего обеспечивающих решение задач, поставленных в указах Президента Российской Федерации от 7 мая 2012 г., во взаимосвязи со структурными изменениями, достижениями целевых показателей в соответствующих сферах, зафиксированных в планах таких преобразований («дорожных картах»);</a:t>
            </a:r>
          </a:p>
          <a:p>
            <a:pPr algn="just" fontAlgn="ctr"/>
            <a:r>
              <a:rPr lang="ru-RU" sz="1550" dirty="0"/>
              <a:t>         - проведение  работы по привлечению средств из вышестоящих бюджетов путем участия в республиканских программах на условиях </a:t>
            </a:r>
            <a:r>
              <a:rPr lang="ru-RU" sz="1550" dirty="0" err="1"/>
              <a:t>софинансирования</a:t>
            </a:r>
            <a:r>
              <a:rPr lang="ru-RU" sz="1550" dirty="0"/>
              <a:t>. Расходы муниципального бюджета в рамках данного направления считаются приоритетными;</a:t>
            </a:r>
          </a:p>
          <a:p>
            <a:pPr algn="just" fontAlgn="ctr"/>
            <a:r>
              <a:rPr lang="ru-RU" sz="1550" dirty="0"/>
              <a:t>        - проведение работы по эффективному управлению  муниципальным  долгом, направленное на сохранение безопасного уровня долговой нагрузки;   </a:t>
            </a:r>
          </a:p>
          <a:p>
            <a:pPr algn="just" fontAlgn="ctr"/>
            <a:r>
              <a:rPr lang="ru-RU" sz="1550" dirty="0"/>
              <a:t>         - повышение прозрачности и открытости бюджетного процесса, обеспечение прозрачности финансово-хозяйственной деятельности каждого муниципального учреждения, гарантировать достоверность и открытость их деятельности, предусматривать возможность участия граждан, общественных организаций  в формировании 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19680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213" y="270371"/>
            <a:ext cx="10428769" cy="122063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Прогноз </a:t>
            </a:r>
            <a:r>
              <a:rPr lang="ru-RU" dirty="0" smtClean="0"/>
              <a:t>бюджета </a:t>
            </a:r>
            <a:r>
              <a:rPr lang="ru-RU" dirty="0"/>
              <a:t>Рузаевского муниципального района на </a:t>
            </a:r>
            <a:r>
              <a:rPr lang="ru-RU" dirty="0" smtClean="0"/>
              <a:t>2021-2023 гг.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771781"/>
              </p:ext>
            </p:extLst>
          </p:nvPr>
        </p:nvGraphicFramePr>
        <p:xfrm>
          <a:off x="1940943" y="2123535"/>
          <a:ext cx="9596590" cy="39552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00928">
                  <a:extLst>
                    <a:ext uri="{9D8B030D-6E8A-4147-A177-3AD203B41FA5}">
                      <a16:colId xmlns:a16="http://schemas.microsoft.com/office/drawing/2014/main" xmlns="" val="448617082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852952281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4285829618"/>
                    </a:ext>
                  </a:extLst>
                </a:gridCol>
                <a:gridCol w="2298554">
                  <a:extLst>
                    <a:ext uri="{9D8B030D-6E8A-4147-A177-3AD203B41FA5}">
                      <a16:colId xmlns:a16="http://schemas.microsoft.com/office/drawing/2014/main" xmlns="" val="2339804593"/>
                    </a:ext>
                  </a:extLst>
                </a:gridCol>
              </a:tblGrid>
              <a:tr h="7053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9795973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ВСЕГО, в </a:t>
                      </a:r>
                      <a:r>
                        <a:rPr lang="ru-RU" sz="18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1 108 971,5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800 965,8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802 665,6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89396878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НАЛОГОВЫЕ И НЕНАЛОГОВЫЕ ДОХОДЫ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242 378,4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247 603,4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257 201,3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9154581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indent="180975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866 593,1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533 362,4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545 464,3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90406150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– ИТОГО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133 209,3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800 965,8 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802 665,6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45722928"/>
                  </a:ext>
                </a:extLst>
              </a:tr>
              <a:tr h="70535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800" kern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исполнения бюджета (дефицит / профицит)</a:t>
                      </a:r>
                      <a:endParaRPr lang="ru-RU" sz="1800" kern="120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24 237,8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2370891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65058" y="1754203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52756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1870</TotalTime>
  <Words>1382</Words>
  <Application>Microsoft Office PowerPoint</Application>
  <PresentationFormat>Широкоэкранный</PresentationFormat>
  <Paragraphs>366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Параллакс</vt:lpstr>
      <vt:lpstr>Бюджет для граждан</vt:lpstr>
      <vt:lpstr>Презентация PowerPoint</vt:lpstr>
      <vt:lpstr>Словарь</vt:lpstr>
      <vt:lpstr>Презентация PowerPoint</vt:lpstr>
      <vt:lpstr>Презентация PowerPoint</vt:lpstr>
      <vt:lpstr>Презентация PowerPoint</vt:lpstr>
      <vt:lpstr>Основные параметры прогноза социально-экономического развития</vt:lpstr>
      <vt:lpstr>Основные направления бюджетной политики Рузаевского муниципального района на 2020 год</vt:lpstr>
      <vt:lpstr>Прогноз бюджета Рузаевского муниципального района на 2021-2023 гг.</vt:lpstr>
      <vt:lpstr>Структура доходов бюджета Рузаевского муниципального района Республики Мордовия на 2021 год</vt:lpstr>
      <vt:lpstr>Презентация PowerPoint</vt:lpstr>
      <vt:lpstr>Крупнейшие налогоплательщики Рузаевского муниципального района</vt:lpstr>
      <vt:lpstr>В решении о бюджете расходы представлены тремя способами  • Функциональная структура – по направлениям расходования средств • Ведомственная структура – по ведомствам, осуществляющим расходы • Программная структура – по реализуемым государственным программам</vt:lpstr>
      <vt:lpstr>Функциональная структура расходов бюджета Рузаевского муниципального района на 2021 год</vt:lpstr>
      <vt:lpstr>Структура расходов бюджета Рузаевского муниципального района с 2021-2023 гг.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Федорович Ерофеев</dc:creator>
  <cp:lastModifiedBy>Осминова Елена Владимировна</cp:lastModifiedBy>
  <cp:revision>133</cp:revision>
  <cp:lastPrinted>2020-12-24T10:50:34Z</cp:lastPrinted>
  <dcterms:created xsi:type="dcterms:W3CDTF">2016-03-24T08:59:20Z</dcterms:created>
  <dcterms:modified xsi:type="dcterms:W3CDTF">2021-01-20T10:39:13Z</dcterms:modified>
</cp:coreProperties>
</file>