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8" r:id="rId1"/>
  </p:sldMasterIdLst>
  <p:notesMasterIdLst>
    <p:notesMasterId r:id="rId19"/>
  </p:notesMasterIdLst>
  <p:sldIdLst>
    <p:sldId id="351" r:id="rId2"/>
    <p:sldId id="315" r:id="rId3"/>
    <p:sldId id="352" r:id="rId4"/>
    <p:sldId id="316" r:id="rId5"/>
    <p:sldId id="317" r:id="rId6"/>
    <p:sldId id="319" r:id="rId7"/>
    <p:sldId id="322" r:id="rId8"/>
    <p:sldId id="323" r:id="rId9"/>
    <p:sldId id="324" r:id="rId10"/>
    <p:sldId id="325" r:id="rId11"/>
    <p:sldId id="326" r:id="rId12"/>
    <p:sldId id="328" r:id="rId13"/>
    <p:sldId id="327" r:id="rId14"/>
    <p:sldId id="329" r:id="rId15"/>
    <p:sldId id="330" r:id="rId16"/>
    <p:sldId id="331" r:id="rId17"/>
    <p:sldId id="332" r:id="rId18"/>
  </p:sldIdLst>
  <p:sldSz cx="9906000" cy="6858000" type="A4"/>
  <p:notesSz cx="7104063" cy="102346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FCFCF"/>
    <a:srgbClr val="F2F2F2"/>
    <a:srgbClr val="D3E6F5"/>
    <a:srgbClr val="2E83C3"/>
    <a:srgbClr val="FFFFFF"/>
    <a:srgbClr val="C5ECF9"/>
    <a:srgbClr val="EBF4FB"/>
    <a:srgbClr val="77D3F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0" autoAdjust="0"/>
    <p:restoredTop sz="96433" autoAdjust="0"/>
  </p:normalViewPr>
  <p:slideViewPr>
    <p:cSldViewPr snapToGrid="0">
      <p:cViewPr varScale="1">
        <p:scale>
          <a:sx n="75" d="100"/>
          <a:sy n="75" d="100"/>
        </p:scale>
        <p:origin x="-27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2994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4793" tIns="47396" rIns="94793" bIns="473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4793" tIns="47396" rIns="94793" bIns="473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EF83916-D2FD-4D2F-A56F-5C0450A06BDB}" type="datetimeFigureOut">
              <a:rPr lang="ru-RU"/>
              <a:pPr>
                <a:defRPr/>
              </a:pPr>
              <a:t>02.03.2016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58863" y="1281113"/>
            <a:ext cx="4986337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3" tIns="47396" rIns="94793" bIns="4739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4793" tIns="47396" rIns="94793" bIns="47396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4793" tIns="47396" rIns="94793" bIns="473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4793" tIns="47396" rIns="94793" bIns="473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1D712BA-CDF1-4367-8342-D6DE84D8B3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99396A-84D7-45D4-A63A-0250232D306A}" type="slidenum">
              <a:rPr lang="ru-RU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</a:t>
            </a:r>
            <a:endParaRPr lang="ru-RU" altLang="ru-RU" smtClean="0"/>
          </a:p>
        </p:txBody>
      </p:sp>
      <p:sp>
        <p:nvSpPr>
          <p:cNvPr id="430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3322D9-2E63-415F-A81C-5A1C7C5B5D18}" type="slidenum">
              <a:rPr lang="ru-RU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alt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</a:t>
            </a:r>
            <a:endParaRPr lang="ru-RU" altLang="ru-RU" smtClean="0"/>
          </a:p>
        </p:txBody>
      </p:sp>
      <p:sp>
        <p:nvSpPr>
          <p:cNvPr id="450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565725-AF21-4D6E-B40F-CE3139A8EE6D}" type="slidenum">
              <a:rPr lang="ru-RU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 alt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</a:t>
            </a:r>
            <a:endParaRPr lang="ru-RU" altLang="ru-RU" smtClean="0"/>
          </a:p>
        </p:txBody>
      </p:sp>
      <p:sp>
        <p:nvSpPr>
          <p:cNvPr id="471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53D61C-EE69-4992-B9BF-41F2E8A2A4BE}" type="slidenum">
              <a:rPr lang="ru-RU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 alt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</a:t>
            </a:r>
            <a:endParaRPr lang="ru-RU" altLang="ru-RU" smtClean="0"/>
          </a:p>
        </p:txBody>
      </p:sp>
      <p:sp>
        <p:nvSpPr>
          <p:cNvPr id="491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2DA535-38E1-41C0-B0AE-34371D01C909}" type="slidenum">
              <a:rPr lang="ru-RU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 alt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</a:t>
            </a:r>
            <a:endParaRPr lang="ru-RU" altLang="ru-RU" smtClean="0"/>
          </a:p>
        </p:txBody>
      </p:sp>
      <p:sp>
        <p:nvSpPr>
          <p:cNvPr id="512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12781E-81F9-4EBD-BF6C-50C49BB6F376}" type="slidenum">
              <a:rPr lang="ru-RU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 alt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</a:t>
            </a:r>
            <a:endParaRPr lang="ru-RU" altLang="ru-RU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026BAD-4095-4A0A-B26E-BCFB5959606B}" type="slidenum">
              <a:rPr lang="ru-RU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 alt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</a:t>
            </a:r>
            <a:endParaRPr lang="ru-RU" altLang="ru-RU" smtClean="0"/>
          </a:p>
        </p:txBody>
      </p:sp>
      <p:sp>
        <p:nvSpPr>
          <p:cNvPr id="552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E5660A-D4B5-47AC-AF69-A323EC631ACF}" type="slidenum">
              <a:rPr lang="ru-RU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 alt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59AF69-D379-40E8-9DAA-8E9BF334C9E5}" type="slidenum">
              <a:rPr lang="ru-RU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alt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3A0A6F-D596-42F0-95EC-7B0F0B97AD93}" type="slidenum">
              <a:rPr lang="ru-RU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alt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</a:t>
            </a:r>
            <a:endParaRPr lang="ru-RU" alt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6CD02C-A106-42F1-AE9B-8A8F4660FB24}" type="slidenum">
              <a:rPr lang="ru-RU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alt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</a:t>
            </a:r>
            <a:endParaRPr lang="ru-RU" alt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94FFD7-5FB6-425C-BAA9-4234236F2DF4}" type="slidenum">
              <a:rPr lang="ru-RU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alt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</a:t>
            </a:r>
            <a:endParaRPr lang="ru-RU" altLang="ru-RU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4F90EC-FF3F-428A-8CEB-F51B9B860260}" type="slidenum">
              <a:rPr lang="ru-RU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</a:t>
            </a:r>
            <a:endParaRPr lang="ru-RU" altLang="ru-RU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EECB69-DE1C-4BDC-82B3-E01C37B36290}" type="slidenum">
              <a:rPr lang="ru-RU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alt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</a:t>
            </a:r>
            <a:endParaRPr lang="ru-RU" altLang="ru-RU" smtClean="0"/>
          </a:p>
        </p:txBody>
      </p:sp>
      <p:sp>
        <p:nvSpPr>
          <p:cNvPr id="3891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5C90-267D-446C-B697-912BF0DA2EDC}" type="slidenum">
              <a:rPr lang="ru-RU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alt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</a:t>
            </a:r>
            <a:endParaRPr lang="ru-RU" altLang="ru-RU" smtClean="0"/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2C60B0-69B7-4932-AAB9-50B845BF9CDD}" type="slidenum">
              <a:rPr lang="ru-RU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alt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-9525" y="-7938"/>
            <a:ext cx="9936163" cy="6873876"/>
            <a:chOff x="-8466" y="-8468"/>
            <a:chExt cx="9171316" cy="6874935"/>
          </a:xfrm>
        </p:grpSpPr>
        <p:cxnSp>
          <p:nvCxnSpPr>
            <p:cNvPr id="5" name="Straight Connector 27"/>
            <p:cNvCxnSpPr/>
            <p:nvPr/>
          </p:nvCxnSpPr>
          <p:spPr>
            <a:xfrm flipV="1">
              <a:off x="5130343" y="4175239"/>
              <a:ext cx="402224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8"/>
            <p:cNvCxnSpPr/>
            <p:nvPr/>
          </p:nvCxnSpPr>
          <p:spPr>
            <a:xfrm>
              <a:off x="7042560" y="-529"/>
              <a:ext cx="1219130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29"/>
            <p:cNvSpPr/>
            <p:nvPr/>
          </p:nvSpPr>
          <p:spPr>
            <a:xfrm>
              <a:off x="6891634" y="-529"/>
              <a:ext cx="2269750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30"/>
            <p:cNvSpPr/>
            <p:nvPr/>
          </p:nvSpPr>
          <p:spPr>
            <a:xfrm>
              <a:off x="7205209" y="-8468"/>
              <a:ext cx="1947384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31"/>
            <p:cNvSpPr/>
            <p:nvPr/>
          </p:nvSpPr>
          <p:spPr>
            <a:xfrm>
              <a:off x="6638137" y="3919613"/>
              <a:ext cx="2512991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32"/>
            <p:cNvSpPr/>
            <p:nvPr/>
          </p:nvSpPr>
          <p:spPr>
            <a:xfrm>
              <a:off x="7010323" y="-8468"/>
              <a:ext cx="214226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33"/>
            <p:cNvSpPr/>
            <p:nvPr/>
          </p:nvSpPr>
          <p:spPr>
            <a:xfrm>
              <a:off x="8295392" y="-8468"/>
              <a:ext cx="857200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34"/>
            <p:cNvSpPr/>
            <p:nvPr/>
          </p:nvSpPr>
          <p:spPr>
            <a:xfrm>
              <a:off x="8094646" y="-8468"/>
              <a:ext cx="1066739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5"/>
            <p:cNvSpPr/>
            <p:nvPr/>
          </p:nvSpPr>
          <p:spPr>
            <a:xfrm>
              <a:off x="8068270" y="4894488"/>
              <a:ext cx="1094580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7"/>
            <p:cNvSpPr/>
            <p:nvPr/>
          </p:nvSpPr>
          <p:spPr>
            <a:xfrm>
              <a:off x="-8466" y="-8468"/>
              <a:ext cx="863062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1AABE-61C6-4F4B-8DC2-8B3446D9BE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118C7-AD91-4E33-B89D-6F2515E43F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22288" y="790575"/>
            <a:ext cx="4953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7310438" y="2886075"/>
            <a:ext cx="4953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3D413-FA58-4711-9165-DA760D1E31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A1C65-FDFC-4E53-9E73-D47FB72B0C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22288" y="790575"/>
            <a:ext cx="4953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7310438" y="2886075"/>
            <a:ext cx="4953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DDD21-562B-4299-A613-12FC92B9F3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3F719-020A-44CD-AF0A-D1012F630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8FD01-238E-4921-90DE-FB19045B2C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C933C-090D-4AFF-B18E-1690CF4E0D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 userDrawn="1"/>
        </p:nvGrpSpPr>
        <p:grpSpPr bwMode="auto">
          <a:xfrm>
            <a:off x="0" y="-7938"/>
            <a:ext cx="9912350" cy="6865938"/>
            <a:chOff x="0" y="-7862"/>
            <a:chExt cx="12200307" cy="6865862"/>
          </a:xfrm>
        </p:grpSpPr>
        <p:sp>
          <p:nvSpPr>
            <p:cNvPr id="3" name="Isosceles Triangle 22"/>
            <p:cNvSpPr/>
            <p:nvPr userDrawn="1"/>
          </p:nvSpPr>
          <p:spPr>
            <a:xfrm>
              <a:off x="8108788" y="6067434"/>
              <a:ext cx="4075887" cy="79056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20000"/>
                <a:lumOff val="8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" name="Freeform 14"/>
            <p:cNvSpPr/>
            <p:nvPr userDrawn="1"/>
          </p:nvSpPr>
          <p:spPr>
            <a:xfrm>
              <a:off x="0" y="-7862"/>
              <a:ext cx="521699" cy="5697475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5" name="Straight Connector 19"/>
            <p:cNvCxnSpPr/>
            <p:nvPr/>
          </p:nvCxnSpPr>
          <p:spPr>
            <a:xfrm flipH="1">
              <a:off x="6487031" y="6256345"/>
              <a:ext cx="5713276" cy="601655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Isosceles Triangle 22"/>
            <p:cNvSpPr/>
            <p:nvPr/>
          </p:nvSpPr>
          <p:spPr>
            <a:xfrm>
              <a:off x="11379659" y="5559439"/>
              <a:ext cx="812833" cy="1298561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Isosceles Triangle 22"/>
            <p:cNvSpPr/>
            <p:nvPr userDrawn="1"/>
          </p:nvSpPr>
          <p:spPr>
            <a:xfrm>
              <a:off x="10922440" y="6067434"/>
              <a:ext cx="1270051" cy="79056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40000"/>
                <a:lumOff val="6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sition Lines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360363" y="6886575"/>
            <a:ext cx="0" cy="71438"/>
          </a:xfrm>
          <a:prstGeom prst="line">
            <a:avLst/>
          </a:prstGeom>
          <a:noFill/>
          <a:ln w="3175">
            <a:solidFill>
              <a:schemeClr val="accent1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" name="Type of document"/>
          <p:cNvSpPr>
            <a:spLocks noGrp="1"/>
          </p:cNvSpPr>
          <p:nvPr>
            <p:ph type="body" sz="quarter" idx="18"/>
          </p:nvPr>
        </p:nvSpPr>
        <p:spPr>
          <a:xfrm>
            <a:off x="1" y="4486851"/>
            <a:ext cx="4549966" cy="654401"/>
          </a:xfrm>
        </p:spPr>
        <p:txBody>
          <a:bodyPr lIns="360000" tIns="72000" rIns="252000"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1575">
                <a:latin typeface="+mn-lt"/>
                <a:sym typeface="+mn-lt"/>
              </a:defRPr>
            </a:lvl1pPr>
            <a:lvl2pPr>
              <a:lnSpc>
                <a:spcPct val="90000"/>
              </a:lnSpc>
              <a:spcBef>
                <a:spcPts val="0"/>
              </a:spcBef>
              <a:defRPr/>
            </a:lvl2pPr>
            <a:lvl3pPr>
              <a:lnSpc>
                <a:spcPct val="90000"/>
              </a:lnSpc>
              <a:spcBef>
                <a:spcPts val="0"/>
              </a:spcBef>
              <a:defRPr/>
            </a:lvl3pPr>
            <a:lvl4pPr>
              <a:lnSpc>
                <a:spcPct val="90000"/>
              </a:lnSpc>
              <a:spcBef>
                <a:spcPts val="0"/>
              </a:spcBef>
              <a:defRPr/>
            </a:lvl4pPr>
            <a:lvl5pPr>
              <a:lnSpc>
                <a:spcPct val="9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Location, date"/>
          <p:cNvSpPr>
            <a:spLocks noGrp="1"/>
          </p:cNvSpPr>
          <p:nvPr>
            <p:ph type="body" sz="quarter" idx="16"/>
          </p:nvPr>
        </p:nvSpPr>
        <p:spPr>
          <a:xfrm>
            <a:off x="1" y="5596250"/>
            <a:ext cx="4549966" cy="720197"/>
          </a:xfrm>
        </p:spPr>
        <p:txBody>
          <a:bodyPr lIns="360000" tIns="0" rIns="252000" anchor="b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 Narrow" pitchFamily="34" charset="0"/>
              <a:buNone/>
              <a:tabLst/>
              <a:defRPr sz="975" baseline="0">
                <a:latin typeface="+mn-lt"/>
                <a:sym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Project name"/>
          <p:cNvSpPr>
            <a:spLocks noGrp="1"/>
          </p:cNvSpPr>
          <p:nvPr>
            <p:ph type="title"/>
          </p:nvPr>
        </p:nvSpPr>
        <p:spPr>
          <a:xfrm>
            <a:off x="1" y="3904588"/>
            <a:ext cx="4549966" cy="582261"/>
          </a:xfrm>
        </p:spPr>
        <p:txBody>
          <a:bodyPr lIns="360000" rIns="252000" bIns="108000" anchor="b">
            <a:spAutoFit/>
          </a:bodyPr>
          <a:lstStyle>
            <a:lvl1pPr>
              <a:defRPr sz="2775" baseline="0">
                <a:latin typeface="+mj-lt"/>
                <a:sym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lient name"/>
          <p:cNvSpPr>
            <a:spLocks noGrp="1"/>
          </p:cNvSpPr>
          <p:nvPr>
            <p:ph type="body" sz="quarter" idx="19"/>
          </p:nvPr>
        </p:nvSpPr>
        <p:spPr>
          <a:xfrm>
            <a:off x="360001" y="540001"/>
            <a:ext cx="4189966" cy="646331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baseline="0">
                <a:latin typeface="+mn-lt"/>
                <a:sym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Slide Number Placeholder" hidden="1"/>
          <p:cNvSpPr>
            <a:spLocks noGrp="1"/>
          </p:cNvSpPr>
          <p:nvPr>
            <p:ph type="sldNum" sz="quarter" idx="20"/>
            <p:custDataLst>
              <p:tags r:id="rId2"/>
            </p:custDataLst>
          </p:nvPr>
        </p:nvSpPr>
        <p:spPr>
          <a:xfrm>
            <a:off x="9971088" y="182563"/>
            <a:ext cx="23812" cy="23812"/>
          </a:xfrm>
        </p:spPr>
        <p:txBody>
          <a:bodyPr wrap="none" lIns="0" tIns="0" rIns="0" bIns="0">
            <a:spAutoFit/>
          </a:bodyPr>
          <a:lstStyle>
            <a:lvl1pPr algn="l">
              <a:defRPr sz="150" b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  <a:sym typeface="+mn-lt"/>
              </a:defRPr>
            </a:lvl1pPr>
          </a:lstStyle>
          <a:p>
            <a:pPr>
              <a:defRPr/>
            </a:pPr>
            <a:fld id="{3C82F3CE-050D-4002-8700-601FC53E90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" hidden="1"/>
          <p:cNvSpPr>
            <a:spLocks noGrp="1"/>
          </p:cNvSpPr>
          <p:nvPr>
            <p:ph type="ftr" sz="quarter" idx="21"/>
            <p:custDataLst>
              <p:tags r:id="rId3"/>
            </p:custDataLst>
          </p:nvPr>
        </p:nvSpPr>
        <p:spPr>
          <a:xfrm>
            <a:off x="9971088" y="228600"/>
            <a:ext cx="0" cy="23813"/>
          </a:xfrm>
        </p:spPr>
        <p:txBody>
          <a:bodyPr wrap="none" lIns="0" tIns="0" rIns="0" bIns="0" anchor="t" anchorCtr="0">
            <a:spAutoFit/>
          </a:bodyPr>
          <a:lstStyle>
            <a:lvl1pPr algn="l" rtl="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 lang="en-US" sz="150" b="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4"/>
          <a:srcRect l="5168" t="9190" r="75713" b="84872"/>
          <a:stretch>
            <a:fillRect/>
          </a:stretch>
        </p:blipFill>
        <p:spPr bwMode="auto">
          <a:xfrm>
            <a:off x="7781925" y="223838"/>
            <a:ext cx="14922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002" y="720003"/>
            <a:ext cx="8535987" cy="747897"/>
          </a:xfrm>
        </p:spPr>
        <p:txBody>
          <a:bodyPr/>
          <a:lstStyle>
            <a:lvl1pPr>
              <a:tabLst>
                <a:tab pos="939404" algn="l"/>
              </a:tabLst>
              <a:defRPr>
                <a:latin typeface="+mj-lt"/>
                <a:sym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" hidden="1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9971088" y="182563"/>
            <a:ext cx="23812" cy="23812"/>
          </a:xfrm>
        </p:spPr>
        <p:txBody>
          <a:bodyPr wrap="none" lIns="0" tIns="0" rIns="0" bIns="0">
            <a:spAutoFit/>
          </a:bodyPr>
          <a:lstStyle>
            <a:lvl1pPr algn="l">
              <a:defRPr sz="150" b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  <a:sym typeface="+mn-lt"/>
              </a:defRPr>
            </a:lvl1pPr>
          </a:lstStyle>
          <a:p>
            <a:pPr>
              <a:defRPr/>
            </a:pPr>
            <a:fld id="{747EC057-2517-4844-8071-62CA28EF0A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" hidden="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9971088" y="228600"/>
            <a:ext cx="0" cy="23813"/>
          </a:xfrm>
        </p:spPr>
        <p:txBody>
          <a:bodyPr wrap="none" lIns="0" tIns="0" rIns="0" bIns="0" anchor="t" anchorCtr="0">
            <a:spAutoFit/>
          </a:bodyPr>
          <a:lstStyle>
            <a:lvl1pPr algn="l" rtl="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 lang="en-US" sz="150" b="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434F7-F352-4945-9378-C72F2317C1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8A55E-407D-422D-AA4A-FC9B6462EE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DE922-C185-4C00-A48A-830CB9BC7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2EE0D-75EE-4D78-9F8F-28F3AF51F5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CCA4E-BF11-44BB-BEED-8F7E1CF0D8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2169-5CC2-4D87-9961-A75A9A71A8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51730-90E5-4FAB-BFE4-38EB759C9F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EE102-45C7-43AC-A90C-95B7827CA4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9525" y="-7938"/>
            <a:ext cx="9936163" cy="6873876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174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343" y="4175239"/>
              <a:ext cx="4022250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560" y="-529"/>
              <a:ext cx="1219130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634" y="-529"/>
              <a:ext cx="2269750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208" y="-8468"/>
              <a:ext cx="1947384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137" y="3919613"/>
              <a:ext cx="2512991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323" y="-8468"/>
              <a:ext cx="214226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392" y="-8468"/>
              <a:ext cx="857200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645" y="-8468"/>
              <a:ext cx="1066739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270" y="4894488"/>
              <a:ext cx="1094580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60400" y="609600"/>
            <a:ext cx="687705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60400" y="2160588"/>
            <a:ext cx="6877050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6288" y="6042025"/>
            <a:ext cx="739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400" y="6042025"/>
            <a:ext cx="5008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825" y="6042025"/>
            <a:ext cx="555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2F3FB0-81C5-4B50-9FCC-98AD5AFA3B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709" r:id="rId11"/>
    <p:sldLayoutId id="2147483698" r:id="rId12"/>
    <p:sldLayoutId id="2147483710" r:id="rId13"/>
    <p:sldLayoutId id="2147483697" r:id="rId14"/>
    <p:sldLayoutId id="2147483696" r:id="rId15"/>
    <p:sldLayoutId id="2147483695" r:id="rId16"/>
    <p:sldLayoutId id="2147483711" r:id="rId17"/>
    <p:sldLayoutId id="2147483712" r:id="rId18"/>
    <p:sldLayoutId id="2147483713" r:id="rId19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F5318929A0ADAD4CC70494D539AA3A5D23482BDEE6884DF0AF318B3DC4BD48ACA14F004F368B3373e5m4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2B9305301D5BC817399C927D11903A43B3ECBC41821559824A51AE31E17B53770A9DB685976DD8F7dBZ0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559A53099790BF66BA8EE6C79FEE63714AEC6AAA4FA62EA3A3064A94A53D5A3622AFE4FAAAA013A1xE50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hyperlink" Target="consultantplus://offline/ref=559A53099790BF66BA8EE6C79FEE63714AEC6AAA4FA62EA3A3064A94A53D5A3622AFE4FAAAA013A2xE56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8700" y="2263775"/>
            <a:ext cx="7113588" cy="1646238"/>
          </a:xfrm>
        </p:spPr>
        <p:txBody>
          <a:bodyPr/>
          <a:lstStyle/>
          <a:p>
            <a:pPr algn="l"/>
            <a:r>
              <a:rPr lang="ru-RU" sz="3200" b="1" smtClean="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МЕРЫ ПОДДЕРЖКИ В РАМКАХ ГОСУДАРСТВЕННЫХ ПРОГРАММ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547688" y="15875"/>
            <a:ext cx="9053512" cy="563563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40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Постановление Правительства Российской Федерации № 1128 от 30.10.2014 «Об утверждении Правил предоставления субсидий российским организациям на компенсацию части затрат на проведение научно-исследовательских и опытно-конструкторских работ в рамках реализации комплексных проектов по организации серийных производств станкоинструментальной продукции в рамках </a:t>
            </a:r>
            <a:r>
              <a:rPr lang="ru-RU" sz="1400" b="1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подпрограммы «Станкоинструментальная промышленность»</a:t>
            </a:r>
            <a:r>
              <a:rPr lang="ru-RU" sz="140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государственной программы Российской Федерации «Развитие промышленности и повышение ее конкурентоспособности»</a:t>
            </a:r>
            <a:r>
              <a:rPr lang="ru-RU" sz="1400">
                <a:solidFill>
                  <a:schemeClr val="accent1"/>
                </a:solidFill>
                <a:latin typeface="Trebuchet MS" pitchFamily="34" charset="0"/>
              </a:rPr>
              <a:t> </a:t>
            </a:r>
            <a:endParaRPr lang="ru-RU" sz="1400">
              <a:solidFill>
                <a:srgbClr val="23629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26575" y="6464300"/>
            <a:ext cx="40481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10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9939" name="Прямоугольник 14"/>
          <p:cNvSpPr>
            <a:spLocks noChangeArrowheads="1"/>
          </p:cNvSpPr>
          <p:nvPr/>
        </p:nvSpPr>
        <p:spPr bwMode="auto">
          <a:xfrm>
            <a:off x="547688" y="1187450"/>
            <a:ext cx="324326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100" b="1">
                <a:solidFill>
                  <a:schemeClr val="accent2"/>
                </a:solidFill>
                <a:latin typeface="Calibri" pitchFamily="34" charset="0"/>
              </a:rPr>
              <a:t>ОСНОВНЫЕ ХАРАКТЕРИСТИКИ ПОДДЕРЖКИ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46100" y="1792288"/>
            <a:ext cx="8712200" cy="217487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Получатель 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субсидии: </a:t>
            </a:r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оссийские организации, реализующие проекты и прошедшие конкурсный отбор 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46100" y="2141538"/>
            <a:ext cx="8712200" cy="236537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Цель предоставления субсидий: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компенсация части затрат на проведение научно-исследовательских и опытно-конструкторских работ, непосредственно связанных с созданием продукции в рамках реализации проектов по  предусмотренным технологическим направлениям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6100" y="2509838"/>
            <a:ext cx="8712200" cy="1195387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Критерии определения рейтинга заявок конкурсной комиссией: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Объем реализации инновационной продукции, которая будет создана с использованием научно-исследовательских и опытно-конструкторских работ, полученных в ходе реализации производственной составляющей проекта;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Размер субсидии, запрашиваемой на реализацию научно-исследовательских и опытно-конструкторских работ в рамках проекта;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Количество разработанных технологий мирового уровня, прошедших опытную обработку или переданных в производство;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Количество патентов или секретов производства (ноу-хау), которые будут получены по результатам проведения научно-исследовательских и опытно-конструкторских работ;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Срок реализации проекта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46100" y="1484313"/>
            <a:ext cx="8712200" cy="168275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Форма 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поддержки: 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субсидии из федерально бюджета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944" name="Прямоугольник 11"/>
          <p:cNvSpPr>
            <a:spLocks noChangeArrowheads="1"/>
          </p:cNvSpPr>
          <p:nvPr/>
        </p:nvSpPr>
        <p:spPr bwMode="auto">
          <a:xfrm>
            <a:off x="546100" y="4979988"/>
            <a:ext cx="87122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100" b="1">
                <a:solidFill>
                  <a:schemeClr val="accent2"/>
                </a:solidFill>
                <a:latin typeface="Calibri" pitchFamily="34" charset="0"/>
              </a:rPr>
              <a:t>ПОРЯДОК КОНКУРСНОГО ОТБОРА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46100" y="5381625"/>
            <a:ext cx="2000250" cy="1181100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ОРГАНИЗАЦИЯ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Предоставление не позднее чем за 15 дней до объявленного дня проведения конкурса необходимых документов (для участия в предварительном отборе участников)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01950" y="5381625"/>
            <a:ext cx="2000250" cy="1182688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МИНПРОМТОРГ РОССИИ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Размещение на официальном сайте списка организаций, прошедших предварительный отбор участников конкурса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257800" y="5380038"/>
            <a:ext cx="1895475" cy="1182687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ОРГАНИЗАЦИЯ (ПРОШЕДШИЕ ПРЕДВАРИТЕЛЬНЫЙ ОТБОР)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Предоставление не позднее чем за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 день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до объявленного дня проведения конкурса необходимых документов (для участия в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конкурсе)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 стрелкой 2"/>
          <p:cNvCxnSpPr>
            <a:stCxn id="13" idx="3"/>
            <a:endCxn id="17" idx="1"/>
          </p:cNvCxnSpPr>
          <p:nvPr/>
        </p:nvCxnSpPr>
        <p:spPr>
          <a:xfrm flipV="1">
            <a:off x="2546350" y="5972175"/>
            <a:ext cx="355600" cy="0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7" idx="3"/>
            <a:endCxn id="19" idx="1"/>
          </p:cNvCxnSpPr>
          <p:nvPr/>
        </p:nvCxnSpPr>
        <p:spPr>
          <a:xfrm flipV="1">
            <a:off x="4902200" y="5970588"/>
            <a:ext cx="355600" cy="1587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546100" y="3841750"/>
            <a:ext cx="8712200" cy="328613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Основание предоставления субсидий: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субсидии представляются на основании договора, заключенного с Министерством промышленности и торговли Российской Федерации.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46100" y="4302125"/>
            <a:ext cx="8712200" cy="539750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Размер субсидии: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Общий размер субсидии в рамках каждого проекта не может превышать 100 процентов затрат организации на выполнение научно-исследовательских и опытно-конструкторских работ в рамках проекта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508875" y="5380038"/>
            <a:ext cx="1749425" cy="1182687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МИНПРОМТОРГ РОССИИ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Подписание договоров с победителями конкурса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1" name="Прямая со стрелкой 40"/>
          <p:cNvCxnSpPr>
            <a:stCxn id="19" idx="3"/>
            <a:endCxn id="40" idx="1"/>
          </p:cNvCxnSpPr>
          <p:nvPr/>
        </p:nvCxnSpPr>
        <p:spPr>
          <a:xfrm>
            <a:off x="7153275" y="5970588"/>
            <a:ext cx="355600" cy="0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547688" y="15875"/>
            <a:ext cx="9053512" cy="563563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40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Постановление Правительства Российской Федерации № 678 от 07.07.2015 «Об утверждении Правил предоставления грантов в форме субсидий из федерального бюджета на реализацию перспективных инновационных проектов в агропромышленном в рамках </a:t>
            </a:r>
            <a:r>
              <a:rPr lang="ru-RU" sz="1400" b="1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подпрограммы «Техническая и технологическая модернизация, инновационное развитие»</a:t>
            </a:r>
            <a:r>
              <a:rPr lang="ru-RU" sz="140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государственной программы Российской Федерации «Государственная программа развития сельского хозяйства и регулирования рынков сельскохозяйственной продукции, сырья и продовольствия на 2013-2020 годы»</a:t>
            </a:r>
            <a:r>
              <a:rPr lang="ru-RU" sz="1400">
                <a:solidFill>
                  <a:schemeClr val="accent1"/>
                </a:solidFill>
                <a:latin typeface="Trebuchet MS" pitchFamily="34" charset="0"/>
              </a:rPr>
              <a:t> </a:t>
            </a:r>
            <a:endParaRPr lang="ru-RU" sz="1400">
              <a:solidFill>
                <a:srgbClr val="23629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17050" y="6464300"/>
            <a:ext cx="41433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11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1987" name="Прямоугольник 14"/>
          <p:cNvSpPr>
            <a:spLocks noChangeArrowheads="1"/>
          </p:cNvSpPr>
          <p:nvPr/>
        </p:nvSpPr>
        <p:spPr bwMode="auto">
          <a:xfrm>
            <a:off x="547688" y="1314450"/>
            <a:ext cx="324326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100" b="1">
                <a:solidFill>
                  <a:schemeClr val="accent2"/>
                </a:solidFill>
                <a:latin typeface="Calibri" pitchFamily="34" charset="0"/>
              </a:rPr>
              <a:t>ОСНОВНЫЕ ХАРАКТЕРИСТИКИ ПОДДЕРЖКИ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46100" y="1798638"/>
            <a:ext cx="8712200" cy="188912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Получатель 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субсидии: </a:t>
            </a:r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исполнители перспективных инновационных проектов в агропромышленном комплексе 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46100" y="2062163"/>
            <a:ext cx="8712200" cy="174625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Цель предоставления субсидий: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реализация перспективных инновационных проектов в агропромышленном комплексе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6100" y="2306638"/>
            <a:ext cx="8712200" cy="1530350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Критерии отбора проектов: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Соответствие решений, предлагаемых в инновационном проекте, одному из уровней </a:t>
            </a:r>
            <a:r>
              <a:rPr lang="ru-RU" sz="900" dirty="0" err="1">
                <a:solidFill>
                  <a:schemeClr val="tx1"/>
                </a:solidFill>
                <a:latin typeface="Calibri" panose="020F0502020204030204" pitchFamily="34" charset="0"/>
              </a:rPr>
              <a:t>инновационности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;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Реализуемость инновационного проекта, включающая наличие кадрового потенциала и достаточного для реализации инновационного проекта материально-технического обеспечения;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востребованность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результатов инновационного проекта, подтверждаемая наличием договоров, гарантийных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обязательств и т.д.;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наличие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преимущества перед аналогичными уже реализованными или реализуемыми инновационными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проектами;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наличие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экономической эффективности инновационного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проекта;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обеспечение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бюджетной эффективности использования выделяемых финансовых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средств;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обеспечение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социальной эффективности инновационного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проекта;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обеспечение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возможности использования результатов инновационного проекта в субъектах Российской Федерации с аналогичными природно-климатическими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условиями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46100" y="1552575"/>
            <a:ext cx="8712200" cy="168275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Форма 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поддержки: 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гранты в форме субсидий из федерально бюджета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992" name="Прямоугольник 11"/>
          <p:cNvSpPr>
            <a:spLocks noChangeArrowheads="1"/>
          </p:cNvSpPr>
          <p:nvPr/>
        </p:nvSpPr>
        <p:spPr bwMode="auto">
          <a:xfrm>
            <a:off x="546100" y="4979988"/>
            <a:ext cx="87122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100" b="1">
                <a:solidFill>
                  <a:schemeClr val="accent2"/>
                </a:solidFill>
                <a:latin typeface="Calibri" pitchFamily="34" charset="0"/>
              </a:rPr>
              <a:t>ПОРЯДОК ОТБОРА ИНВЕСТИЦИОННЫХ ПРОЕКТОВ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73138" y="5340350"/>
            <a:ext cx="3675062" cy="1179513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ИСПОЛНИТЕЛЬ ПРОЕКТА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Предоставление в Минсельхоз России заявки на получение гранта, технико-экономического обоснования затрат на реализацию проекта, соглашение между исполнителем проекта и инвестором </a:t>
            </a:r>
            <a:r>
              <a:rPr lang="ru-RU" sz="900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проекта о </a:t>
            </a:r>
            <a:r>
              <a:rPr lang="ru-RU" sz="900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софинансировании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проекта и дальнейшей коммерциализации его результатов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073650" y="5340350"/>
            <a:ext cx="3738563" cy="1176338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МИНСЕЛЬХОЗ РОССИИ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Отбор инновационных проектов и установление объема финансовых средств грантов (комиссия, создаваемая Минсельхозом)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Заключения соглашения с исполнителями проектов в отношении проектов, прошедших конкурсный отбор</a:t>
            </a:r>
          </a:p>
        </p:txBody>
      </p:sp>
      <p:cxnSp>
        <p:nvCxnSpPr>
          <p:cNvPr id="3" name="Прямая со стрелкой 2"/>
          <p:cNvCxnSpPr>
            <a:stCxn id="13" idx="3"/>
            <a:endCxn id="17" idx="1"/>
          </p:cNvCxnSpPr>
          <p:nvPr/>
        </p:nvCxnSpPr>
        <p:spPr>
          <a:xfrm flipV="1">
            <a:off x="4648200" y="5927725"/>
            <a:ext cx="425450" cy="1588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546100" y="3903663"/>
            <a:ext cx="8712200" cy="328612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Основание предоставления субсидий: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гранты (субсидии) представляются на основании соглашения, заключенного с Министерством </a:t>
            </a:r>
            <a:r>
              <a:rPr lang="ru-RU" sz="900">
                <a:solidFill>
                  <a:schemeClr val="tx1"/>
                </a:solidFill>
                <a:latin typeface="Calibri" panose="020F0502020204030204" pitchFamily="34" charset="0"/>
              </a:rPr>
              <a:t>сельского хозяйства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Российской Федерации.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46100" y="4314825"/>
            <a:ext cx="8712200" cy="539750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Размер субсидии: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Максимальный размер гранта на реализацию одного инновационного проекта определяется с учетом лимитов бюджетных обязательств на текущий финансовый год и не может составлять более 60 процентов затрат на инновационный проект.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Объем средств исполнителя инновационного проекта должен составлять не менее 40 процентов затрат на инновационный проект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547688" y="15875"/>
            <a:ext cx="9053512" cy="563563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60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Постановление Правительства Российской Федерации № 1432 от 27.12.2012 г. «Об утверждении Правил предоставления субсидий производителям сельскохозяйственной техники (в ред. постановления Правительства Российской Федерации от 04.07.2015 г. №550)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83713" y="6464300"/>
            <a:ext cx="4476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12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4035" name="Прямоугольник 14"/>
          <p:cNvSpPr>
            <a:spLocks noChangeArrowheads="1"/>
          </p:cNvSpPr>
          <p:nvPr/>
        </p:nvSpPr>
        <p:spPr bwMode="auto">
          <a:xfrm>
            <a:off x="546100" y="1133475"/>
            <a:ext cx="32432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100" b="1">
                <a:solidFill>
                  <a:schemeClr val="accent2"/>
                </a:solidFill>
                <a:latin typeface="Calibri" pitchFamily="34" charset="0"/>
              </a:rPr>
              <a:t>ОСНОВНЫЕ ХАРАКТЕРИСТИКИ ПОДДЕРЖКИ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44513" y="1738313"/>
            <a:ext cx="8712200" cy="217487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Получатель 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субсидии: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производители сельскохозяйственной техники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44513" y="2100263"/>
            <a:ext cx="8712200" cy="236537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Цель предоставления субсидий: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на возмещение затрат на производство и реализацию сельскохозяйственной техники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4513" y="2478088"/>
            <a:ext cx="8712200" cy="1231900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Требования, предъявляемые к сельхозпроизводителю: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1. Производителем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выступает юридическое лицо, являющееся налоговым резидентом Российской Федерации не менее 3 лет и осуществляющее производство сельскохозяйственной техники;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2.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П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роизводитель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обладает правами на конструкторскую и технологическую документацию в объеме, необходимом для осуществления разработки, производства, модернизации и обслуживания сельскохозяйственной техники, ее оборудования и компонентов, а также предоставляет на реализуемую сельскохозяйственную технику гарантию, действующую не менее 12 месяцев со дня реализации этой сельскохозяйственной техники;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3.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П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роизводитель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реализующий указанную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сельскохозяйственную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технику имеет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соглашения (договоры) с расположенными не менее чем в 40 субъектах Российской Федерации сервисными организациями по техническому обслуживанию и ремонту сельскохозяйственной техники, которые являются налоговыми резидентами Российской Федерации и осуществляют сервисное обслуживание сельскохозяйственной техники производителя не менее 1 года.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44513" y="1428750"/>
            <a:ext cx="8712200" cy="169863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Форма 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поддержки: 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субсидии из федерально бюджета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040" name="Прямоугольник 11"/>
          <p:cNvSpPr>
            <a:spLocks noChangeArrowheads="1"/>
          </p:cNvSpPr>
          <p:nvPr/>
        </p:nvSpPr>
        <p:spPr bwMode="auto">
          <a:xfrm>
            <a:off x="546100" y="4979988"/>
            <a:ext cx="87122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100" b="1">
                <a:solidFill>
                  <a:schemeClr val="accent2"/>
                </a:solidFill>
                <a:latin typeface="Calibri" pitchFamily="34" charset="0"/>
              </a:rPr>
              <a:t>ПОРЯДОК ЗАКЛЮЧЕНИЯ СОГЛАШЕНИЯ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46100" y="5381625"/>
            <a:ext cx="2000250" cy="1181100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ПРОИЗВОДИТЕЛЬ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Предоставление заявления с указанием необходимых сведений в </a:t>
            </a:r>
            <a:r>
              <a:rPr lang="ru-RU" sz="900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Минпромторг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России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01950" y="5381625"/>
            <a:ext cx="2000250" cy="1182688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МИНПРОМТОРГ РОССИИ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Регистрация полученных документов;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Проверка документов;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Выдача производителю о его соответствии указанным критериям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257800" y="5380038"/>
            <a:ext cx="1895475" cy="1182687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ПРОИЗВОДИТЕЛЬ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Предоставление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 Минсельхоз необходимых документов (включая заключение </a:t>
            </a:r>
            <a:r>
              <a:rPr lang="ru-RU" sz="900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Минпромторга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России о соответствии критериям)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 стрелкой 2"/>
          <p:cNvCxnSpPr>
            <a:stCxn id="13" idx="3"/>
            <a:endCxn id="17" idx="1"/>
          </p:cNvCxnSpPr>
          <p:nvPr/>
        </p:nvCxnSpPr>
        <p:spPr>
          <a:xfrm flipV="1">
            <a:off x="2546350" y="5972175"/>
            <a:ext cx="355600" cy="0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7" idx="3"/>
            <a:endCxn id="19" idx="1"/>
          </p:cNvCxnSpPr>
          <p:nvPr/>
        </p:nvCxnSpPr>
        <p:spPr>
          <a:xfrm flipV="1">
            <a:off x="4902200" y="5970588"/>
            <a:ext cx="355600" cy="1587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546100" y="3841750"/>
            <a:ext cx="8712200" cy="328613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Основание предоставления субсидий: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субсидии представляются на основании соглашения, заключенного с Министерством сельского хозяйства Российской Федерации.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46100" y="4302125"/>
            <a:ext cx="8712200" cy="539750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Размер субсидии: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В размере 25% цены сельскохозяйственной техники (без учета НДС), но не более предельного размера субсидии на единицу сельскохозяйственной техники.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В размере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30% цены сельскохозяйственной техники (без учета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НДС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), но не более предельного размера субсидии на единицу сельскохозяйственной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техники – в случае, если производитель техники зарегистрирован на территории Крымского, Сибирского и Дальневосточного федеральных округов.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508875" y="5380038"/>
            <a:ext cx="1749425" cy="1182687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МИНСЕЛЬХОЗ РОССИИ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Подписание соглашения с производителем сельхозтехники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1" name="Прямая со стрелкой 40"/>
          <p:cNvCxnSpPr>
            <a:stCxn id="19" idx="3"/>
            <a:endCxn id="40" idx="1"/>
          </p:cNvCxnSpPr>
          <p:nvPr/>
        </p:nvCxnSpPr>
        <p:spPr>
          <a:xfrm>
            <a:off x="7153275" y="5970588"/>
            <a:ext cx="355600" cy="0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547688" y="15875"/>
            <a:ext cx="9053512" cy="1311275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120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Постановление Правительства Российской Федерации </a:t>
            </a:r>
            <a:r>
              <a:rPr lang="ru-RU" sz="1200" b="1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от 03.01.2014 № 5 </a:t>
            </a:r>
            <a:r>
              <a:rPr lang="ru-RU" sz="120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об утверждении правил предоставления из федерального бюджета субсидий российским предприятиям (организациям) </a:t>
            </a:r>
            <a:r>
              <a:rPr lang="ru-RU" sz="1200" b="1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химического комплекса </a:t>
            </a:r>
            <a:r>
              <a:rPr lang="ru-RU" sz="120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на возмещение части затрат на уплату процентов по кредитам, полученным в российских кредитных организациях и государственной корпорации "банк развития и внешнеэкономической деятельности (Внешэкономбанк)" в 2014 - 2016 годах на реализацию инвестиционных проектов в рамках </a:t>
            </a:r>
            <a:r>
              <a:rPr lang="ru-RU" sz="1200" b="1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Подпрограммы</a:t>
            </a:r>
            <a:r>
              <a:rPr lang="ru-RU" sz="120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 «Химический комплекс" государственной </a:t>
            </a:r>
            <a:r>
              <a:rPr lang="ru-RU" sz="1200" b="1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Программы</a:t>
            </a:r>
            <a:r>
              <a:rPr lang="ru-RU" sz="120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 Российской Федерации «Развитие промышленности и повышение ее конкурентоспособности».</a:t>
            </a:r>
          </a:p>
          <a:p>
            <a:pPr algn="just"/>
            <a:endParaRPr lang="ru-RU" sz="1400">
              <a:solidFill>
                <a:srgbClr val="236292"/>
              </a:solidFill>
              <a:latin typeface="Tahoma" pitchFamily="34" charset="0"/>
              <a:cs typeface="Tahoma" pitchFamily="34" charset="0"/>
            </a:endParaRPr>
          </a:p>
          <a:p>
            <a:pPr algn="just"/>
            <a:endParaRPr lang="ru-RU" sz="1400">
              <a:solidFill>
                <a:srgbClr val="236292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80000"/>
              </a:lnSpc>
            </a:pPr>
            <a:endParaRPr lang="ru-RU" sz="1400">
              <a:solidFill>
                <a:srgbClr val="23629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26575" y="6464300"/>
            <a:ext cx="40481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13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6083" name="Прямоугольник 14"/>
          <p:cNvSpPr>
            <a:spLocks noChangeArrowheads="1"/>
          </p:cNvSpPr>
          <p:nvPr/>
        </p:nvSpPr>
        <p:spPr bwMode="auto">
          <a:xfrm>
            <a:off x="546100" y="1411288"/>
            <a:ext cx="3244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100" b="1">
                <a:solidFill>
                  <a:schemeClr val="accent2"/>
                </a:solidFill>
                <a:latin typeface="Calibri" pitchFamily="34" charset="0"/>
              </a:rPr>
              <a:t>ОСНОВНЫЕ ХАРАКТЕРИСТИКИ ПОДДЕРЖКИ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47688" y="1878013"/>
            <a:ext cx="8712200" cy="222250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Получатель 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субсидии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оссийские предприятия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организации)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химического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комплекса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46100" y="2212975"/>
            <a:ext cx="8712200" cy="300038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Цель предоставления поддержки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возмещение части затрат на уплату процентов по кредитам, полученным в российских кредитных организациях и государственной корпорации "Банк развития и внешнеэкономической деятельности (Внешэкономбанк)" в 2014 - 2016 годах на реализацию инвестиционных проектов 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6100" y="3244850"/>
            <a:ext cx="8712200" cy="830263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Основные критерии отбора инвестиционных проектов конкурсной комиссией: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а) инвестиционный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проект, который осуществляется в области производства изделий из пластмасс;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б) кредит, который получен в целях реализации инвестиционного проекта;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в) стоимость инвестиционного проекта, которая составляет от 1,5 до 5 млрд. рублей;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г) доля стоимости приобретаемого оборудования, необходимого для реализации инвестиционного проекта, в общей сумме инвестиций, которая составляет не менее 50 процентов;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46100" y="2638425"/>
            <a:ext cx="8712200" cy="511175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Условия предоставления субсидии: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Субсидии предоставляются организациям, прошедшим конкурсный отбор на право получения субсидии. Конкурс проводит Министерство промышленности и торговли, но не реже одного раза в год. Предоставление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субсидий осуществляется ежеквартально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47688" y="1638300"/>
            <a:ext cx="8712200" cy="147638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Форма поддержки: 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Субсидии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из федерального бюджета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46100" y="4189413"/>
            <a:ext cx="8712200" cy="644525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Размер субсидии: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i="1" u="sng" dirty="0">
                <a:solidFill>
                  <a:schemeClr val="tx1"/>
                </a:solidFill>
                <a:latin typeface="Calibri" panose="020F0502020204030204" pitchFamily="34" charset="0"/>
              </a:rPr>
              <a:t>По кредитам, полученным в рублях</a:t>
            </a:r>
            <a:r>
              <a:rPr lang="ru-RU" sz="900" i="1" dirty="0">
                <a:solidFill>
                  <a:schemeClr val="tx1"/>
                </a:solidFill>
                <a:latin typeface="Calibri" panose="020F0502020204030204" pitchFamily="34" charset="0"/>
              </a:rPr>
              <a:t> –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2/3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суммы затрат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на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уплату процентов по кредиту в расчетном периоде. При этом размер субсидии не может превышать величину, рассчитанную исходя из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2/3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установленной ставки рефинансирования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ЦБ,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действующей на дату уплаты процентов по кредиту.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i="1" u="sng" dirty="0">
                <a:solidFill>
                  <a:schemeClr val="tx1"/>
                </a:solidFill>
                <a:latin typeface="Calibri" panose="020F0502020204030204" pitchFamily="34" charset="0"/>
              </a:rPr>
              <a:t>По кредитам, полученным в иностранной валюте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 – 2/3 суммы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затрат организации на уплату процентов по кредиту в расчетном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периоде,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исходя из курса иностранной валюты по отношению к рублю, установленного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ЦБ на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дату осуществления указанных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затрат, но не более 4% годовых..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46100" y="4902200"/>
            <a:ext cx="8712200" cy="149225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Основание предоставления субсидии: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договор, заключаемый между организацией и Министерством промышленности и торговли </a:t>
            </a: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6091" name="Прямоугольник 11"/>
          <p:cNvSpPr>
            <a:spLocks noChangeArrowheads="1"/>
          </p:cNvSpPr>
          <p:nvPr/>
        </p:nvSpPr>
        <p:spPr bwMode="auto">
          <a:xfrm>
            <a:off x="547688" y="5518150"/>
            <a:ext cx="324326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100" b="1">
                <a:solidFill>
                  <a:schemeClr val="accent2"/>
                </a:solidFill>
                <a:latin typeface="Calibri" pitchFamily="34" charset="0"/>
              </a:rPr>
              <a:t>ПРОЦЕДУРА ОТБОРА ПОЛУЧАТЕЛЕЙ СУБСИДИИ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68350" y="5954713"/>
            <a:ext cx="1822450" cy="528637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Организация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Подача заявки и необходимого пакета документов в </a:t>
            </a:r>
            <a:r>
              <a:rPr lang="ru-RU" sz="900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Минпромторг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16238" y="5918200"/>
            <a:ext cx="1824037" cy="650875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Комиссия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Рассмотрение заявки и пакета документов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64125" y="5897563"/>
            <a:ext cx="1824038" cy="642937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Комиссия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Определение победителей конкурса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213600" y="5872163"/>
            <a:ext cx="1822450" cy="668337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Минпромторг</a:t>
            </a: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Заключение договора о предоставлении субсидии на срок реализации проекта</a:t>
            </a:r>
          </a:p>
        </p:txBody>
      </p:sp>
      <p:cxnSp>
        <p:nvCxnSpPr>
          <p:cNvPr id="3" name="Прямая со стрелкой 2"/>
          <p:cNvCxnSpPr>
            <a:endCxn id="17" idx="1"/>
          </p:cNvCxnSpPr>
          <p:nvPr/>
        </p:nvCxnSpPr>
        <p:spPr>
          <a:xfrm>
            <a:off x="2590800" y="6230938"/>
            <a:ext cx="325438" cy="12700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7" idx="3"/>
            <a:endCxn id="19" idx="1"/>
          </p:cNvCxnSpPr>
          <p:nvPr/>
        </p:nvCxnSpPr>
        <p:spPr>
          <a:xfrm flipV="1">
            <a:off x="4740275" y="6218238"/>
            <a:ext cx="323850" cy="25400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9" idx="3"/>
            <a:endCxn id="21" idx="1"/>
          </p:cNvCxnSpPr>
          <p:nvPr/>
        </p:nvCxnSpPr>
        <p:spPr>
          <a:xfrm flipV="1">
            <a:off x="6888163" y="6205538"/>
            <a:ext cx="325437" cy="12700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546100" y="5167313"/>
            <a:ext cx="8712200" cy="152400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Контактное лицо по вопросам получения субсидии (сотрудник ведомства):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547688" y="15875"/>
            <a:ext cx="9053512" cy="563563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60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Постановление Правительства Российской Федерации № 32 от 15.01.2014 г. «Об утверждении Правил предоставления субсидий из федерального бюджета российским производителям колесных транспортных средств на компенсацию части затрат на содержание рабочих мест в рамках подпрограммы «Автомобильная промышленность» государственной программы Российской Федерации «Развитие промышленности и повышение ее конкурентоспособности»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99588" y="6464300"/>
            <a:ext cx="4318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14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8131" name="Прямоугольник 14"/>
          <p:cNvSpPr>
            <a:spLocks noChangeArrowheads="1"/>
          </p:cNvSpPr>
          <p:nvPr/>
        </p:nvSpPr>
        <p:spPr bwMode="auto">
          <a:xfrm>
            <a:off x="546100" y="1260475"/>
            <a:ext cx="32432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100" b="1">
                <a:solidFill>
                  <a:schemeClr val="accent2"/>
                </a:solidFill>
                <a:latin typeface="Calibri" pitchFamily="34" charset="0"/>
              </a:rPr>
              <a:t>ОСНОВНЫЕ ХАРАКТЕРИСТИКИ ПОДДЕРЖКИ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44513" y="1865313"/>
            <a:ext cx="8712200" cy="217487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Получатель 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субсидии: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российские производители колесных транспортных средств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44513" y="2236788"/>
            <a:ext cx="8712200" cy="236537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Цель предоставления субсидий: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на компенсацию части затрат на содержание рабочих мест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4513" y="2605088"/>
            <a:ext cx="8712200" cy="1220787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Условия предоставления субсидий: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производитель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аффилированные лица и иные организации, затраты которых включены в расчет размера субсидии, являются юридическими лицами, зарегистрированными на территории Российской Федерации;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у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производителя отсутствует задолженность по налогам, сборам и иным обязательным платежам в бюджеты бюджетной системы Российской Федерации;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производителю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присвоен международный идентификационный код изготовителя (WMI), и производитель осуществляет операции по нанесению индивидуального идентификационного номера (VIN) на неразъемные составляющие кузова (кабины), шасси или специально изготовленные номерные таблички транспортных средств;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производитель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осуществляет производство транспортных средств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 одном из указанных режимов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  <a:hlinkClick r:id="rId3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производитель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не входит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 приведенный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перечень аффилированных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лиц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44513" y="1555750"/>
            <a:ext cx="8712200" cy="169863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Форма 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поддержки: 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субсидии из федерально бюджета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136" name="Прямоугольник 11"/>
          <p:cNvSpPr>
            <a:spLocks noChangeArrowheads="1"/>
          </p:cNvSpPr>
          <p:nvPr/>
        </p:nvSpPr>
        <p:spPr bwMode="auto">
          <a:xfrm>
            <a:off x="544513" y="5064125"/>
            <a:ext cx="8712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100" b="1">
                <a:solidFill>
                  <a:schemeClr val="accent2"/>
                </a:solidFill>
                <a:latin typeface="Calibri" pitchFamily="34" charset="0"/>
              </a:rPr>
              <a:t>ПОРЯДОК КОНКУРСНОГО ОТБОРА ИНВЕСТИЦИОННЫХ ПРОЕКТОВ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290638" y="5383213"/>
            <a:ext cx="3392487" cy="1181100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ПРОИЗВОДИТЕЛЬ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Предоставление заявления о заключении договора о предоставления субсидии (в произвольной форме) с приложением необходимых документов в </a:t>
            </a:r>
            <a:r>
              <a:rPr lang="ru-RU" sz="900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Минпромторг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России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900613" y="5383213"/>
            <a:ext cx="3448050" cy="1182687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МИНПРОМТОРГ РОССИИ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Регистрация полученных заявлений и документов;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Проверка документов;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Заключение с производителем договора о предоставлении субсидий</a:t>
            </a:r>
          </a:p>
        </p:txBody>
      </p:sp>
      <p:cxnSp>
        <p:nvCxnSpPr>
          <p:cNvPr id="3" name="Прямая со стрелкой 2"/>
          <p:cNvCxnSpPr>
            <a:stCxn id="13" idx="3"/>
            <a:endCxn id="17" idx="1"/>
          </p:cNvCxnSpPr>
          <p:nvPr/>
        </p:nvCxnSpPr>
        <p:spPr>
          <a:xfrm>
            <a:off x="4683125" y="5973763"/>
            <a:ext cx="217488" cy="1587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546100" y="3968750"/>
            <a:ext cx="8712200" cy="328613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Основание предоставления субсидий: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субсидии представляются на основании договора, заключенного с Министерством промышленности и торговли Российской Федерации.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46100" y="4429125"/>
            <a:ext cx="8712200" cy="539750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Размер субсидии: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До 90% суммы затрат, при этом предельные размеры субсидий варьируются в пределах от 82500 тыс. рублей до 2200110 тыс. рублей (в зависимости от объема и структуры производства)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547688" y="15875"/>
            <a:ext cx="9053512" cy="1382713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120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ru-RU" sz="120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Постановление Правительства Российской Федерации от 30.10.2013 № 972 «Об утверждении правил предоставления субсидий из федерального бюджета на поддержку развития производства композиционных материалов (композитов) и изделий из них в рамках реализации российскими организациями комплексных инновационных проектов по созданию высокотехнологичной продукции» (в рамках реализации государственной Программы Российской Федерации "Развитие промышленности и повышение ее конкурентоспособности» подпрограммы Развитие производства композиционных материалов (композитов) и изделий из них»)</a:t>
            </a:r>
          </a:p>
          <a:p>
            <a:pPr algn="just"/>
            <a:endParaRPr lang="ru-RU" sz="1400">
              <a:solidFill>
                <a:schemeClr val="accent1"/>
              </a:solidFill>
              <a:latin typeface="Calibri" pitchFamily="34" charset="0"/>
            </a:endParaRPr>
          </a:p>
          <a:p>
            <a:pPr algn="just"/>
            <a:endParaRPr lang="ru-RU" sz="1400">
              <a:solidFill>
                <a:srgbClr val="23629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83713" y="6464300"/>
            <a:ext cx="4476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15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0179" name="Прямоугольник 14"/>
          <p:cNvSpPr>
            <a:spLocks noChangeArrowheads="1"/>
          </p:cNvSpPr>
          <p:nvPr/>
        </p:nvSpPr>
        <p:spPr bwMode="auto">
          <a:xfrm>
            <a:off x="546100" y="1323975"/>
            <a:ext cx="32448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100" b="1">
                <a:solidFill>
                  <a:schemeClr val="accent2"/>
                </a:solidFill>
                <a:latin typeface="Calibri" pitchFamily="34" charset="0"/>
              </a:rPr>
              <a:t>ОСНОВНЫЕ ХАРАКТЕРИСТИКИ ПОДДЕРЖКИ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47688" y="1878013"/>
            <a:ext cx="9053512" cy="425450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Получатель 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субсидии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российские предприятия, осуществляющие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производство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композиционных материалов (композитов) и изделий из них в рамках реализации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инновационных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проектов по созданию высокотехнологичной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продукции.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47688" y="2425700"/>
            <a:ext cx="9053512" cy="295275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Цель предоставления поддержки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 возмещение затрат в 2013 - 2016 годах на выполнение научно-исследовательских, опытно-конструкторских и технологических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работ,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непосредственно связанных с созданием продукции в рамках реализации инновационного проекта.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6100" y="3509963"/>
            <a:ext cx="9055100" cy="762000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Использование привлекаемых средств: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инжиниринговые услуги,</a:t>
            </a:r>
            <a:r>
              <a:rPr lang="ru-RU" sz="900" dirty="0">
                <a:latin typeface="Calibri" panose="020F0502020204030204" pitchFamily="34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подготовка лабораторного производственного и исследовательского комплекса,  проведение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работ по пуско-наладке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оборудования и т.п.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Размер 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собственных средств получателя субсидии и (или) средств третьих лиц, привлеченных для выполнения инновационного проекта, указанного в договоре, не может быть менее 100 процентов объема получаемой субсидии.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Calibri" panose="020F050202020403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46100" y="2859088"/>
            <a:ext cx="9055100" cy="474662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Условия предоставления субсидии: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Субсидии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предоставляются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организациям, прошедшим конкурсный отбор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на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возмещение затрат в 2013 - 2016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годах. 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47688" y="1638300"/>
            <a:ext cx="9053512" cy="136525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Форма поддержки: 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Субсидии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из федерального бюджета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46100" y="4462463"/>
            <a:ext cx="9055100" cy="163512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Основание предоставления субсидии: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договор, заключаемый между организацией и Министерством промышленности и торговли </a:t>
            </a: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0186" name="Прямоугольник 11"/>
          <p:cNvSpPr>
            <a:spLocks noChangeArrowheads="1"/>
          </p:cNvSpPr>
          <p:nvPr/>
        </p:nvSpPr>
        <p:spPr bwMode="auto">
          <a:xfrm>
            <a:off x="547688" y="5314950"/>
            <a:ext cx="324326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100" b="1">
                <a:solidFill>
                  <a:schemeClr val="accent2"/>
                </a:solidFill>
                <a:latin typeface="Calibri" pitchFamily="34" charset="0"/>
              </a:rPr>
              <a:t>ПРОЦЕДУРА ОТБОРА ПОЛУЧАТЕЛЕЙ СУБСИДИИ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4838" y="5700713"/>
            <a:ext cx="1824037" cy="679450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Организация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Подача заявления и комплекта документов в </a:t>
            </a:r>
            <a:r>
              <a:rPr lang="ru-RU" sz="900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900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инпромторг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для предварительного отбора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98775" y="5699125"/>
            <a:ext cx="1822450" cy="681038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Организация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Подача комплекта документов в </a:t>
            </a:r>
            <a:r>
              <a:rPr lang="ru-RU" sz="900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Минпромторг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для участия в конкурсе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191125" y="5707063"/>
            <a:ext cx="1824038" cy="676275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Минпромторг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Определение победителей конкурса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419975" y="5699125"/>
            <a:ext cx="2173288" cy="677863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Минпромторг</a:t>
            </a: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Заключение договора о предоставлении субсидии на срок реализации </a:t>
            </a:r>
            <a:r>
              <a:rPr lang="ru-RU" sz="900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инновационногог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проекта</a:t>
            </a:r>
          </a:p>
        </p:txBody>
      </p:sp>
      <p:cxnSp>
        <p:nvCxnSpPr>
          <p:cNvPr id="3" name="Прямая со стрелкой 2"/>
          <p:cNvCxnSpPr>
            <a:stCxn id="13" idx="3"/>
            <a:endCxn id="17" idx="1"/>
          </p:cNvCxnSpPr>
          <p:nvPr/>
        </p:nvCxnSpPr>
        <p:spPr>
          <a:xfrm flipV="1">
            <a:off x="2428875" y="6038850"/>
            <a:ext cx="469900" cy="1588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7" idx="3"/>
            <a:endCxn id="19" idx="1"/>
          </p:cNvCxnSpPr>
          <p:nvPr/>
        </p:nvCxnSpPr>
        <p:spPr>
          <a:xfrm>
            <a:off x="4721225" y="6038850"/>
            <a:ext cx="469900" cy="6350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9" idx="3"/>
            <a:endCxn id="21" idx="1"/>
          </p:cNvCxnSpPr>
          <p:nvPr/>
        </p:nvCxnSpPr>
        <p:spPr>
          <a:xfrm flipV="1">
            <a:off x="7015163" y="6037263"/>
            <a:ext cx="404812" cy="7937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536575" y="4752975"/>
            <a:ext cx="9056688" cy="176213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Контактное лицо по вопросам получения субсидии (сотрудник ведомства):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36575" y="5051425"/>
            <a:ext cx="9056688" cy="176213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Предоставление субсидий осуществляется в соответствии с планами графиками финансового обеспечения расходов в </a:t>
            </a:r>
            <a:r>
              <a:rPr lang="en-US" sz="900" b="1" dirty="0">
                <a:solidFill>
                  <a:schemeClr val="tx1"/>
                </a:solidFill>
                <a:latin typeface="Calibri" panose="020F0502020204030204" pitchFamily="34" charset="0"/>
              </a:rPr>
              <a:t>I 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и </a:t>
            </a:r>
            <a:r>
              <a:rPr lang="en-US" sz="900" b="1" dirty="0">
                <a:solidFill>
                  <a:schemeClr val="tx1"/>
                </a:solidFill>
                <a:latin typeface="Calibri" panose="020F0502020204030204" pitchFamily="34" charset="0"/>
              </a:rPr>
              <a:t>II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 полугодиях финансового года</a:t>
            </a:r>
            <a:r>
              <a:rPr lang="en-US" sz="9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547688" y="15875"/>
            <a:ext cx="9053512" cy="563563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60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Постановление Правительства Российской Федерации № 624 от 24.06.2015 г. «Об утверждении Правил предоставления и распределения субсидий из федерального бюджета бюджетам субъектов Российской Федерации на возмещение части прямых понесенных затрат на создание и модернизацию объектов агропромышленного комплекса»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91650" y="6464300"/>
            <a:ext cx="43973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16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2227" name="Прямоугольник 14"/>
          <p:cNvSpPr>
            <a:spLocks noChangeArrowheads="1"/>
          </p:cNvSpPr>
          <p:nvPr/>
        </p:nvSpPr>
        <p:spPr bwMode="auto">
          <a:xfrm>
            <a:off x="546100" y="1133475"/>
            <a:ext cx="32432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100" b="1">
                <a:solidFill>
                  <a:schemeClr val="accent2"/>
                </a:solidFill>
                <a:latin typeface="Calibri" pitchFamily="34" charset="0"/>
              </a:rPr>
              <a:t>ОСНОВНЫЕ ХАРАКТЕРИСТИКИ ПОДДЕРЖКИ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44513" y="1738313"/>
            <a:ext cx="8712200" cy="217487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Получатель 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субсидии: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субъекты Российской Федерации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44513" y="2100263"/>
            <a:ext cx="8712200" cy="236537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Цель предоставления субсидий: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возмещение части прямых затрат на создание и модернизацию объектов агропромышленного комплекса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4513" y="2478088"/>
            <a:ext cx="8712200" cy="1363662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Условия предоставления субсидий: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Наличие утвержденных государственной программы субъекта Российской Федерации и (или) муниципальной программы;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наличие в бюджете субъекта Российской Федерации (местном бюджете) бюджетных ассигнований на исполнение расходного обязательства субъекта Российской Федерации, </a:t>
            </a:r>
            <a:r>
              <a:rPr lang="ru-RU" sz="900" dirty="0" err="1">
                <a:solidFill>
                  <a:schemeClr val="tx1"/>
                </a:solidFill>
                <a:latin typeface="Calibri" panose="020F0502020204030204" pitchFamily="34" charset="0"/>
              </a:rPr>
              <a:t>софинансирование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 которого осуществляется за счет субсидии, предоставленной из федерального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бюджета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Субсидии предоставляются бюджетам субъектов Российской Федерации, на территории которых реализуются инвестиционные проекты, направленные на строительство и (или) модернизацию объектов (далее - инвестиционные проекты).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Отбор инвестиционных проектов осуществляется в пределах ассигнований федерального бюджета, предусмотренных федеральным законом о федеральном бюджете на соответствующий финансовый год и плановый период в порядке, устанавливаемом Министерством сельского хозяйства Российской Федерации.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44513" y="1428750"/>
            <a:ext cx="8712200" cy="169863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Форма 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поддержки: 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субсидии из федерально бюджета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44513" y="5241925"/>
            <a:ext cx="8712200" cy="585788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Основание предоставления субсидий: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субсидии представляются на основании соглашения форма которого утверждается Министерством сельского хозяйства Российской Федерации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Соглашением предусматривается адресное распределение субсидии по объектам с указанием сумм финансового обеспечения по каждому инвестиционному проекту (перечень объектов)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44513" y="3995738"/>
            <a:ext cx="8712200" cy="1092200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Размер субсидии: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- для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объектов (за исключением </a:t>
            </a:r>
            <a:r>
              <a:rPr lang="ru-RU" sz="900" dirty="0" err="1">
                <a:solidFill>
                  <a:schemeClr val="tx1"/>
                </a:solidFill>
                <a:latin typeface="Calibri" panose="020F0502020204030204" pitchFamily="34" charset="0"/>
              </a:rPr>
              <a:t>селекционно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-генетических центров по разведению и трансплантации эмбрионов крупного рогатого скота группы черно-пестрых, палевых и красных пород) - 20 процентов сметной стоимости объекта (но не выше предельной стоимости объекта), а для таких объектов, находящихся в субъектах Российской Федерации, входящих в состав Дальневосточного федерального округа, - 25 процентов сметной стоимости объекта (но не выше предельной стоимости объекта);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- для </a:t>
            </a:r>
            <a:r>
              <a:rPr lang="ru-RU" sz="900" dirty="0" err="1">
                <a:solidFill>
                  <a:schemeClr val="tx1"/>
                </a:solidFill>
                <a:latin typeface="Calibri" panose="020F0502020204030204" pitchFamily="34" charset="0"/>
              </a:rPr>
              <a:t>селекционно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-генетических центров по разведению и трансплантации эмбрионов крупного рогатого скота группы черно-пестрых, палевых и красных пород - 30 процентов сметной стоимости объекта (но не выше предельной стоимости), а для таких центров, находящихся в субъектах Российской Федерации, входящих в состав Дальневосточного федерального округа, - 35 процентов сметной стоимости объекта (но не выше предельной стоимости объекта)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547688" y="15875"/>
            <a:ext cx="9053512" cy="1382713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120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Постановление Правительства Российской Федерации от 15.11.2014 г. № 1212 «Об утверждении правил предоставления субсидий из федерального бюджета российским организациям на возмещение части затрат на уплату процентов по кредитам, полученным в российских кредитных организациях в 2013-2016 годах, на реализацию приоритетных инвестиционных проектов индустрии детских товаров, а также на компенсацию части затрат на уплату лизинговых платежей по договору финансовой аренды (лизинга) в рамках реализации приоритетных инвестиционных проектов индустрии детских товаров (в рамках Подпрограммы «индустрия детских товаров» государственной Программы Российской Федерации «Развитие промышленности и повышение ее конкурентоспособности»	</a:t>
            </a:r>
          </a:p>
          <a:p>
            <a:pPr algn="just"/>
            <a:endParaRPr lang="ru-RU" sz="1400">
              <a:solidFill>
                <a:srgbClr val="23629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34513" y="6464300"/>
            <a:ext cx="3968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17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4275" name="Прямоугольник 14"/>
          <p:cNvSpPr>
            <a:spLocks noChangeArrowheads="1"/>
          </p:cNvSpPr>
          <p:nvPr/>
        </p:nvSpPr>
        <p:spPr bwMode="auto">
          <a:xfrm>
            <a:off x="546100" y="1411288"/>
            <a:ext cx="32448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100" b="1">
                <a:solidFill>
                  <a:schemeClr val="accent2"/>
                </a:solidFill>
                <a:latin typeface="Calibri" pitchFamily="34" charset="0"/>
              </a:rPr>
              <a:t>ОСНОВНЫЕ ХАРАКТЕРИСТИКИ ПОДДЕРЖКИ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47688" y="1870075"/>
            <a:ext cx="9053512" cy="425450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Получатель 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субсидии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российские организации, деятельность которых направлена на создание, расширение, модернизацию производства товаров для детей.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47688" y="2401888"/>
            <a:ext cx="9053512" cy="303212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Цель предоставления поддержки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возмещение части затрат на уплату процентов по кредитам, полученным в российских кредитных организациях в 2013-2016 годах.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		                компенсация части затрат на уплату лизинговых платежей по договору финансовой аренды. 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6100" y="4003675"/>
            <a:ext cx="9047163" cy="635000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			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Размер субсидий: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субсидии на уплату процентов по кредитам в размере 0,9 ставки рефинансирования ЦБ.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                                    размер компенсационной части затрат на оплату первого платежа по договору финансовой аренды  не более 15% стоимости предмета лизинга.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                                    </a:t>
            </a:r>
            <a:r>
              <a:rPr lang="ru-RU" sz="900" dirty="0">
                <a:solidFill>
                  <a:prstClr val="black"/>
                </a:solidFill>
                <a:latin typeface="Calibri" panose="020F0502020204030204" pitchFamily="34" charset="0"/>
              </a:rPr>
              <a:t>размер </a:t>
            </a:r>
            <a:r>
              <a:rPr lang="ru-RU" sz="900" dirty="0">
                <a:solidFill>
                  <a:prstClr val="black"/>
                </a:solidFill>
                <a:latin typeface="Calibri" panose="020F0502020204030204" pitchFamily="34" charset="0"/>
              </a:rPr>
              <a:t>компенсационной части </a:t>
            </a:r>
            <a:r>
              <a:rPr lang="ru-RU" sz="900" dirty="0">
                <a:solidFill>
                  <a:prstClr val="black"/>
                </a:solidFill>
                <a:latin typeface="Calibri" panose="020F0502020204030204" pitchFamily="34" charset="0"/>
              </a:rPr>
              <a:t>затрат на уплату процентов по кредитам, полученным лизинговой компанией для приобретения предмета лизинга 90% суммы 		затрат организации на уплату указанных затрат по договору финансовой аренды (не более 0,9% ставки рефинансирования ЦБ).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Calibri" panose="020F050202020403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46100" y="2806700"/>
            <a:ext cx="9055100" cy="573088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Условия предоставления субсидии на уплату процентов по кредитам: 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п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ри отсутствии задолженности российских организаций по уплате начисленных российской кредитной организацией платежей и средства направлены на разработку ПСД, приобретение  (или долгосрочная аренда) земельных участков под создание новых производственных мощностей, обучение персонала работе на  высокотехнологичном оборудовании и т.п.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47688" y="1638300"/>
            <a:ext cx="9053512" cy="136525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Форма поддержки: 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Субсидии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из федерального бюджета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6575" y="4748213"/>
            <a:ext cx="9056688" cy="215900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Основание предоставления субсидии: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договор, заключаемый между организацией и Министерством промышленности и торговли на срок.   </a:t>
            </a: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282" name="Прямоугольник 11"/>
          <p:cNvSpPr>
            <a:spLocks noChangeArrowheads="1"/>
          </p:cNvSpPr>
          <p:nvPr/>
        </p:nvSpPr>
        <p:spPr bwMode="auto">
          <a:xfrm>
            <a:off x="547688" y="5346700"/>
            <a:ext cx="324326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100" b="1">
                <a:solidFill>
                  <a:schemeClr val="accent2"/>
                </a:solidFill>
                <a:latin typeface="Calibri" pitchFamily="34" charset="0"/>
              </a:rPr>
              <a:t>ПРОЦЕДУРА ОТБОРА ПОЛУЧАТЕЛЕЙ СУБСИДИИ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63675" y="5718175"/>
            <a:ext cx="3070225" cy="679450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ОРГАНИЗАЦИЯ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Подача комплекта документов в </a:t>
            </a:r>
            <a:r>
              <a:rPr lang="ru-RU" sz="900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Минпромторг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России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160963" y="5715000"/>
            <a:ext cx="3297237" cy="682625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МИНПРОМТОРГ РОССИИ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Рассмотрение комплекта  документов организации и заключение договора</a:t>
            </a:r>
          </a:p>
        </p:txBody>
      </p:sp>
      <p:cxnSp>
        <p:nvCxnSpPr>
          <p:cNvPr id="3" name="Прямая со стрелкой 2"/>
          <p:cNvCxnSpPr>
            <a:stCxn id="13" idx="3"/>
            <a:endCxn id="17" idx="1"/>
          </p:cNvCxnSpPr>
          <p:nvPr/>
        </p:nvCxnSpPr>
        <p:spPr>
          <a:xfrm flipV="1">
            <a:off x="4533900" y="6056313"/>
            <a:ext cx="627063" cy="1587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Скругленный прямоугольник 44"/>
          <p:cNvSpPr/>
          <p:nvPr/>
        </p:nvSpPr>
        <p:spPr>
          <a:xfrm>
            <a:off x="536575" y="5092700"/>
            <a:ext cx="9056688" cy="176213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Предоставление субсидий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осуществляется ежеквартально в пределах бюджетных ассигнований</a:t>
            </a: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46100" y="3492500"/>
            <a:ext cx="9055100" cy="412750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Условия предоставления субсидии на уплату лизинговых платежей: 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п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ри отсутствии задолженности по уплате лизинговых платежей за период, предшествующий предоставлению субсидии,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о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сновные средства, полученные по договору финансовой аренды, не были в употреблении.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547688" y="15875"/>
            <a:ext cx="8767762" cy="51593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60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Постановление Правительства Российской Федерации №1119 от 30.10.2014 «Об отборе субъектов Российской Федерации, имеющих право на получение государственной поддержки в форме субсидий на возмещение затрат на создание инфраструктуры индустриальных парков и технопарков»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01200" y="6464300"/>
            <a:ext cx="230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2</a:t>
            </a:r>
          </a:p>
        </p:txBody>
      </p:sp>
      <p:sp>
        <p:nvSpPr>
          <p:cNvPr id="23555" name="Прямоугольник 14"/>
          <p:cNvSpPr>
            <a:spLocks noChangeArrowheads="1"/>
          </p:cNvSpPr>
          <p:nvPr/>
        </p:nvSpPr>
        <p:spPr bwMode="auto">
          <a:xfrm>
            <a:off x="835025" y="1033463"/>
            <a:ext cx="32432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200" b="1">
                <a:solidFill>
                  <a:schemeClr val="accent2"/>
                </a:solidFill>
                <a:latin typeface="Calibri" pitchFamily="34" charset="0"/>
              </a:rPr>
              <a:t>ОСНОВНЫЕ ХАРАКТЕРИСТИКИ ПОДДЕРЖКИ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44513" y="1717675"/>
            <a:ext cx="3849687" cy="276225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Получатель субсидии: </a:t>
            </a:r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Субъект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Российской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Федерации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44513" y="2139950"/>
            <a:ext cx="3849687" cy="534988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Цель предоставления поддержки: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Возмещение затрат на создание инфраструктуры индустриальных парков и технопарков в размере не более объема налогов и таможенных пошлин, уплаченных резидентами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31813" y="3552825"/>
            <a:ext cx="3849687" cy="1192213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/>
            <a:r>
              <a:rPr lang="ru-RU" sz="900" b="1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Условия отбора субъектов для получения субсидии: </a:t>
            </a:r>
            <a:r>
              <a:rPr lang="ru-RU" sz="9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Паспорт парка должен соответствовать заданным требованиям в отношении совокупной выручки резидентов, количества высокопроизводительных рабочих мест, количества резидентов парка и совокупной добавленной стоимости.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44513" y="2814638"/>
            <a:ext cx="3849687" cy="598487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Виды затрат в отношении которых может быть получена поддержка: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создание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инфраструктуры парков, включая инженерную, технологическую и транспортную инфраструктуру, предназначенную для резидентов парков.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50863" y="1311275"/>
            <a:ext cx="3849687" cy="257175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Форма поддержки: 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Субсидирование из федерального бюджета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84763" y="1347788"/>
            <a:ext cx="4292600" cy="388937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Субъект Российской Федерации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Направляет ответственному исполнителю заявку на возмещение затрат  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84763" y="2184400"/>
            <a:ext cx="4292600" cy="534988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Ответственный исполнитель (</a:t>
            </a:r>
            <a:r>
              <a:rPr lang="ru-RU" sz="900" b="1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Минпромторг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или </a:t>
            </a:r>
            <a:r>
              <a:rPr lang="ru-RU" sz="900" b="1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Минкомсвязь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1. Рассматривает заявку в течение 25 раб. дней;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2. Направляет заявку и проект акта Правительства РФ на согласование в Минфин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084763" y="3205163"/>
            <a:ext cx="4292600" cy="1068387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Минфин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1. Рассматривает документы;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2. Направляет запрос федеральным органам исполнительной власти в отношении бюджетных ассигнований на соответствующие цели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3. Направляет ответственному исполнителю заключение об обоснованности включения парка в перечень проектов и согласованный проект акта Правительства РФ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084763" y="4759325"/>
            <a:ext cx="4292600" cy="469900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Ответственный исполнитель (</a:t>
            </a:r>
            <a:r>
              <a:rPr lang="ru-RU" sz="900" b="1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Минпромторг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или </a:t>
            </a:r>
            <a:r>
              <a:rPr lang="ru-RU" sz="900" b="1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Минкомсвязь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Вносит в Правительство РФ согласованный проект акта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565" name="Прямоугольник 63"/>
          <p:cNvSpPr>
            <a:spLocks noChangeArrowheads="1"/>
          </p:cNvSpPr>
          <p:nvPr/>
        </p:nvSpPr>
        <p:spPr bwMode="auto">
          <a:xfrm>
            <a:off x="5084763" y="1033463"/>
            <a:ext cx="4292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200" b="1">
                <a:solidFill>
                  <a:schemeClr val="accent2"/>
                </a:solidFill>
                <a:latin typeface="Calibri" pitchFamily="34" charset="0"/>
              </a:rPr>
              <a:t>ПРОЦЕДУРА ОТБОРА СУБЪЕКТОВ ДЛЯ ПОЛУЧЕНИЯ СУБСИДИЙ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84763" y="5680075"/>
            <a:ext cx="4292600" cy="396875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Правительство РФ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Принятие решений об отборе субъектов для получения субсидий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31813" y="4884738"/>
            <a:ext cx="3849687" cy="1192212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/>
            <a:r>
              <a:rPr lang="ru-RU" sz="900" b="1">
                <a:solidFill>
                  <a:schemeClr val="tx1"/>
                </a:solidFill>
                <a:latin typeface="Calibri" pitchFamily="34" charset="0"/>
                <a:cs typeface="Arial" charset="0"/>
              </a:rPr>
              <a:t>Возмещение затрат не осуществляется в случае, если:</a:t>
            </a:r>
          </a:p>
          <a:p>
            <a:pPr algn="just" fontAlgn="t">
              <a:buFont typeface="Arial" charset="0"/>
              <a:buChar char="•"/>
            </a:pPr>
            <a:r>
              <a:rPr lang="ru-RU" sz="9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строительство объектов инфраструктуры индустриального парка или технопарка осуществляется в рамках инвестиционных программ естественных монополий;</a:t>
            </a:r>
          </a:p>
          <a:p>
            <a:pPr algn="just">
              <a:buFont typeface="Arial" charset="0"/>
              <a:buChar char="•"/>
            </a:pPr>
            <a:r>
              <a:rPr lang="ru-RU" sz="9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создание инфраструктуры предназначено для обеспечения деятельности юридического лица по добыче полезных ископаемых и производства подакцизных товаров, за исключением производства автомобилей легковых и мотоциклов.</a:t>
            </a:r>
          </a:p>
        </p:txBody>
      </p:sp>
      <p:cxnSp>
        <p:nvCxnSpPr>
          <p:cNvPr id="41" name="Прямая со стрелкой 40"/>
          <p:cNvCxnSpPr>
            <a:stCxn id="14" idx="2"/>
            <a:endCxn id="19" idx="0"/>
          </p:cNvCxnSpPr>
          <p:nvPr/>
        </p:nvCxnSpPr>
        <p:spPr>
          <a:xfrm flipH="1">
            <a:off x="7231063" y="1736725"/>
            <a:ext cx="0" cy="447675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19" idx="2"/>
            <a:endCxn id="32" idx="0"/>
          </p:cNvCxnSpPr>
          <p:nvPr/>
        </p:nvCxnSpPr>
        <p:spPr>
          <a:xfrm flipH="1">
            <a:off x="7231063" y="2719388"/>
            <a:ext cx="0" cy="485775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32" idx="2"/>
            <a:endCxn id="56" idx="0"/>
          </p:cNvCxnSpPr>
          <p:nvPr/>
        </p:nvCxnSpPr>
        <p:spPr>
          <a:xfrm>
            <a:off x="7231063" y="4273550"/>
            <a:ext cx="0" cy="485775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56" idx="2"/>
            <a:endCxn id="23" idx="0"/>
          </p:cNvCxnSpPr>
          <p:nvPr/>
        </p:nvCxnSpPr>
        <p:spPr>
          <a:xfrm>
            <a:off x="7231063" y="5229225"/>
            <a:ext cx="0" cy="450850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547688" y="15875"/>
            <a:ext cx="8767762" cy="51593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60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Постановление Правительства Российской Федерации № 614 от 22.06.2015 «Об особенностях создания территорий опережающего социально-экономического развития на территориях монопрофильных муниципальных образований Российской Федерации (моногородов)»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01200" y="6464300"/>
            <a:ext cx="230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3</a:t>
            </a:r>
          </a:p>
        </p:txBody>
      </p:sp>
      <p:sp>
        <p:nvSpPr>
          <p:cNvPr id="25603" name="Прямоугольник 14"/>
          <p:cNvSpPr>
            <a:spLocks noChangeArrowheads="1"/>
          </p:cNvSpPr>
          <p:nvPr/>
        </p:nvSpPr>
        <p:spPr bwMode="auto">
          <a:xfrm>
            <a:off x="835025" y="1033463"/>
            <a:ext cx="32432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200" b="1">
                <a:solidFill>
                  <a:schemeClr val="accent2"/>
                </a:solidFill>
                <a:latin typeface="Calibri" pitchFamily="34" charset="0"/>
              </a:rPr>
              <a:t>ОСНОВНЫЕ ХАРАКТЕРИСТИКИ ПОДДЕРЖКИ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47688" y="1695450"/>
            <a:ext cx="3849687" cy="876300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Территории опережающего развития создаются: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 границах моногорода, утвержденных законом субъекта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Российской;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лет (срок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существования территории опережающего развития может быть продлен на 5 лет по решению Правительства Российской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Федерации)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7688" y="2698750"/>
            <a:ext cx="3849687" cy="3378200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/>
            <a:r>
              <a:rPr lang="ru-RU" sz="900" b="1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Требования к инвестиционным проектам, реализуемым резидентами территории опережающего развития:</a:t>
            </a:r>
          </a:p>
          <a:p>
            <a:pPr algn="just" fontAlgn="t">
              <a:buFont typeface="Arial" charset="0"/>
              <a:buChar char="•"/>
            </a:pPr>
            <a:r>
              <a:rPr lang="ru-RU" sz="9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количество создаваемых рабочих мест – не менее 20 единиц в течение первого года после включения в реестр резидентов ТОР;</a:t>
            </a:r>
          </a:p>
          <a:p>
            <a:pPr algn="just" fontAlgn="t">
              <a:buFont typeface="Arial" charset="0"/>
              <a:buChar char="•"/>
            </a:pPr>
            <a:r>
              <a:rPr lang="ru-RU" sz="9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объем капитальных вложений – не менее 5 млн. рублей в течение первого года после включения в реестр резидентов ТОР;</a:t>
            </a:r>
          </a:p>
          <a:p>
            <a:pPr algn="just" fontAlgn="t">
              <a:buFont typeface="Arial" charset="0"/>
              <a:buChar char="•"/>
            </a:pPr>
            <a:r>
              <a:rPr lang="ru-RU" sz="9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в результате реализации инвестиционного проекта не предусматривается исполнение контрактов, заключенных с градообразующей организацией моногорода или ее дочерними организациями, и (или) получение выручки от реализации товаров, оказания услуг градообразующей организации моногорода или ее дочерним организациям в объеме, превышающем 50 процентов всей выручки;</a:t>
            </a:r>
          </a:p>
          <a:p>
            <a:pPr algn="just" fontAlgn="t">
              <a:buFont typeface="Arial" charset="0"/>
              <a:buChar char="•"/>
            </a:pPr>
            <a:r>
              <a:rPr lang="ru-RU" sz="9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реализация инвестиционного проекта не предусматривает привлечения иностранной рабочей силы в количестве, превышающем 25 процентов общей численности работников;</a:t>
            </a:r>
          </a:p>
          <a:p>
            <a:pPr algn="just" fontAlgn="t">
              <a:buFont typeface="Arial" charset="0"/>
              <a:buChar char="•"/>
            </a:pPr>
            <a:r>
              <a:rPr lang="ru-RU" sz="9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в результате реализации инвестиционного проекта не предусматривается производство подакцизных товаров (за исключением легковых автомобилей и мотоциклов), а также производство товаров и (или) оказание услуг по указанным видам экономической деятельности;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50863" y="1311275"/>
            <a:ext cx="3849687" cy="257175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Форма поддержки: 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Создание территории опережающего социально-экономического развития на территориях моногородов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84763" y="1306513"/>
            <a:ext cx="4292600" cy="539750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Высшее должностное лицо Субъекта Российской Федерации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предоставление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Минэкономразвития России заявки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 создании территории опережающего развития, согласованную с главой моногорода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84763" y="2122488"/>
            <a:ext cx="4292600" cy="536575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Минэкономразвития России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Создание комиссии в целях рассмотрения заявок а также вопросов о продлении срока существования территории опережающего развития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084763" y="2882900"/>
            <a:ext cx="4292600" cy="1892300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Комиссия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Рассмотрение поступивших заявок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 прилагаемыми документами и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проведение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их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оценки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на предмет: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соответствия содержания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заявки правилам;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соответствия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предусмотренным целям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создания территорий опережающего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развития;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  <a:hlinkClick r:id="rId3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необходимости и достаточности предложений по минимальному объему капитальных вложений, минимальному количеству создаваемых новых постоянных рабочих мест и перечню допустимых видов экономической деятельности, сформированных в отношении инвестиционных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проектов;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  <a:hlinkClick r:id="rId3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наличия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рисков создания дополнительных расходных обязательств бюджетов бюджетной системы Российской Федерации в связи с созданием территории опережающего развития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084763" y="4992688"/>
            <a:ext cx="4292600" cy="469900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Минэкономразвития России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Подготовка и предоставление в Правительство РФ предложения по созданию территории опережающего развития</a:t>
            </a:r>
          </a:p>
        </p:txBody>
      </p:sp>
      <p:sp>
        <p:nvSpPr>
          <p:cNvPr id="25611" name="Прямоугольник 63"/>
          <p:cNvSpPr>
            <a:spLocks noChangeArrowheads="1"/>
          </p:cNvSpPr>
          <p:nvPr/>
        </p:nvSpPr>
        <p:spPr bwMode="auto">
          <a:xfrm>
            <a:off x="5084763" y="1033463"/>
            <a:ext cx="4292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ctr"/>
            <a:r>
              <a:rPr lang="ru-RU" sz="1200" b="1">
                <a:solidFill>
                  <a:schemeClr val="accent2"/>
                </a:solidFill>
                <a:latin typeface="Calibri" pitchFamily="34" charset="0"/>
              </a:rPr>
              <a:t>ПРОЦЕДУРА СОЗДАНИЯ ТОСЭР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84763" y="5680075"/>
            <a:ext cx="4292600" cy="396875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Правительство РФ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Решение о создании территории опережающего развития, принимаемое в форме постановления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1" name="Прямая со стрелкой 40"/>
          <p:cNvCxnSpPr>
            <a:stCxn id="14" idx="2"/>
            <a:endCxn id="19" idx="0"/>
          </p:cNvCxnSpPr>
          <p:nvPr/>
        </p:nvCxnSpPr>
        <p:spPr>
          <a:xfrm flipH="1">
            <a:off x="7231063" y="1846263"/>
            <a:ext cx="0" cy="276225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19" idx="2"/>
            <a:endCxn id="32" idx="0"/>
          </p:cNvCxnSpPr>
          <p:nvPr/>
        </p:nvCxnSpPr>
        <p:spPr>
          <a:xfrm>
            <a:off x="7231063" y="2659063"/>
            <a:ext cx="0" cy="223837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32" idx="2"/>
            <a:endCxn id="56" idx="0"/>
          </p:cNvCxnSpPr>
          <p:nvPr/>
        </p:nvCxnSpPr>
        <p:spPr>
          <a:xfrm>
            <a:off x="7231063" y="4775200"/>
            <a:ext cx="0" cy="217488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56" idx="2"/>
            <a:endCxn id="23" idx="0"/>
          </p:cNvCxnSpPr>
          <p:nvPr/>
        </p:nvCxnSpPr>
        <p:spPr>
          <a:xfrm>
            <a:off x="7231063" y="5462588"/>
            <a:ext cx="0" cy="217487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547688" y="15875"/>
            <a:ext cx="8767762" cy="51593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60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Государственная программа Российской Федерации «Экономическое развитие и инновационная экономика», утвержденная Постановлением Правительства Российской Федерации от 15 апреля 2014 г. </a:t>
            </a:r>
            <a:r>
              <a:rPr lang="en-US" sz="160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N</a:t>
            </a:r>
            <a:r>
              <a:rPr lang="ru-RU" sz="160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 316 (с изменениями, утвержденными Постановлением Правительства Российской Федерации от 26 декабря 2015 г. </a:t>
            </a:r>
            <a:r>
              <a:rPr lang="en-US" sz="160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N</a:t>
            </a:r>
            <a:r>
              <a:rPr lang="ru-RU" sz="160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 1452)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01200" y="6464300"/>
            <a:ext cx="230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4</a:t>
            </a:r>
          </a:p>
        </p:txBody>
      </p:sp>
      <p:sp>
        <p:nvSpPr>
          <p:cNvPr id="27651" name="Прямоугольник 14"/>
          <p:cNvSpPr>
            <a:spLocks noChangeArrowheads="1"/>
          </p:cNvSpPr>
          <p:nvPr/>
        </p:nvSpPr>
        <p:spPr bwMode="auto">
          <a:xfrm>
            <a:off x="547688" y="923925"/>
            <a:ext cx="32432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200" b="1">
                <a:solidFill>
                  <a:schemeClr val="accent2"/>
                </a:solidFill>
                <a:latin typeface="Calibri" pitchFamily="34" charset="0"/>
              </a:rPr>
              <a:t>ОСНОВНЫЕ ХАРАКТЕРИСТИКИ ПОДДЕРЖКИ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47688" y="1509713"/>
            <a:ext cx="8712200" cy="366712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Получатель субсидии: </a:t>
            </a:r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Субъект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Российской Федерации,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прошедший конкурсный отбор в порядке и на условиях, которые установлены Министерством экономического развития Российской Федерации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47688" y="1943100"/>
            <a:ext cx="8712200" cy="382588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Цель предоставления поддержки: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оказание финансовой поддержки на исполнение расходных обязательств, возникающих при выполнении органами государственной власти субъектов Российской Федерации полномочий по государственной поддержке малого и среднего предпринимательства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7688" y="3033713"/>
            <a:ext cx="8712200" cy="1011237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Условия предоставления субсидий: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наличие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утвержденных государственной программы (подпрограммы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);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наличие в бюджете субъекта Российской Федерации и (или) муниципальном бюджете на текущий финансовый год и плановый период бюджетных ассигнований на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исполнение соответствующего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расходного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обязательства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использование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типовой проектной документации, которая разработана для аналогичного объекта капитального строительства и информация о которой внесена в реестр типовой проектной документации (при наличии такой документации), - в отношении субсидий, за счет которых осуществляется </a:t>
            </a:r>
            <a:r>
              <a:rPr lang="ru-RU" sz="900" dirty="0" err="1">
                <a:solidFill>
                  <a:schemeClr val="tx1"/>
                </a:solidFill>
                <a:latin typeface="Calibri" panose="020F0502020204030204" pitchFamily="34" charset="0"/>
              </a:rPr>
              <a:t>софинансирование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 строительства объектов капитального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строительства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47688" y="2408238"/>
            <a:ext cx="8712200" cy="544512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Виды затрат в отношении которых может быть получена поддержка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оздание и (или) развитие инфраструктуры поддержки субъектов малого и среднего предпринимательства;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п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оддержку субъектов малого и среднего предпринимательства, относящихся к различным категориям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47688" y="4789488"/>
            <a:ext cx="8712200" cy="1828800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соответствие предусмотренных мероприятий указанным видам затрат;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соблюдение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условий предоставления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субсидий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;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hlinkClick r:id="rId3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наличие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согласия субъекта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условиями конкурсного отбора;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наличие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обязательства субъекта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по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обеспечению соответствия значений показателей,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устанавливаемых соответствующих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государственными программами (подпрограммами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);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определение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органа исполнительной власти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субъекта,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уполномоченного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на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взаимодействие с Министерством экономического развития Российской Федерации по реализации мероприятий государственной поддержки малого и среднего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предпринимательства;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наличие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обязательства субъекта Российской Федерации по обеспечению размещения в региональных и муниципальных информационных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системах, порталах и ресурсах необходимой информации;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наличие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обязательства субъекта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по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исполнению законодательства Российской Федерации о контрактной системе в сфере закупок товаров, работ, услуг для обеспечения государственных и муниципальных нужд, в случае если такие закупки предусмотрены при использовании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субсидии;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соблюдение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в отношении субсидий, распределяемых между бюджетами субъектов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в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очередном финансовом году на </a:t>
            </a:r>
            <a:r>
              <a:rPr lang="ru-RU" sz="900" dirty="0" err="1">
                <a:solidFill>
                  <a:schemeClr val="tx1"/>
                </a:solidFill>
                <a:latin typeface="Calibri" panose="020F0502020204030204" pitchFamily="34" charset="0"/>
              </a:rPr>
              <a:t>софинансирование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мероприятий необходимых условий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hlinkClick r:id="rId4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47688" y="1204913"/>
            <a:ext cx="8712200" cy="220662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Форма поддержки: 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Субсидии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из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едерального бюджета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658" name="Прямоугольник 36"/>
          <p:cNvSpPr>
            <a:spLocks noChangeArrowheads="1"/>
          </p:cNvSpPr>
          <p:nvPr/>
        </p:nvSpPr>
        <p:spPr bwMode="auto">
          <a:xfrm>
            <a:off x="547688" y="4502150"/>
            <a:ext cx="54562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200" b="1">
                <a:solidFill>
                  <a:schemeClr val="accent2"/>
                </a:solidFill>
                <a:latin typeface="Calibri" pitchFamily="34" charset="0"/>
              </a:rPr>
              <a:t>КРИТЕРИИ КОНКУРСНОГО ОТБОРА СУБЪЕКТОВ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47688" y="4125913"/>
            <a:ext cx="8712200" cy="271462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Уровень </a:t>
            </a:r>
            <a:r>
              <a:rPr lang="ru-RU" sz="9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софинансирования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 расходных обязательств: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не менее 80% но не более 95% расходного обязательства субъекта</a:t>
            </a: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547688" y="15875"/>
            <a:ext cx="9053512" cy="51593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60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Постановление Правительства Российской Федерации № 831 от 11.08.2015 «Об утверждении Правил предоставления субсидий из федерального бюджета российским организациям - управляющим компаниям индустриальных (промышленных) парков и (или) технопарков на возмещение части затрат на уплату процентов по кредитам, полученным в российских кредитных организациях и государственной корпорации «Банк развития и внешнеэкономической деятельности (Внешэкономбанк)" в 2013 - 2016 годах на реализацию инвестиционных проектов создания объектов индустриальных (промышленных) парков и (или) технопарков»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01200" y="6464300"/>
            <a:ext cx="230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5</a:t>
            </a:r>
          </a:p>
        </p:txBody>
      </p:sp>
      <p:sp>
        <p:nvSpPr>
          <p:cNvPr id="29699" name="Прямоугольник 14"/>
          <p:cNvSpPr>
            <a:spLocks noChangeArrowheads="1"/>
          </p:cNvSpPr>
          <p:nvPr/>
        </p:nvSpPr>
        <p:spPr bwMode="auto">
          <a:xfrm>
            <a:off x="547688" y="1727200"/>
            <a:ext cx="32432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200" b="1">
                <a:solidFill>
                  <a:schemeClr val="accent2"/>
                </a:solidFill>
                <a:latin typeface="Calibri" pitchFamily="34" charset="0"/>
              </a:rPr>
              <a:t>ОСНОВНЫЕ ХАРАКТЕРИСТИКИ ПОДДЕРЖКИ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47688" y="2359025"/>
            <a:ext cx="8712200" cy="236538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Получатель субсидии: </a:t>
            </a:r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Управляющие компании индустриальных (промышленных) парков и (или) технопарков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47688" y="2720975"/>
            <a:ext cx="8712200" cy="454025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Цель предоставления поддержки: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озмещение части затрат на уплату процентов по кредитам, полученным в российских кредитных организациях и государственной корпорации «Банк развития и внешнеэкономической деятельности (Внешэкономбанк)» в 2013-2016 годах на реализацию инвестиционных проектов создания объектов парков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7688" y="4164013"/>
            <a:ext cx="8712200" cy="708025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Основание предоставления субсидий: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субсидии представляются на основании договора, заключенного с Министерством промышленности и торговли Российской Федерации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Для заключения договора управляющая компания в установленный срок представляет в Министерство промышленности и торговли Российской Федерации заявку сформированную в установленной форме.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47688" y="3303588"/>
            <a:ext cx="8712200" cy="731837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Требования к инвестиционному проекту: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Целью проекта является создание коммунальной, транспортной и технологической инфраструктуры, а также зданий, строений и сооружений, предназначенных для резидентов парка;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Реализация инвестиционного проекта будет способствовать решению задач и достижению целевых показателей и индикаторов государственной программы Российской Федерации «Развитие промышленности и повышение ее конкурентоспособности».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47688" y="2008188"/>
            <a:ext cx="8712200" cy="220662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Форма поддержки: 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Субсидии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из федерального бюджета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47688" y="4997450"/>
            <a:ext cx="8712200" cy="539750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Размер субсидии: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i="1" u="sng" dirty="0">
                <a:solidFill>
                  <a:schemeClr val="tx1"/>
                </a:solidFill>
                <a:latin typeface="Calibri" panose="020F0502020204030204" pitchFamily="34" charset="0"/>
              </a:rPr>
              <a:t>По кредитам, полученным в рублях</a:t>
            </a:r>
            <a:r>
              <a:rPr lang="ru-RU" sz="900" i="1" dirty="0">
                <a:solidFill>
                  <a:schemeClr val="tx1"/>
                </a:solidFill>
                <a:latin typeface="Calibri" panose="020F0502020204030204" pitchFamily="34" charset="0"/>
              </a:rPr>
              <a:t> -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2/3 затрат, уплаченных компанией на выплату процентов по кредитам, но не более 0,9 ключевой ставки ЦБ</a:t>
            </a:r>
            <a:endParaRPr lang="ru-RU" sz="900" b="1" i="1" u="sng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i="1" u="sng" dirty="0">
                <a:solidFill>
                  <a:schemeClr val="tx1"/>
                </a:solidFill>
                <a:latin typeface="Calibri" panose="020F0502020204030204" pitchFamily="34" charset="0"/>
              </a:rPr>
              <a:t>По кредитам, полученным в иностранной валюте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 - 0,9 ключевой ставки ЦБ, но не более чем из расчета 4% годовых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47688" y="5664200"/>
            <a:ext cx="8712200" cy="800100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Субсидии не предоставляются в отношении: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п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росроченной ссудной задолженности;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з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адолженности, образовавшейся в результате оплаты расходов, не относящихся к инвестиционным расходам на реализацию инвестиционного проекта;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задолженности, по которой управляющая компания получала из иных бюджетов бюджетной системы Российской Федерации средства на возмещение части затрат на уплату процентов по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субсидируемым кредитным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договорам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547688" y="15875"/>
            <a:ext cx="9053512" cy="1281113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40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Постановление Правительства Российской Федерации № 3 от 03.01.2014 «Об утверждении Правил предоставления субсидий из федерального бюджета российским организациям на компенсацию части затрат на уплату процентов по кредитам, полученным в российских кредитных организациях в 2014 - 2016 годах на реализацию новых комплексных инвестиционных проектов по приоритетным направлениям гражданской промышленности в рамках подпрограммы «Обеспечение реализации государственной программы» государственной программы Российской Федерации «Развитие промышленности и повышение ее конкурентоспособности»</a:t>
            </a:r>
            <a:r>
              <a:rPr lang="ru-RU" sz="1400">
                <a:solidFill>
                  <a:schemeClr val="accent1"/>
                </a:solidFill>
                <a:latin typeface="Trebuchet MS" pitchFamily="34" charset="0"/>
              </a:rPr>
              <a:t> </a:t>
            </a:r>
            <a:endParaRPr lang="ru-RU" sz="1400">
              <a:solidFill>
                <a:srgbClr val="23629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01200" y="6464300"/>
            <a:ext cx="230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6</a:t>
            </a:r>
          </a:p>
        </p:txBody>
      </p:sp>
      <p:sp>
        <p:nvSpPr>
          <p:cNvPr id="31747" name="Прямоугольник 14"/>
          <p:cNvSpPr>
            <a:spLocks noChangeArrowheads="1"/>
          </p:cNvSpPr>
          <p:nvPr/>
        </p:nvSpPr>
        <p:spPr bwMode="auto">
          <a:xfrm>
            <a:off x="547688" y="1411288"/>
            <a:ext cx="32432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100" b="1">
                <a:solidFill>
                  <a:schemeClr val="accent2"/>
                </a:solidFill>
                <a:latin typeface="Calibri" pitchFamily="34" charset="0"/>
              </a:rPr>
              <a:t>ОСНОВНЫЕ ХАРАКТЕРИСТИКИ ПОДДЕРЖКИ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47688" y="1878013"/>
            <a:ext cx="8712200" cy="444500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Получатель субсидии: </a:t>
            </a:r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Российские организации реализующие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новые комплексные инвестиционные проекты по приоритетным направлениям гражданской промышленности в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рамках подпрограммы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"Обеспечение реализации государственной программы" государственной программы Российской Федерации "Развитие промышленности и повышение ее конкурентоспособности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"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47688" y="2425700"/>
            <a:ext cx="8712200" cy="300038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Цель предоставления поддержки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компенсация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части затрат на уплату процентов по кредитам, полученным в российских кредитных организациях в 2014 - 2016 годах и направленным на осуществление соответствующих инвестиционных проектов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6100" y="3479800"/>
            <a:ext cx="8712200" cy="569913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Критерии отбора инвестиционных проектов конкурсной комиссией: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ф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инансовая эффективность инвестиционного проекта;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б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юджетная эффективность инвестиционного проекта;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социально-экономическая эффективность инвестиционного проекта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46100" y="2835275"/>
            <a:ext cx="8712200" cy="534988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Условия предоставления субсидии: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внесение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инвестиционного проекта в перечень комплексных инвестиционных проектов по приоритетным направлениям гражданской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промышленности.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Основанием для включения инвестиционного проекта в перечень служит решение межведомственной комиссии, принимаемое по результатам конкурсного отбора, проводимого Министерством промышленности и торговли.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47688" y="1638300"/>
            <a:ext cx="8712200" cy="147638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Форма поддержки: 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Субсидии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из федерального бюджета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46100" y="4162425"/>
            <a:ext cx="8712200" cy="601663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Размер субсидии: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i="1" u="sng" dirty="0">
                <a:solidFill>
                  <a:schemeClr val="tx1"/>
                </a:solidFill>
                <a:latin typeface="Calibri" panose="020F0502020204030204" pitchFamily="34" charset="0"/>
              </a:rPr>
              <a:t>По кредитам, полученным в рублях</a:t>
            </a:r>
            <a:r>
              <a:rPr lang="ru-RU" sz="900" i="1" dirty="0">
                <a:solidFill>
                  <a:schemeClr val="tx1"/>
                </a:solidFill>
                <a:latin typeface="Calibri" panose="020F0502020204030204" pitchFamily="34" charset="0"/>
              </a:rPr>
              <a:t> –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0,7 от ключевой ставки ЦБ (если процентная ставка по кредиту больше или равна ключевой ставке) или 0,7 размера затрат организации на уплату процентов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(если процентная ставка по кредиту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меньше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ключевой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ставки) </a:t>
            </a:r>
            <a:endParaRPr lang="ru-RU" sz="900" b="1" u="sng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i="1" u="sng" dirty="0">
                <a:solidFill>
                  <a:schemeClr val="tx1"/>
                </a:solidFill>
                <a:latin typeface="Calibri" panose="020F0502020204030204" pitchFamily="34" charset="0"/>
              </a:rPr>
              <a:t>По кредитам, полученным в иностранной валюте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 - 0,9 ключевой ставки ЦБ, но не более чем из расчета 4% годовых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46100" y="4870450"/>
            <a:ext cx="8712200" cy="180975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Основание предоставления субсидии: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договор, заключаемый между организацией и Министерством промышленности и торговли </a:t>
            </a: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1755" name="Прямоугольник 11"/>
          <p:cNvSpPr>
            <a:spLocks noChangeArrowheads="1"/>
          </p:cNvSpPr>
          <p:nvPr/>
        </p:nvSpPr>
        <p:spPr bwMode="auto">
          <a:xfrm>
            <a:off x="547688" y="5518150"/>
            <a:ext cx="324326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100" b="1">
                <a:solidFill>
                  <a:schemeClr val="accent2"/>
                </a:solidFill>
                <a:latin typeface="Calibri" pitchFamily="34" charset="0"/>
              </a:rPr>
              <a:t>ПРОЦЕДУРА ОТБОРА ПОЛУЧАТЕЛЕЙ СУБСИДИИ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68350" y="5780088"/>
            <a:ext cx="1822450" cy="703262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Организация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Подача заявки и необходимого пакета документов в </a:t>
            </a:r>
            <a:r>
              <a:rPr lang="ru-RU" sz="900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Минпромторг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16238" y="5781675"/>
            <a:ext cx="1824037" cy="704850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Минпромторг</a:t>
            </a: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Рассмотрение заявки и подготовка (для комиссии) предложения по количеству победителей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64125" y="5780088"/>
            <a:ext cx="1824038" cy="703262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Комиссия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Осуществление оценки проектов, участвующих в конкурсе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213600" y="5780088"/>
            <a:ext cx="1822450" cy="703262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Минпромторг</a:t>
            </a: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Включение проекта в соответствующий  перечень </a:t>
            </a:r>
          </a:p>
        </p:txBody>
      </p:sp>
      <p:cxnSp>
        <p:nvCxnSpPr>
          <p:cNvPr id="3" name="Прямая со стрелкой 2"/>
          <p:cNvCxnSpPr>
            <a:stCxn id="13" idx="3"/>
            <a:endCxn id="17" idx="1"/>
          </p:cNvCxnSpPr>
          <p:nvPr/>
        </p:nvCxnSpPr>
        <p:spPr>
          <a:xfrm>
            <a:off x="2590800" y="6130925"/>
            <a:ext cx="325438" cy="3175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7" idx="3"/>
            <a:endCxn id="19" idx="1"/>
          </p:cNvCxnSpPr>
          <p:nvPr/>
        </p:nvCxnSpPr>
        <p:spPr>
          <a:xfrm flipV="1">
            <a:off x="4740275" y="6130925"/>
            <a:ext cx="323850" cy="3175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9" idx="3"/>
            <a:endCxn id="21" idx="1"/>
          </p:cNvCxnSpPr>
          <p:nvPr/>
        </p:nvCxnSpPr>
        <p:spPr>
          <a:xfrm>
            <a:off x="6888163" y="6130925"/>
            <a:ext cx="325437" cy="1588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546100" y="5160963"/>
            <a:ext cx="8712200" cy="182562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Контактное лицо по вопросам получения субсидии (сотрудник ведомства):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547688" y="15875"/>
            <a:ext cx="9053512" cy="563563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40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Постановление Правительства Российской Федерации № 1044 от 11.10.2014 «Об утверждении программы поддержки инвестиционных проектов, реализуемых на территории Российской Федерации на основе проектного финансирования»</a:t>
            </a:r>
            <a:r>
              <a:rPr lang="ru-RU" sz="1400">
                <a:solidFill>
                  <a:schemeClr val="accent1"/>
                </a:solidFill>
                <a:latin typeface="Trebuchet MS" pitchFamily="34" charset="0"/>
              </a:rPr>
              <a:t> </a:t>
            </a:r>
            <a:endParaRPr lang="ru-RU" sz="1400">
              <a:solidFill>
                <a:srgbClr val="23629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01200" y="6464300"/>
            <a:ext cx="230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7</a:t>
            </a:r>
          </a:p>
        </p:txBody>
      </p:sp>
      <p:sp>
        <p:nvSpPr>
          <p:cNvPr id="33795" name="Прямоугольник 14"/>
          <p:cNvSpPr>
            <a:spLocks noChangeArrowheads="1"/>
          </p:cNvSpPr>
          <p:nvPr/>
        </p:nvSpPr>
        <p:spPr bwMode="auto">
          <a:xfrm>
            <a:off x="547688" y="787400"/>
            <a:ext cx="324326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100" b="1">
                <a:solidFill>
                  <a:schemeClr val="accent2"/>
                </a:solidFill>
                <a:latin typeface="Calibri" pitchFamily="34" charset="0"/>
              </a:rPr>
              <a:t>ОСНОВНЫЕ ХАРАКТЕРИСТИКИ ПРОГРАММЫ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46100" y="1392238"/>
            <a:ext cx="8712200" cy="217487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Получатель 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кредитных средств: </a:t>
            </a:r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Российские организации реализующие инвестиционные проекты на территории Российской Федерации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46100" y="1741488"/>
            <a:ext cx="8712200" cy="377825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Цель 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программы: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создание механизма поддержки инвестиционных проектов на основе проектного финансирования, способствующего увеличению объемов кредитования организаций реального сектора экономики на долгосрочных и льготных условиях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6100" y="3333750"/>
            <a:ext cx="8712200" cy="944563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Критерии отбора инвестиционных проектов межведомственной комиссией: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р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еализация инвестиционного проекта на основе проектного финансирования;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расположение на территории Российской Федерации производственной площадки инвестиционного проекта;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р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еализация инвестиционного проекта в одном из приоритетных отраслей экономики;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полная стоимость проекта (сумма всех затрат, за исключение процентов по кредитам) – не менее 1 млрд. рублей и не более 20 млрд. рублей;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Финансирование не более 80% полной стоимости инвестиционного проекта за счет заемных средств;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46100" y="2251075"/>
            <a:ext cx="8712200" cy="958850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Базовые условия предоставления кредитных средств: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редиты предоставляются российскими кредитными организациями и международными финансовыми организациями, отобранными для участия в программе, а также Внешэкономбанком;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редиты предоставляются в российских рублях;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размер процентной ставки = не более, чем процентная ставка ЦБ + 2,5%; 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кредитный договор предусматривает право банка на изменение ставки по кредиту в случае изменения процентной ставки ЦБ;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редит является целевым и может быть использован только для финансирования инвестиционного проекта, отобранного для участия в программе.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46100" y="1084263"/>
            <a:ext cx="8712200" cy="176212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Форма 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поддержки в рамках программы: 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предоставление кредитных средств организациям на долгосрочных и льготных условиях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801" name="Прямоугольник 11"/>
          <p:cNvSpPr>
            <a:spLocks noChangeArrowheads="1"/>
          </p:cNvSpPr>
          <p:nvPr/>
        </p:nvSpPr>
        <p:spPr bwMode="auto">
          <a:xfrm>
            <a:off x="546100" y="4449763"/>
            <a:ext cx="87122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100" b="1">
                <a:solidFill>
                  <a:schemeClr val="accent2"/>
                </a:solidFill>
                <a:latin typeface="Calibri" pitchFamily="34" charset="0"/>
              </a:rPr>
              <a:t>ПОРЯДОК ОТБОРА ИНВЕСТИЦИОННЫХ ПРОЕКТОВ ДЛЯ УЧАСТИЯ В ПРОГРАММЕ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46100" y="4764088"/>
            <a:ext cx="1538288" cy="1455737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ИНИЦИАТОР ПРОЕКТА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Предоставляет необходимые документы по проекту в соответствии с перечнем, установленным уполномоченным банком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25688" y="4764088"/>
            <a:ext cx="1639887" cy="1455737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УПОЛНОМОЧЕННЫЙ БАНК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Рассматривает документы, проводит проверку проекта и инициатора, принимает решение о предоставлении кредита, направляет документы к комиссию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205288" y="4764088"/>
            <a:ext cx="1631950" cy="1455737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РАБОЧИЙ ОРГАН МЕЖВЕДОМСТВЕННОЙ КОМИССИИ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Направляет документы в заинтересованный федеральный орган, запрашивает у уполномоченного банка дополнительные/недостающие документы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076950" y="4768850"/>
            <a:ext cx="1443038" cy="1450975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ЗАИНТЕРЕСОВАННЫЙ ФЕДЕРАЛЬНЫЙ ОРГАН*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Представляет в межведомственную комиссию  заключение о целесообразности участия проекта в программе </a:t>
            </a:r>
          </a:p>
        </p:txBody>
      </p:sp>
      <p:cxnSp>
        <p:nvCxnSpPr>
          <p:cNvPr id="3" name="Прямая со стрелкой 2"/>
          <p:cNvCxnSpPr>
            <a:stCxn id="13" idx="3"/>
            <a:endCxn id="17" idx="1"/>
          </p:cNvCxnSpPr>
          <p:nvPr/>
        </p:nvCxnSpPr>
        <p:spPr>
          <a:xfrm>
            <a:off x="2084388" y="5492750"/>
            <a:ext cx="241300" cy="0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7" idx="3"/>
            <a:endCxn id="19" idx="1"/>
          </p:cNvCxnSpPr>
          <p:nvPr/>
        </p:nvCxnSpPr>
        <p:spPr>
          <a:xfrm flipV="1">
            <a:off x="3965575" y="5492750"/>
            <a:ext cx="239713" cy="0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9" idx="3"/>
            <a:endCxn id="21" idx="1"/>
          </p:cNvCxnSpPr>
          <p:nvPr/>
        </p:nvCxnSpPr>
        <p:spPr>
          <a:xfrm>
            <a:off x="5837238" y="5492750"/>
            <a:ext cx="239712" cy="1588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Скругленный прямоугольник 72"/>
          <p:cNvSpPr/>
          <p:nvPr/>
        </p:nvSpPr>
        <p:spPr>
          <a:xfrm>
            <a:off x="7761288" y="4768850"/>
            <a:ext cx="1497012" cy="1450975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МЕЖВЕДОМСТВЕННАЯ КОМИССИЯ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Принимает решение об отборе инвестиционного проекта для участия в программе</a:t>
            </a:r>
          </a:p>
        </p:txBody>
      </p:sp>
      <p:cxnSp>
        <p:nvCxnSpPr>
          <p:cNvPr id="74" name="Прямая со стрелкой 73"/>
          <p:cNvCxnSpPr>
            <a:stCxn id="21" idx="3"/>
            <a:endCxn id="73" idx="1"/>
          </p:cNvCxnSpPr>
          <p:nvPr/>
        </p:nvCxnSpPr>
        <p:spPr>
          <a:xfrm>
            <a:off x="7519988" y="5494338"/>
            <a:ext cx="241300" cy="0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1" name="TextBox 78"/>
          <p:cNvSpPr txBox="1">
            <a:spLocks noChangeArrowheads="1"/>
          </p:cNvSpPr>
          <p:nvPr/>
        </p:nvSpPr>
        <p:spPr bwMode="auto">
          <a:xfrm>
            <a:off x="546100" y="6326188"/>
            <a:ext cx="8694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00">
                <a:latin typeface="Calibri" pitchFamily="34" charset="0"/>
                <a:cs typeface="Times New Roman" pitchFamily="18" charset="0"/>
              </a:rPr>
              <a:t>* Федеральный орган исполнительной власти, осуществляющий функции по выработке государственной политики и нормативно-правовому регулированию в сфере реализации инвестиционного проекта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547688" y="15875"/>
            <a:ext cx="9053512" cy="1281113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40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Постановление Правительства Российской Федерации № 214 от 12.03.2015 г. «Об утверждении Правил предоставления в 2015 году субсидий из федерального бюджета организациям промышленности для возмещения части затрат, понесенных в 2015 году на уплату процентов по кредитам, полученным в российских кредитных организациях и государственной корпорации «Банк развития и внешнеэкономической деятельности (Внешэкономбанк)», а также в международных финансовых организациях, созданных в соответствии с международными договорами, в которых участвует Российская Федерация, на пополнение оборотных средств и (или) на финансирование текущей производственной деятельности»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01200" y="6464300"/>
            <a:ext cx="230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8</a:t>
            </a:r>
          </a:p>
        </p:txBody>
      </p:sp>
      <p:sp>
        <p:nvSpPr>
          <p:cNvPr id="35843" name="Прямоугольник 14"/>
          <p:cNvSpPr>
            <a:spLocks noChangeArrowheads="1"/>
          </p:cNvSpPr>
          <p:nvPr/>
        </p:nvSpPr>
        <p:spPr bwMode="auto">
          <a:xfrm>
            <a:off x="547688" y="1820863"/>
            <a:ext cx="324326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100" b="1">
                <a:solidFill>
                  <a:schemeClr val="accent2"/>
                </a:solidFill>
                <a:latin typeface="Calibri" pitchFamily="34" charset="0"/>
              </a:rPr>
              <a:t>ОСНОВНЫЕ ХАРАКТЕРИСТИКИ ПОДДЕРЖКИ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47688" y="2443163"/>
            <a:ext cx="8712200" cy="442912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Получатель субсидии: </a:t>
            </a:r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Российские организации гражданской промышленности, осуществляющие деятельность в указанных сферах и которые включены в перечень системообразующих организаций, утвержденный решением Правительственной комиссии по экономическому развитию и интеграции, либо в перечень организаций, оказывающих существенной влияние на отрасли промышленности и торговли, утвержденный Министерством промышленности и торговли Российской Федерации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47688" y="3013075"/>
            <a:ext cx="8712200" cy="376238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Цель предоставления поддержки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возмещение части фактически произведенных и документально подтвержденных затрат, понесенных организациями в 2015 году на уплату процентов по кредитам (либо по траншам в рамках кредитных линий) 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7688" y="3522663"/>
            <a:ext cx="8712200" cy="704850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Требования к кредитным договорам: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д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оговор заключен после 16 декабря 2014 г., либо уведомление об увеличении процентной ставки направлено после 16 декабря 2014г., либо после 16 декабря 2014г.  организации направлено уведомление о принятом решении о необходимости дополнительного соглашения к кредитному договору;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к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редит предоставлен в валюте Российской Федерации;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ц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елью предоставления кредита является пополнение оборотных средств и (или) финансирование текущей производственной деятельности организации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47688" y="2139950"/>
            <a:ext cx="8712200" cy="176213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Форма поддержки: 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Субсидии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из федерального бюджета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47688" y="4360863"/>
            <a:ext cx="8712200" cy="642937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Размер субсидии: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70% суммы фактических затрат организации на уплату процентов по кредиту, но не больше величины 70% ставки ЦБ, действовавшей на дату уплаты процентов по кредиту;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д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ля одной организации – не более 75 млн.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р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ублей за 3 месяца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47688" y="5129213"/>
            <a:ext cx="8712200" cy="196850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Основание предоставления субсидии: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договор, заключаемый между организацией и Министерством промышленности и торговли </a:t>
            </a: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5850" name="Прямоугольник 11"/>
          <p:cNvSpPr>
            <a:spLocks noChangeArrowheads="1"/>
          </p:cNvSpPr>
          <p:nvPr/>
        </p:nvSpPr>
        <p:spPr bwMode="auto">
          <a:xfrm>
            <a:off x="547688" y="5518150"/>
            <a:ext cx="324326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100" b="1">
                <a:solidFill>
                  <a:schemeClr val="accent2"/>
                </a:solidFill>
                <a:latin typeface="Calibri" pitchFamily="34" charset="0"/>
              </a:rPr>
              <a:t>ПРОЦЕДУРА ОТБОРА ПОЛУЧАТЕЛЕЙ СУБСИДИИ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47688" y="5784850"/>
            <a:ext cx="3475037" cy="703263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Организация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Подача заявления о заключении договора и необходимого пакета документов в </a:t>
            </a:r>
            <a:r>
              <a:rPr lang="ru-RU" sz="900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Минпромторг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073650" y="5784850"/>
            <a:ext cx="4105275" cy="703263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Минпромторг</a:t>
            </a: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Регистрирует документы в порядке поступления;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Рассматривает поступившие документы (в течение 30 календарных дней)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Заключает договор о предоставлении субсидии</a:t>
            </a:r>
          </a:p>
        </p:txBody>
      </p:sp>
      <p:cxnSp>
        <p:nvCxnSpPr>
          <p:cNvPr id="3" name="Прямая со стрелкой 2"/>
          <p:cNvCxnSpPr>
            <a:stCxn id="13" idx="3"/>
            <a:endCxn id="17" idx="1"/>
          </p:cNvCxnSpPr>
          <p:nvPr/>
        </p:nvCxnSpPr>
        <p:spPr>
          <a:xfrm>
            <a:off x="4022725" y="6137275"/>
            <a:ext cx="1050925" cy="0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547688" y="15875"/>
            <a:ext cx="9053512" cy="563563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40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Постановление Правительства Российской Федерации № 42 от 21.01.2014 «Об утверждении Правил предоставления субсидий из федерального бюджета российским организациям на компенсацию процентных ставок по инвестиционным кредитам в сфере производства редких и редкоземельных металлов в рамках </a:t>
            </a:r>
            <a:r>
              <a:rPr lang="ru-RU" sz="1400" b="1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подпрограммы «Развитие промышленности редких и редкоземельных металлов»</a:t>
            </a:r>
            <a:r>
              <a:rPr lang="ru-RU" sz="1400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>
                <a:solidFill>
                  <a:srgbClr val="236292"/>
                </a:solidFill>
                <a:latin typeface="Tahoma" pitchFamily="34" charset="0"/>
                <a:cs typeface="Tahoma" pitchFamily="34" charset="0"/>
              </a:rPr>
              <a:t>государственной программы Российской Федерации «Развитие промышленности и повышение ее конкурентоспособности»</a:t>
            </a:r>
            <a:r>
              <a:rPr lang="ru-RU" sz="1400">
                <a:solidFill>
                  <a:schemeClr val="accent1"/>
                </a:solidFill>
                <a:latin typeface="Trebuchet MS" pitchFamily="34" charset="0"/>
              </a:rPr>
              <a:t> </a:t>
            </a:r>
            <a:endParaRPr lang="ru-RU" sz="1400">
              <a:solidFill>
                <a:srgbClr val="23629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01200" y="6464300"/>
            <a:ext cx="230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9</a:t>
            </a:r>
          </a:p>
        </p:txBody>
      </p:sp>
      <p:sp>
        <p:nvSpPr>
          <p:cNvPr id="37891" name="Прямоугольник 14"/>
          <p:cNvSpPr>
            <a:spLocks noChangeArrowheads="1"/>
          </p:cNvSpPr>
          <p:nvPr/>
        </p:nvSpPr>
        <p:spPr bwMode="auto">
          <a:xfrm>
            <a:off x="547688" y="1187450"/>
            <a:ext cx="324326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100" b="1">
                <a:solidFill>
                  <a:schemeClr val="accent2"/>
                </a:solidFill>
                <a:latin typeface="Calibri" pitchFamily="34" charset="0"/>
              </a:rPr>
              <a:t>ОСНОВНЫЕ ХАРАКТЕРИСТИКИ ПОДДЕРЖКИ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46100" y="1792288"/>
            <a:ext cx="8712200" cy="217487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Получатель 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субсидии: </a:t>
            </a:r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оссийские организации, прошедшие конкурсный отбор 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46100" y="2141538"/>
            <a:ext cx="8712200" cy="236537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Цель предоставления субсидий: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компенсация процентных ставок по инвестиционным кредитам в сфере производства редких и редкоземельных металлов 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6100" y="2509838"/>
            <a:ext cx="8712200" cy="1309687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Критерии отбора инвестиционных проектов конкурсной комиссией: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Организация осуществляет все или один из установленных видов деятельности;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Реализация проекта предусматривает внедрение в промышленное производство результатов научно-исследовательских и опытно-конструкторских работ, полученных в ходе реализации подпрограммы;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Минимальное значение производительности труда в результате реализации проекта составляет не менее 150 процентов по отношению к среднему значению производительности труда в обрабатывающих отраслях промышленности в 2011 году;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Проект способствует увеличению объемов отечественного производства продукции из редких и редкоземельных металлов не менее чем на 5 процентов;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К расходам инвестиционного характера, возникающим в ходе реализации проекта, относятся на установленные расходы;</a:t>
            </a:r>
          </a:p>
          <a:p>
            <a:pPr marL="171450" indent="-171450" algn="just" fontAlgn="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Ввод производственных мощностей по проекту осуществлен не ранее 2014 года.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46100" y="1484313"/>
            <a:ext cx="8712200" cy="168275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Форма 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поддержки: 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субсидии из федерально бюджета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896" name="Прямоугольник 11"/>
          <p:cNvSpPr>
            <a:spLocks noChangeArrowheads="1"/>
          </p:cNvSpPr>
          <p:nvPr/>
        </p:nvSpPr>
        <p:spPr bwMode="auto">
          <a:xfrm>
            <a:off x="536575" y="5200650"/>
            <a:ext cx="871378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sz="1100" b="1">
                <a:solidFill>
                  <a:schemeClr val="accent2"/>
                </a:solidFill>
                <a:latin typeface="Calibri" pitchFamily="34" charset="0"/>
              </a:rPr>
              <a:t>ПОРЯДОК ЗАКЛЮЧЕНИЯ ДОГОВОРОВ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23900" y="5505450"/>
            <a:ext cx="2198688" cy="962025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ОРГАНИЗАЦИЯ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Предоставляет заявку на участие в конкурсе, а также необходимые документы в </a:t>
            </a:r>
            <a:r>
              <a:rPr lang="ru-RU" sz="900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Минпромторг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России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17888" y="5491163"/>
            <a:ext cx="2452687" cy="984250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КОНКУРСНАЯ КОМИССИЯ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1. Принятие решения о соответствии критериям;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2. Определение победителей конкурса на основании критерия социально-экономической эффективности проекта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67463" y="5491163"/>
            <a:ext cx="2597150" cy="984250"/>
          </a:xfrm>
          <a:prstGeom prst="roundRect">
            <a:avLst/>
          </a:prstGeom>
          <a:solidFill>
            <a:srgbClr val="F2F2F2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МИНПРОМТОРГ РОССИИ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Заключение договоров с победителями конкурса о предоставлении субсидий на срок реализации проекта</a:t>
            </a:r>
          </a:p>
        </p:txBody>
      </p:sp>
      <p:cxnSp>
        <p:nvCxnSpPr>
          <p:cNvPr id="3" name="Прямая со стрелкой 2"/>
          <p:cNvCxnSpPr>
            <a:stCxn id="13" idx="3"/>
            <a:endCxn id="17" idx="1"/>
          </p:cNvCxnSpPr>
          <p:nvPr/>
        </p:nvCxnSpPr>
        <p:spPr>
          <a:xfrm flipV="1">
            <a:off x="2922588" y="5983288"/>
            <a:ext cx="495300" cy="3175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7" idx="3"/>
            <a:endCxn id="19" idx="1"/>
          </p:cNvCxnSpPr>
          <p:nvPr/>
        </p:nvCxnSpPr>
        <p:spPr>
          <a:xfrm>
            <a:off x="5870575" y="5983288"/>
            <a:ext cx="496888" cy="0"/>
          </a:xfrm>
          <a:prstGeom prst="straightConnector1">
            <a:avLst/>
          </a:prstGeom>
          <a:ln w="19050">
            <a:solidFill>
              <a:srgbClr val="CFCFC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536575" y="3960813"/>
            <a:ext cx="8713788" cy="328612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Основание предоставления субсидий: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субсидии представляются на основании договора, заключенного с Министерством промышленности и торговли Российской Федерации.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46100" y="4430713"/>
            <a:ext cx="8712200" cy="725487"/>
          </a:xfrm>
          <a:prstGeom prst="roundRect">
            <a:avLst/>
          </a:prstGeom>
          <a:solidFill>
            <a:srgbClr val="D3E6F5"/>
          </a:solidFill>
          <a:ln>
            <a:solidFill>
              <a:srgbClr val="CFCFC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Размер субсидии: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i="1" u="sng" dirty="0">
                <a:solidFill>
                  <a:schemeClr val="tx1"/>
                </a:solidFill>
                <a:latin typeface="Calibri" panose="020F0502020204030204" pitchFamily="34" charset="0"/>
              </a:rPr>
              <a:t>По кредитам, полученным в рублях</a:t>
            </a:r>
            <a:r>
              <a:rPr lang="ru-RU" sz="900" i="1" dirty="0">
                <a:solidFill>
                  <a:schemeClr val="tx1"/>
                </a:solidFill>
                <a:latin typeface="Calibri" panose="020F0502020204030204" pitchFamily="34" charset="0"/>
              </a:rPr>
              <a:t> -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2/3 суммы затрат организации на уплату процентов по кредиту в расчетном периоде, но не более 2/3 ставки рефинансирования ЦБ</a:t>
            </a:r>
            <a:endParaRPr lang="ru-RU" sz="900" b="1" i="1" u="sng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i="1" u="sng" dirty="0">
                <a:solidFill>
                  <a:schemeClr val="tx1"/>
                </a:solidFill>
                <a:latin typeface="Calibri" panose="020F0502020204030204" pitchFamily="34" charset="0"/>
              </a:rPr>
              <a:t>По кредитам, полученным в иностранной валюте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 – 2/3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суммы затрат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на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уплату процентов по кредиту в расчетном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</a:rPr>
              <a:t>периоде исходя из курса иностранной валюты по отношению к рублю, установленного ЦБ, но не более чем из расчета 4% годовых</a:t>
            </a:r>
          </a:p>
          <a:p>
            <a:pPr algn="just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Субсидии на возмещение процентов, начисленных и уплаченных по просроченной ссудной задолженности, не предоставляется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D5SXzVsEeSr6ZASM3NG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rT58Q_ruEyJMXah4bw0I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pXX8FrQIE6NP2xhy7sAp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rT58Q_ruEyJMXah4bw0I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pXX8FrQIE6NP2xhy7sApw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5357</TotalTime>
  <Words>4783</Words>
  <Application>Microsoft Office PowerPoint</Application>
  <PresentationFormat>Лист A4 (210x297 мм)</PresentationFormat>
  <Paragraphs>453</Paragraphs>
  <Slides>17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17</vt:i4>
      </vt:variant>
    </vt:vector>
  </HeadingPairs>
  <TitlesOfParts>
    <vt:vector size="31" baseType="lpstr">
      <vt:lpstr>Trebuchet MS</vt:lpstr>
      <vt:lpstr>Arial</vt:lpstr>
      <vt:lpstr>Wingdings 3</vt:lpstr>
      <vt:lpstr>Calibri</vt:lpstr>
      <vt:lpstr>+mn-lt</vt:lpstr>
      <vt:lpstr>Tahoma</vt:lpstr>
      <vt:lpstr>Times New Roman</vt:lpstr>
      <vt:lpstr>Грань</vt:lpstr>
      <vt:lpstr>Грань</vt:lpstr>
      <vt:lpstr>Грань</vt:lpstr>
      <vt:lpstr>Грань</vt:lpstr>
      <vt:lpstr>Грань</vt:lpstr>
      <vt:lpstr>Грань</vt:lpstr>
      <vt:lpstr>Грань</vt:lpstr>
      <vt:lpstr>МЕРЫ ПОДДЕРЖКИ В РАМКАХ ГОСУДАРСТВЕННЫХ ПРОГРАММ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Положение</dc:title>
  <dc:creator>И.И. Иванов</dc:creator>
  <cp:lastModifiedBy>1</cp:lastModifiedBy>
  <cp:revision>475</cp:revision>
  <cp:lastPrinted>2016-01-18T12:25:42Z</cp:lastPrinted>
  <dcterms:created xsi:type="dcterms:W3CDTF">2015-07-16T08:10:26Z</dcterms:created>
  <dcterms:modified xsi:type="dcterms:W3CDTF">2016-03-02T14:51:48Z</dcterms:modified>
</cp:coreProperties>
</file>