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57924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8"/>
      </p:cViewPr>
      <p:guideLst>
        <p:guide orient="horz" pos="497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EB4E890-6E6C-4EC9-9BB5-DBC50573A8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B231BC2-553B-47D4-B75B-BE4D206CD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897A8-7E6A-4569-98FB-36252E4684B7}" type="datetimeFigureOut">
              <a:rPr lang="en-US"/>
              <a:pPr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B0E38D9-4E03-4F4D-AAEC-9C255501ED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46ACA44-C2EB-441E-9B6F-5E7C1F7935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128E-BE7F-40E2-89C3-08542F28859B}" type="slidenum">
              <a:rPr/>
              <a:pPr/>
              <a:t>‹#›</a:t>
            </a:fld>
            <a:endParaRPr lang="en-US"/>
          </a:p>
        </p:txBody>
      </p:sp>
      <p:sp>
        <p:nvSpPr>
          <p:cNvPr id="6" name="Верхний колонтитул 1">
            <a:extLst>
              <a:ext uri="{FF2B5EF4-FFF2-40B4-BE49-F238E27FC236}">
                <a16:creationId xmlns="" xmlns:a16="http://schemas.microsoft.com/office/drawing/2014/main" id="{A7A41A6C-283A-4C48-9A74-88C16F7BCAD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Дата 2">
            <a:extLst>
              <a:ext uri="{FF2B5EF4-FFF2-40B4-BE49-F238E27FC236}">
                <a16:creationId xmlns="" xmlns:a16="http://schemas.microsoft.com/office/drawing/2014/main" id="{32D4860E-EB95-4BFA-A473-9165C888972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58D51E5F-6D69-4BA1-8AA7-D655AC06DB3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Номер слайда 4">
            <a:extLst>
              <a:ext uri="{FF2B5EF4-FFF2-40B4-BE49-F238E27FC236}">
                <a16:creationId xmlns="" xmlns:a16="http://schemas.microsoft.com/office/drawing/2014/main" id="{46A14CA7-EE3A-423E-9D7E-2970DDAF120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89E586A-EDD0-4B00-AB5F-8F3083BCEA8A}" type="slidenum">
              <a:rPr/>
              <a:pPr marL="0" marR="0" lvl="0" indent="0" algn="r" defTabSz="914079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2025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раз слайда 1">
            <a:extLst>
              <a:ext uri="{FF2B5EF4-FFF2-40B4-BE49-F238E27FC236}">
                <a16:creationId xmlns="" xmlns:a16="http://schemas.microsoft.com/office/drawing/2014/main" id="{E5119D5B-6AB0-45CF-A3C6-53005C58FA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67053" y="763588"/>
            <a:ext cx="1636711" cy="377189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Заметки 2">
            <a:extLst>
              <a:ext uri="{FF2B5EF4-FFF2-40B4-BE49-F238E27FC236}">
                <a16:creationId xmlns="" xmlns:a16="http://schemas.microsoft.com/office/drawing/2014/main" id="{B434928A-1D31-4441-8781-1A5D13E438D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40" y="4777557"/>
            <a:ext cx="621756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10" name="Верхний колонтитул 3">
            <a:extLst>
              <a:ext uri="{FF2B5EF4-FFF2-40B4-BE49-F238E27FC236}">
                <a16:creationId xmlns="" xmlns:a16="http://schemas.microsoft.com/office/drawing/2014/main" id="{6988C6D5-3882-4B47-8A1D-33BEAF5DAD1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Дата 4">
            <a:extLst>
              <a:ext uri="{FF2B5EF4-FFF2-40B4-BE49-F238E27FC236}">
                <a16:creationId xmlns="" xmlns:a16="http://schemas.microsoft.com/office/drawing/2014/main" id="{27476A99-D992-4492-978E-B36FD8A3925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196" y="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Нижний колонтитул 5">
            <a:extLst>
              <a:ext uri="{FF2B5EF4-FFF2-40B4-BE49-F238E27FC236}">
                <a16:creationId xmlns="" xmlns:a16="http://schemas.microsoft.com/office/drawing/2014/main" id="{3A8709AD-2634-4639-9BD9-CB2EF52AB6E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Номер слайда 6">
            <a:extLst>
              <a:ext uri="{FF2B5EF4-FFF2-40B4-BE49-F238E27FC236}">
                <a16:creationId xmlns="" xmlns:a16="http://schemas.microsoft.com/office/drawing/2014/main" id="{ECF9143E-E3E5-416A-BB60-60928249D8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FAACDB1-FAA0-4038-B2C0-67A5095E131C}" type="slidenum">
              <a:rPr/>
              <a:pPr lvl="0"/>
              <a:t>‹#›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0AC3A-5741-4A4C-9DC4-06DBBB16E86E}" type="datetimeFigureOut">
              <a:rPr lang="en-US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9600" y="1257300"/>
            <a:ext cx="14732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33B62-8431-4673-B854-BE33DF4BA18A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5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26" marR="0" lvl="0" indent="-215926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>
            <a:extLst>
              <a:ext uri="{FF2B5EF4-FFF2-40B4-BE49-F238E27FC236}">
                <a16:creationId xmlns="" xmlns:a16="http://schemas.microsoft.com/office/drawing/2014/main" id="{6FC0D8CF-8B50-460B-9378-2E5EF8F0B82E}"/>
              </a:ext>
            </a:extLst>
          </p:cNvPr>
          <p:cNvSpPr txBox="1"/>
          <p:nvPr/>
        </p:nvSpPr>
        <p:spPr>
          <a:xfrm>
            <a:off x="4399196" y="9555480"/>
            <a:ext cx="3372837" cy="5025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07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968A625-E6B3-492C-BE7E-DD3E75EB09E3}" type="slidenum">
              <a:rPr/>
              <a:pPr marL="0" marR="0" lvl="0" indent="0" algn="r" defTabSz="914079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>
            <a:extLst>
              <a:ext uri="{FF2B5EF4-FFF2-40B4-BE49-F238E27FC236}">
                <a16:creationId xmlns="" xmlns:a16="http://schemas.microsoft.com/office/drawing/2014/main" id="{65EE8797-D45F-4A8D-ABBE-703DFF4231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067050" y="763588"/>
            <a:ext cx="1636713" cy="37719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>
            <a:extLst>
              <a:ext uri="{FF2B5EF4-FFF2-40B4-BE49-F238E27FC236}">
                <a16:creationId xmlns="" xmlns:a16="http://schemas.microsoft.com/office/drawing/2014/main" id="{3EDE0B83-E479-448E-ACB0-86E65A72BD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40" y="4777557"/>
            <a:ext cx="6217563" cy="4525923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984E12-29BF-4E11-9B01-4CB0F019E4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2584551"/>
            <a:ext cx="5829300" cy="5498113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AE231D7-DA50-45B8-958D-CAD8A8D4BE0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57250" y="8294696"/>
            <a:ext cx="5143499" cy="3812855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7E44F0-5C20-4C43-B5D5-303E2CE2E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DAD357-91E1-419B-AA2E-F36A400BDF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2277BA-9381-4A62-B979-F52E34A24D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6372F30A-78FE-45FD-8595-875B08496820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201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AD4358-0B9E-4BE8-BB8A-182BAEE730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C31B1B5-49EE-4F45-9576-15B6F9405F9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71492" y="4204008"/>
            <a:ext cx="5915025" cy="100201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C220FA-7ADF-4839-92FD-534D020706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D338CE-DCEC-40A3-91C2-576120A654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664E72-6606-4B61-8CE6-1F580F5379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4FD7404B-7819-4C0E-9463-3CA9DA0B571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53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4C36189-5717-4FA3-99EA-A22FA5BB96E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4907758" y="840799"/>
            <a:ext cx="1478758" cy="1338336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6025B9-D878-44C7-970B-48C49036A85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71492" y="840799"/>
            <a:ext cx="4350541" cy="1338336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57C2A-C96E-450A-9A3F-A58753697E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DC579B-E229-4401-9381-8D1F845049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24ECA0-77FB-465E-9E37-850F96849F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C82BFF7B-7FD4-4BC1-8818-996C6D4B798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56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7ECE68-F984-4CEB-9FBE-3D54841B03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A8A470-DF7D-4ADF-A8B7-EF41ED4FA9A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492" y="4204008"/>
            <a:ext cx="5915025" cy="100201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43CF32-7436-4FE6-86DD-73472B1F3D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AF499F-C5A1-4D93-918C-65A7C76CE2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C3A380-3B46-41A9-BCC3-C00BE23F5D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361AF9B5-3494-4427-A5FE-9E460717E76F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30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FC37FA-44A7-40E4-B3DF-5263477C79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916" y="3937150"/>
            <a:ext cx="5915025" cy="6569223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F01E8E-F718-4E1B-A1BE-C801B95553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7916" y="10568516"/>
            <a:ext cx="5915025" cy="3454594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42192A-B405-4303-8EFA-A80A35FB2C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DF4987-F582-49C2-84DD-7E63FD9155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A6B0FD-95CC-4C4E-836B-8DD437A85C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D56E86A4-E07C-402B-B07C-7AEEEF695046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444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80973-FF61-42F3-89B0-A59D5E5DFE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30BD35-A985-4DA8-A3DE-D6D63650B81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492" y="4204008"/>
            <a:ext cx="2914650" cy="100201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313D80-53B7-4A88-9501-FB14D08EFF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71867" y="4204008"/>
            <a:ext cx="2914650" cy="100201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11AA24-81D7-4B1A-837C-04E7D79FC9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D2297EA-C402-4C09-92C5-9F291B460A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8CE5AE-27F8-4166-953C-8F03EE66C2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A24AE742-4CBF-4576-9C2E-29F34C462B8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015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4BDAB-7C7B-4313-9FFE-0DC70142C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4262F1C-8114-46BA-9D34-0508FF967AB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2379" y="3871341"/>
            <a:ext cx="2901254" cy="1897288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F2EF146-80AE-4EBE-9AC0-4DF76421ADC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72379" y="5768629"/>
            <a:ext cx="2901254" cy="848479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CC0AEA0-39E8-4B97-99C9-167592A56BF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71867" y="3871341"/>
            <a:ext cx="2915546" cy="1897288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2EEC808-4EF1-4EEE-87A5-599ECCB3CEF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71867" y="5768629"/>
            <a:ext cx="2915546" cy="848479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502E5DA-8453-4AAD-BFD6-C5825A1BDC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162C265-F06F-4E2B-8DB0-FA005A88BF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3BE6CB4-90BC-4928-9F9F-E1C612D9D4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363280B9-9342-4322-8608-637FD37BDB5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56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A53B5C-5153-4B86-8D77-D689D82C7B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6A30E7-3A6E-41C7-8790-C1D38A5C44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13D2445-222D-4932-A7FE-EF3632B9A8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8F21BA4-A516-4DEB-8DD0-19157D69D4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A617148F-BD24-4AD5-945D-99D8F50E248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906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464C8F5-3AE6-4158-A12F-13F3F109EC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9775A54-30FE-4411-8141-C239884495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EBF6AF-5B49-40CD-A182-4828105585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4F4689E1-53E1-420A-8D33-AB8CE625818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70656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3943A9-F777-479D-A5AC-616EFDD54C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1052831"/>
            <a:ext cx="2211887" cy="3684903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340539-2DC3-4E74-85CF-A98D19D286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15546" y="2273820"/>
            <a:ext cx="3471867" cy="1122287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C6991B2-EA4F-47E1-B328-3432D33EEBB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4737735"/>
            <a:ext cx="2211887" cy="877724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FED50B-6831-402A-B957-B58EB46704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2DD0FF-F77E-4D15-8D90-71BBB2E215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DB7CAF-B49B-44D7-B3AB-3BD1968882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C7468BC8-32F1-439B-8A2C-591BE734A8A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57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0F3FE3-F5F2-4D34-8126-E67ED7823A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1052831"/>
            <a:ext cx="2211887" cy="3684903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A596A6E-4899-4138-9300-D26E2DD154B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915546" y="2273820"/>
            <a:ext cx="3471867" cy="11222879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9F9D89-41B0-4DEC-A571-6074B01224F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4737735"/>
            <a:ext cx="2211887" cy="877724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D7417E-EC9C-4ABB-954E-382C6D0129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71492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7F475F-B782-488D-B2A0-E8946808C8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271717" y="14637267"/>
            <a:ext cx="2314574" cy="84079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AF317B9-7325-48E8-90C3-BA11119BB5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843467" y="14637267"/>
            <a:ext cx="1543050" cy="840799"/>
          </a:xfrm>
        </p:spPr>
        <p:txBody>
          <a:bodyPr/>
          <a:lstStyle>
            <a:lvl1pPr>
              <a:defRPr/>
            </a:lvl1pPr>
          </a:lstStyle>
          <a:p>
            <a:pPr lvl="0"/>
            <a:fld id="{E1A24B22-0F0D-438A-88D7-6FF723CAE17F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2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5A6B86D-9A25-4112-A91E-0C7C67738B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840809"/>
            <a:ext cx="5915025" cy="30524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DD7F02-0D5C-44FA-BFA3-9951D41FA5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1492" y="4204008"/>
            <a:ext cx="5915025" cy="10020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FC177E-A220-482D-A50C-61C4D010D33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71492" y="14637267"/>
            <a:ext cx="1543050" cy="840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C4B7B8-C120-42DC-9E57-A1484068BA2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271717" y="14637267"/>
            <a:ext cx="2314574" cy="840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1D3169-34D2-4512-8F7A-0454792C8E3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43467" y="14637267"/>
            <a:ext cx="1543050" cy="8407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5C08F1B0-C9C8-4E54-B82C-6CD772B44A3A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3300" b="0" i="0" u="none" strike="noStrike" kern="1200" cap="none" spc="0" baseline="0">
          <a:solidFill>
            <a:srgbClr val="000000"/>
          </a:solidFill>
          <a:uFillTx/>
          <a:latin typeface="Calibri Light"/>
          <a:ea typeface=""/>
          <a:cs typeface="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ru-RU" sz="21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5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35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ru-RU" sz="135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>
            <a:extLst>
              <a:ext uri="{FF2B5EF4-FFF2-40B4-BE49-F238E27FC236}">
                <a16:creationId xmlns="" xmlns:a16="http://schemas.microsoft.com/office/drawing/2014/main" id="{3167B979-37B3-4F07-8599-9306E987C8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708" y="238292"/>
            <a:ext cx="1278907" cy="51933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 descr="https://puradm.ru/deyatelnost/natsionalnye-proekty/%D0%9D%D0%B0%D1%86%D0%B8%D0%BE%D0%BD%D0%B0%D0%BB%D1%8C%D0%BD%D1%8B%D0%B5%20%D0%BF%D1%80%D0%BE%D0%B5%D0%BA%D1%82%D1%8B.png">
            <a:extLst>
              <a:ext uri="{FF2B5EF4-FFF2-40B4-BE49-F238E27FC236}">
                <a16:creationId xmlns="" xmlns:a16="http://schemas.microsoft.com/office/drawing/2014/main" id="{2F76D442-C0FE-4604-A0CD-1231AD338DA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857384" y="76901"/>
            <a:ext cx="1115202" cy="83288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6">
            <a:extLst>
              <a:ext uri="{FF2B5EF4-FFF2-40B4-BE49-F238E27FC236}">
                <a16:creationId xmlns="" xmlns:a16="http://schemas.microsoft.com/office/drawing/2014/main" id="{8B844D0F-1DF7-4441-97BC-2D904BDA4EFE}"/>
              </a:ext>
            </a:extLst>
          </p:cNvPr>
          <p:cNvSpPr txBox="1"/>
          <p:nvPr/>
        </p:nvSpPr>
        <p:spPr>
          <a:xfrm>
            <a:off x="954414" y="757626"/>
            <a:ext cx="5010921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БЕСПЛАТНОЕ ОБУЧЕНИЕ</a:t>
            </a:r>
            <a:br>
              <a:rPr lang="ru-RU" sz="36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2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в рамках федерального проекта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«Содействие занятости»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="" xmlns:a16="http://schemas.microsoft.com/office/drawing/2014/main" id="{73A73FC2-BC92-42B9-A062-2348BB6C4A8C}"/>
              </a:ext>
            </a:extLst>
          </p:cNvPr>
          <p:cNvSpPr txBox="1"/>
          <p:nvPr/>
        </p:nvSpPr>
        <p:spPr>
          <a:xfrm>
            <a:off x="2197312" y="2735893"/>
            <a:ext cx="4181852" cy="32043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Граждане, ищущие работу и обратившиеся</a:t>
            </a:r>
            <a: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в органы службы занятости, включая безработных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Лица в возрасте 50-ти лет и старше,</a:t>
            </a:r>
            <a: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лица предпенсионного возраста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Женщины, находящиеся в отпуске по уходу</a:t>
            </a:r>
            <a: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en-US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за ребенком в возрасте до трех лет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Женщины, не состоящие в трудовых отношениях, имеющие детей дошкольного возраста</a:t>
            </a: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174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ru-RU" sz="2174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</a:br>
            <a:endParaRPr lang="ru-RU" sz="2174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  <a:p>
            <a:pPr marL="0" marR="0" lvl="0" indent="0" algn="l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174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6" name="Picture 4" descr="Галочка — Википедия">
            <a:extLst>
              <a:ext uri="{FF2B5EF4-FFF2-40B4-BE49-F238E27FC236}">
                <a16:creationId xmlns="" xmlns:a16="http://schemas.microsoft.com/office/drawing/2014/main" id="{A50EB335-FC2C-4BCC-9782-544736438AD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751624" y="2785408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4" descr="Галочка — Википедия">
            <a:extLst>
              <a:ext uri="{FF2B5EF4-FFF2-40B4-BE49-F238E27FC236}">
                <a16:creationId xmlns="" xmlns:a16="http://schemas.microsoft.com/office/drawing/2014/main" id="{1BAEDB02-B7DD-4553-B444-9E1AC62616E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751624" y="3334670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4" descr="Галочка — Википедия">
            <a:extLst>
              <a:ext uri="{FF2B5EF4-FFF2-40B4-BE49-F238E27FC236}">
                <a16:creationId xmlns="" xmlns:a16="http://schemas.microsoft.com/office/drawing/2014/main" id="{C72B1587-7CCA-4405-881B-7284AA6568B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751624" y="3883932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4" descr="Галочка — Википедия">
            <a:extLst>
              <a:ext uri="{FF2B5EF4-FFF2-40B4-BE49-F238E27FC236}">
                <a16:creationId xmlns="" xmlns:a16="http://schemas.microsoft.com/office/drawing/2014/main" id="{1CCF48B4-FE31-4613-875F-5522A778B43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751624" y="4433194"/>
            <a:ext cx="445687" cy="44568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Рисунок 11">
            <a:extLst>
              <a:ext uri="{FF2B5EF4-FFF2-40B4-BE49-F238E27FC236}">
                <a16:creationId xmlns="" xmlns:a16="http://schemas.microsoft.com/office/drawing/2014/main" id="{B5EBD7F2-B572-4B59-A263-FAAA47D342E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2699" y="2732574"/>
            <a:ext cx="821478" cy="20966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Скругленный прямоугольник 16">
            <a:extLst>
              <a:ext uri="{FF2B5EF4-FFF2-40B4-BE49-F238E27FC236}">
                <a16:creationId xmlns="" xmlns:a16="http://schemas.microsoft.com/office/drawing/2014/main" id="{EB92A8DD-3674-46A3-8363-78CFB4CFEEF7}"/>
              </a:ext>
            </a:extLst>
          </p:cNvPr>
          <p:cNvSpPr/>
          <p:nvPr/>
        </p:nvSpPr>
        <p:spPr>
          <a:xfrm>
            <a:off x="472717" y="2142622"/>
            <a:ext cx="5906447" cy="40968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Участники</a:t>
            </a:r>
          </a:p>
        </p:txBody>
      </p:sp>
      <p:sp>
        <p:nvSpPr>
          <p:cNvPr id="12" name="Скругленный прямоугольник 19">
            <a:extLst>
              <a:ext uri="{FF2B5EF4-FFF2-40B4-BE49-F238E27FC236}">
                <a16:creationId xmlns="" xmlns:a16="http://schemas.microsoft.com/office/drawing/2014/main" id="{4314E817-A3FD-4430-A8B7-B461DF43F8DC}"/>
              </a:ext>
            </a:extLst>
          </p:cNvPr>
          <p:cNvSpPr/>
          <p:nvPr/>
        </p:nvSpPr>
        <p:spPr>
          <a:xfrm>
            <a:off x="472717" y="5066854"/>
            <a:ext cx="5906447" cy="4108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Компетенции</a:t>
            </a:r>
          </a:p>
        </p:txBody>
      </p:sp>
      <p:sp>
        <p:nvSpPr>
          <p:cNvPr id="13" name="TextBox 20">
            <a:extLst>
              <a:ext uri="{FF2B5EF4-FFF2-40B4-BE49-F238E27FC236}">
                <a16:creationId xmlns="" xmlns:a16="http://schemas.microsoft.com/office/drawing/2014/main" id="{495C3214-A0C8-45BB-B54C-13D8966BD7DB}"/>
              </a:ext>
            </a:extLst>
          </p:cNvPr>
          <p:cNvSpPr txBox="1"/>
          <p:nvPr/>
        </p:nvSpPr>
        <p:spPr>
          <a:xfrm>
            <a:off x="687016" y="5482221"/>
            <a:ext cx="2592781" cy="11464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Кирпичная кладка</a:t>
            </a:r>
          </a:p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Кондитерское дело</a:t>
            </a:r>
          </a:p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Предпринимательство</a:t>
            </a:r>
          </a:p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Поварское дело</a:t>
            </a:r>
            <a:endParaRPr lang="ru-RU" sz="2174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4" name="TextBox 21">
            <a:extLst>
              <a:ext uri="{FF2B5EF4-FFF2-40B4-BE49-F238E27FC236}">
                <a16:creationId xmlns="" xmlns:a16="http://schemas.microsoft.com/office/drawing/2014/main" id="{7B8C5F60-4D55-4379-9B18-1455556ACA6E}"/>
              </a:ext>
            </a:extLst>
          </p:cNvPr>
          <p:cNvSpPr txBox="1"/>
          <p:nvPr/>
        </p:nvSpPr>
        <p:spPr>
          <a:xfrm>
            <a:off x="3495687" y="5475802"/>
            <a:ext cx="2737073" cy="11464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Промышленный дизайн</a:t>
            </a:r>
          </a:p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Маркетинг</a:t>
            </a:r>
          </a:p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Кадровое делопроизводство</a:t>
            </a:r>
          </a:p>
          <a:p>
            <a:pPr marL="285722" marR="0" lvl="0" indent="-285722" algn="l" defTabSz="914079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Сварочные технологии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02EE53BD-E9CC-4614-B64C-D494EAF0E86D}"/>
              </a:ext>
            </a:extLst>
          </p:cNvPr>
          <p:cNvSpPr txBox="1"/>
          <p:nvPr/>
        </p:nvSpPr>
        <p:spPr>
          <a:xfrm>
            <a:off x="687007" y="6549380"/>
            <a:ext cx="5545753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и множество других компетенций</a:t>
            </a:r>
          </a:p>
        </p:txBody>
      </p:sp>
      <p:sp>
        <p:nvSpPr>
          <p:cNvPr id="16" name="Скругленный прямоугольник 23">
            <a:extLst>
              <a:ext uri="{FF2B5EF4-FFF2-40B4-BE49-F238E27FC236}">
                <a16:creationId xmlns="" xmlns:a16="http://schemas.microsoft.com/office/drawing/2014/main" id="{B27F81C4-3DE2-4D0F-99D4-252BAE52EE6E}"/>
              </a:ext>
            </a:extLst>
          </p:cNvPr>
          <p:cNvSpPr/>
          <p:nvPr/>
        </p:nvSpPr>
        <p:spPr>
          <a:xfrm>
            <a:off x="472717" y="6983739"/>
            <a:ext cx="5906447" cy="40968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Процесс</a:t>
            </a:r>
          </a:p>
        </p:txBody>
      </p:sp>
      <p:sp>
        <p:nvSpPr>
          <p:cNvPr id="17" name="Скругленный прямоугольник 24">
            <a:extLst>
              <a:ext uri="{FF2B5EF4-FFF2-40B4-BE49-F238E27FC236}">
                <a16:creationId xmlns="" xmlns:a16="http://schemas.microsoft.com/office/drawing/2014/main" id="{5E936D95-A6FB-4A30-8E02-ACC0B42FBC51}"/>
              </a:ext>
            </a:extLst>
          </p:cNvPr>
          <p:cNvSpPr/>
          <p:nvPr/>
        </p:nvSpPr>
        <p:spPr>
          <a:xfrm>
            <a:off x="686997" y="7690085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Зайдите на сайт «Работа в России»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(www.trudvsem.ru)</a:t>
            </a:r>
          </a:p>
        </p:txBody>
      </p:sp>
      <p:sp>
        <p:nvSpPr>
          <p:cNvPr id="18" name="Скругленный прямоугольник 26">
            <a:extLst>
              <a:ext uri="{FF2B5EF4-FFF2-40B4-BE49-F238E27FC236}">
                <a16:creationId xmlns="" xmlns:a16="http://schemas.microsoft.com/office/drawing/2014/main" id="{1CA3ED87-DEC5-48E6-ABA5-7533A8C9034B}"/>
              </a:ext>
            </a:extLst>
          </p:cNvPr>
          <p:cNvSpPr/>
          <p:nvPr/>
        </p:nvSpPr>
        <p:spPr>
          <a:xfrm>
            <a:off x="472717" y="7494495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1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9" name="Скругленный прямоугольник 29">
            <a:extLst>
              <a:ext uri="{FF2B5EF4-FFF2-40B4-BE49-F238E27FC236}">
                <a16:creationId xmlns="" xmlns:a16="http://schemas.microsoft.com/office/drawing/2014/main" id="{F46D2ACC-3629-41BF-A06C-480EC15A9B94}"/>
              </a:ext>
            </a:extLst>
          </p:cNvPr>
          <p:cNvSpPr/>
          <p:nvPr/>
        </p:nvSpPr>
        <p:spPr>
          <a:xfrm>
            <a:off x="3716880" y="7690542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Кликните на баннер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«Пройдите обучение»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 авторизируйтесь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через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«Госуслуги» </a:t>
            </a:r>
          </a:p>
        </p:txBody>
      </p:sp>
      <p:sp>
        <p:nvSpPr>
          <p:cNvPr id="20" name="Скругленный прямоугольник 30">
            <a:extLst>
              <a:ext uri="{FF2B5EF4-FFF2-40B4-BE49-F238E27FC236}">
                <a16:creationId xmlns="" xmlns:a16="http://schemas.microsoft.com/office/drawing/2014/main" id="{810B1106-0549-4930-B30B-BD2C3AE51236}"/>
              </a:ext>
            </a:extLst>
          </p:cNvPr>
          <p:cNvSpPr/>
          <p:nvPr/>
        </p:nvSpPr>
        <p:spPr>
          <a:xfrm>
            <a:off x="3502600" y="7494961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2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1" name="Скругленный прямоугольник 31">
            <a:extLst>
              <a:ext uri="{FF2B5EF4-FFF2-40B4-BE49-F238E27FC236}">
                <a16:creationId xmlns="" xmlns:a16="http://schemas.microsoft.com/office/drawing/2014/main" id="{31AFD113-FC58-48A7-BE27-59AC2673D261}"/>
              </a:ext>
            </a:extLst>
          </p:cNvPr>
          <p:cNvSpPr/>
          <p:nvPr/>
        </p:nvSpPr>
        <p:spPr>
          <a:xfrm>
            <a:off x="686997" y="8817659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Выберите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категорию,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в наибольшей степени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подходящую вам,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направление обучения</a:t>
            </a:r>
          </a:p>
        </p:txBody>
      </p:sp>
      <p:sp>
        <p:nvSpPr>
          <p:cNvPr id="22" name="Скругленный прямоугольник 32">
            <a:extLst>
              <a:ext uri="{FF2B5EF4-FFF2-40B4-BE49-F238E27FC236}">
                <a16:creationId xmlns="" xmlns:a16="http://schemas.microsoft.com/office/drawing/2014/main" id="{727DF81D-F90F-4D21-89A9-5353FF254C42}"/>
              </a:ext>
            </a:extLst>
          </p:cNvPr>
          <p:cNvSpPr/>
          <p:nvPr/>
        </p:nvSpPr>
        <p:spPr>
          <a:xfrm>
            <a:off x="472717" y="8622069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3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3" name="Скругленный прямоугольник 33">
            <a:extLst>
              <a:ext uri="{FF2B5EF4-FFF2-40B4-BE49-F238E27FC236}">
                <a16:creationId xmlns="" xmlns:a16="http://schemas.microsoft.com/office/drawing/2014/main" id="{E074E7CD-8142-4FE3-8CB1-8E03FAA4D840}"/>
              </a:ext>
            </a:extLst>
          </p:cNvPr>
          <p:cNvSpPr/>
          <p:nvPr/>
        </p:nvSpPr>
        <p:spPr>
          <a:xfrm>
            <a:off x="3716880" y="8818116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Отправьте заявку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 дождитесь ее подтверждения</a:t>
            </a:r>
          </a:p>
        </p:txBody>
      </p:sp>
      <p:sp>
        <p:nvSpPr>
          <p:cNvPr id="24" name="Скругленный прямоугольник 34">
            <a:extLst>
              <a:ext uri="{FF2B5EF4-FFF2-40B4-BE49-F238E27FC236}">
                <a16:creationId xmlns="" xmlns:a16="http://schemas.microsoft.com/office/drawing/2014/main" id="{FA815E1B-5AD6-4367-914C-026C253E5A88}"/>
              </a:ext>
            </a:extLst>
          </p:cNvPr>
          <p:cNvSpPr/>
          <p:nvPr/>
        </p:nvSpPr>
        <p:spPr>
          <a:xfrm>
            <a:off x="3502600" y="8622535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4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5" name="Скругленный прямоугольник 35">
            <a:extLst>
              <a:ext uri="{FF2B5EF4-FFF2-40B4-BE49-F238E27FC236}">
                <a16:creationId xmlns="" xmlns:a16="http://schemas.microsoft.com/office/drawing/2014/main" id="{E9F60B88-3D11-42ED-869E-89D99D0F9525}"/>
              </a:ext>
            </a:extLst>
          </p:cNvPr>
          <p:cNvSpPr/>
          <p:nvPr/>
        </p:nvSpPr>
        <p:spPr>
          <a:xfrm>
            <a:off x="686997" y="9936574"/>
            <a:ext cx="5692158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Заключите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договор – двусторонний </a:t>
            </a: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(гражданин и образовательная организация)</a:t>
            </a:r>
          </a:p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или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трехсторонний</a:t>
            </a: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 (гражданин, образовательная организация и работодатель)</a:t>
            </a:r>
          </a:p>
        </p:txBody>
      </p:sp>
      <p:sp>
        <p:nvSpPr>
          <p:cNvPr id="26" name="Скругленный прямоугольник 36">
            <a:extLst>
              <a:ext uri="{FF2B5EF4-FFF2-40B4-BE49-F238E27FC236}">
                <a16:creationId xmlns="" xmlns:a16="http://schemas.microsoft.com/office/drawing/2014/main" id="{0007FD5A-C9F5-4FF9-8164-621322A0F9A1}"/>
              </a:ext>
            </a:extLst>
          </p:cNvPr>
          <p:cNvSpPr/>
          <p:nvPr/>
        </p:nvSpPr>
        <p:spPr>
          <a:xfrm>
            <a:off x="472717" y="9740993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5</a:t>
            </a:r>
            <a:endParaRPr lang="ru-RU" sz="20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7" name="Скругленный прямоугольник 39">
            <a:extLst>
              <a:ext uri="{FF2B5EF4-FFF2-40B4-BE49-F238E27FC236}">
                <a16:creationId xmlns="" xmlns:a16="http://schemas.microsoft.com/office/drawing/2014/main" id="{AE810DD3-23D7-4DC1-9C18-CCB8AEC39DA1}"/>
              </a:ext>
            </a:extLst>
          </p:cNvPr>
          <p:cNvSpPr/>
          <p:nvPr/>
        </p:nvSpPr>
        <p:spPr>
          <a:xfrm>
            <a:off x="686997" y="12001600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Пройдите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профессиональное обучение </a:t>
            </a: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или получите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дополнительное профессиональное образование</a:t>
            </a:r>
          </a:p>
        </p:txBody>
      </p:sp>
      <p:sp>
        <p:nvSpPr>
          <p:cNvPr id="28" name="Скругленный прямоугольник 40">
            <a:extLst>
              <a:ext uri="{FF2B5EF4-FFF2-40B4-BE49-F238E27FC236}">
                <a16:creationId xmlns="" xmlns:a16="http://schemas.microsoft.com/office/drawing/2014/main" id="{AD7FB21E-D4E3-4F6E-BB05-792CF5E6C961}"/>
              </a:ext>
            </a:extLst>
          </p:cNvPr>
          <p:cNvSpPr/>
          <p:nvPr/>
        </p:nvSpPr>
        <p:spPr>
          <a:xfrm>
            <a:off x="472717" y="11806019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6</a:t>
            </a:r>
          </a:p>
        </p:txBody>
      </p:sp>
      <p:sp>
        <p:nvSpPr>
          <p:cNvPr id="29" name="Скругленный прямоугольник 41">
            <a:extLst>
              <a:ext uri="{FF2B5EF4-FFF2-40B4-BE49-F238E27FC236}">
                <a16:creationId xmlns="" xmlns:a16="http://schemas.microsoft.com/office/drawing/2014/main" id="{E7DD7BA7-3CA8-4A5F-A013-40C4254C7625}"/>
              </a:ext>
            </a:extLst>
          </p:cNvPr>
          <p:cNvSpPr/>
          <p:nvPr/>
        </p:nvSpPr>
        <p:spPr>
          <a:xfrm>
            <a:off x="3716880" y="12002066"/>
            <a:ext cx="2662275" cy="8520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1D54A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Получите </a:t>
            </a: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документ, подтверждающий</a:t>
            </a:r>
            <a:b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прохождение обучения</a:t>
            </a:r>
          </a:p>
        </p:txBody>
      </p:sp>
      <p:sp>
        <p:nvSpPr>
          <p:cNvPr id="30" name="Скругленный прямоугольник 42">
            <a:extLst>
              <a:ext uri="{FF2B5EF4-FFF2-40B4-BE49-F238E27FC236}">
                <a16:creationId xmlns="" xmlns:a16="http://schemas.microsoft.com/office/drawing/2014/main" id="{48D9CE5A-6786-4D5F-B2A8-579F1DF8903F}"/>
              </a:ext>
            </a:extLst>
          </p:cNvPr>
          <p:cNvSpPr/>
          <p:nvPr/>
        </p:nvSpPr>
        <p:spPr>
          <a:xfrm>
            <a:off x="3502600" y="11806485"/>
            <a:ext cx="363583" cy="38146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w="63495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7</a:t>
            </a:r>
          </a:p>
        </p:txBody>
      </p:sp>
      <p:sp>
        <p:nvSpPr>
          <p:cNvPr id="31" name="TextBox 44">
            <a:extLst>
              <a:ext uri="{FF2B5EF4-FFF2-40B4-BE49-F238E27FC236}">
                <a16:creationId xmlns="" xmlns:a16="http://schemas.microsoft.com/office/drawing/2014/main" id="{910B37C8-4ADD-42AF-B1FA-190F11B13661}"/>
              </a:ext>
            </a:extLst>
          </p:cNvPr>
          <p:cNvSpPr txBox="1"/>
          <p:nvPr/>
        </p:nvSpPr>
        <p:spPr>
          <a:xfrm>
            <a:off x="472708" y="10874035"/>
            <a:ext cx="5906447" cy="9592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Двусторонний договор – если вы планируете </a:t>
            </a:r>
            <a:r>
              <a:rPr lang="ru-RU" sz="1200" b="1" i="0" u="none" strike="noStrike" kern="1200" cap="none" spc="0" baseline="0">
                <a:solidFill>
                  <a:srgbClr val="E74A17"/>
                </a:solidFill>
                <a:uFillTx/>
                <a:latin typeface="Calibri"/>
                <a:ea typeface=""/>
                <a:cs typeface=""/>
              </a:rPr>
              <a:t>зарегистрироваться в качестве ИП, крестьянского (фермерского) хозяйства, юр. лица или начать применять специальный налоговый режим «Налог на профессиональный доход»</a:t>
            </a:r>
          </a:p>
          <a:p>
            <a:pPr marL="285750" marR="0" lvl="0" indent="-285750" algn="l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Трехсторонний договор – если вы планируете </a:t>
            </a:r>
            <a:r>
              <a:rPr lang="ru-RU" sz="1200" b="1" i="0" u="none" strike="noStrike" kern="1200" cap="none" spc="0" baseline="0">
                <a:solidFill>
                  <a:srgbClr val="E74A17"/>
                </a:solidFill>
                <a:uFillTx/>
                <a:latin typeface="Calibri"/>
                <a:ea typeface=""/>
                <a:cs typeface=""/>
              </a:rPr>
              <a:t>трудоустроиться</a:t>
            </a:r>
          </a:p>
        </p:txBody>
      </p:sp>
      <p:sp>
        <p:nvSpPr>
          <p:cNvPr id="32" name="TextBox 45">
            <a:extLst>
              <a:ext uri="{FF2B5EF4-FFF2-40B4-BE49-F238E27FC236}">
                <a16:creationId xmlns="" xmlns:a16="http://schemas.microsoft.com/office/drawing/2014/main" id="{9BC88C95-E9F8-4766-A162-699BF2A559E8}"/>
              </a:ext>
            </a:extLst>
          </p:cNvPr>
          <p:cNvSpPr txBox="1"/>
          <p:nvPr/>
        </p:nvSpPr>
        <p:spPr>
          <a:xfrm>
            <a:off x="506650" y="12904287"/>
            <a:ext cx="5906447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После прохождения обучения – трудоустройство </a:t>
            </a:r>
            <a:br>
              <a:rPr lang="ru-RU" sz="16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600" b="1" i="0" u="none" strike="noStrike" kern="1200" cap="none" spc="0" baseline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или открытие собственного дела!</a:t>
            </a:r>
          </a:p>
        </p:txBody>
      </p:sp>
      <p:sp>
        <p:nvSpPr>
          <p:cNvPr id="33" name="Скругленный прямоугольник 46">
            <a:extLst>
              <a:ext uri="{FF2B5EF4-FFF2-40B4-BE49-F238E27FC236}">
                <a16:creationId xmlns="" xmlns:a16="http://schemas.microsoft.com/office/drawing/2014/main" id="{EC8EE3E2-B771-4B2E-8F87-456DD5EBEC3A}"/>
              </a:ext>
            </a:extLst>
          </p:cNvPr>
          <p:cNvSpPr/>
          <p:nvPr/>
        </p:nvSpPr>
        <p:spPr>
          <a:xfrm>
            <a:off x="472708" y="13658738"/>
            <a:ext cx="5906447" cy="40968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E5481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07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Контакты</a:t>
            </a:r>
          </a:p>
        </p:txBody>
      </p:sp>
      <p:sp>
        <p:nvSpPr>
          <p:cNvPr id="34" name="Прямоугольник 17">
            <a:extLst>
              <a:ext uri="{FF2B5EF4-FFF2-40B4-BE49-F238E27FC236}">
                <a16:creationId xmlns="" xmlns:a16="http://schemas.microsoft.com/office/drawing/2014/main" id="{24054F4E-D3DC-4684-8057-BE544638733B}"/>
              </a:ext>
            </a:extLst>
          </p:cNvPr>
          <p:cNvSpPr/>
          <p:nvPr/>
        </p:nvSpPr>
        <p:spPr>
          <a:xfrm>
            <a:off x="472708" y="14221410"/>
            <a:ext cx="5906447" cy="11439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lvl="0" indent="-285750" defTabSz="914079"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kern="0" dirty="0" smtClean="0">
                <a:solidFill>
                  <a:srgbClr val="1D54A7"/>
                </a:solidFill>
                <a:latin typeface="Calibri"/>
                <a:ea typeface=""/>
                <a:cs typeface=""/>
              </a:rPr>
              <a:t>М</a:t>
            </a:r>
            <a: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  <a:t>ария Владимировна </a:t>
            </a:r>
            <a:r>
              <a:rPr lang="ru-RU" sz="1200" b="1" kern="0" dirty="0" err="1" smtClean="0">
                <a:solidFill>
                  <a:srgbClr val="1D54A7"/>
                </a:solidFill>
                <a:ea typeface=""/>
                <a:cs typeface=""/>
              </a:rPr>
              <a:t>Мамайкина</a:t>
            </a:r>
            <a: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  <a:t> 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(начальник</a:t>
            </a:r>
            <a:r>
              <a:rPr lang="ru-RU" sz="1200" b="1" i="0" u="none" strike="noStrike" kern="0" cap="none" spc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 о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тдела профессионального обучения и профессионально</a:t>
            </a:r>
            <a:r>
              <a:rPr lang="ru-RU" sz="1200" b="1" kern="0" dirty="0" smtClean="0">
                <a:solidFill>
                  <a:srgbClr val="1D54A7"/>
                </a:solidFill>
                <a:latin typeface="Calibri"/>
                <a:ea typeface=""/>
                <a:cs typeface=""/>
              </a:rPr>
              <a:t>й ориентации ГКУ РМ «ЦЗН Рузаевский»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)</a:t>
            </a: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+7 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(83451) 6-66-46, </a:t>
            </a:r>
            <a:r>
              <a:rPr lang="en-US" sz="1200" b="1" u="sng" kern="0" dirty="0" smtClean="0">
                <a:solidFill>
                  <a:srgbClr val="1D54A7"/>
                </a:solidFill>
                <a:latin typeface="Calibri"/>
                <a:ea typeface=""/>
                <a:cs typeface=""/>
              </a:rPr>
              <a:t>ruzaevka</a:t>
            </a:r>
            <a:r>
              <a:rPr lang="en-US" sz="1200" b="1" i="0" u="sng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@trudrm</a:t>
            </a:r>
            <a:r>
              <a:rPr lang="en-US" sz="1200" b="1" u="sng" kern="0" dirty="0" smtClean="0">
                <a:solidFill>
                  <a:srgbClr val="1D54A7"/>
                </a:solidFill>
                <a:latin typeface="Calibri"/>
                <a:ea typeface=""/>
                <a:cs typeface=""/>
              </a:rPr>
              <a:t>.ru</a:t>
            </a:r>
            <a:endParaRPr lang="ru-RU" sz="1200" b="1" i="0" u="sng" strike="noStrike" kern="0" cap="none" spc="0" baseline="0" dirty="0">
              <a:solidFill>
                <a:srgbClr val="1D54A7"/>
              </a:solidFill>
              <a:uFillTx/>
              <a:latin typeface="Calibri"/>
              <a:ea typeface=""/>
              <a:cs typeface=""/>
            </a:endParaRPr>
          </a:p>
          <a:p>
            <a:pPr marL="285750" lvl="0" indent="-285750" defTabSz="914079"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Людмила Николаевна</a:t>
            </a:r>
            <a:r>
              <a:rPr lang="ru-RU" sz="1200" b="1" i="0" u="none" strike="noStrike" kern="0" cap="none" spc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 </a:t>
            </a:r>
            <a:r>
              <a:rPr lang="ru-RU" sz="1200" b="1" i="0" u="none" strike="noStrike" kern="0" cap="none" spc="0" dirty="0" err="1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Сундукова</a:t>
            </a:r>
            <a:r>
              <a:rPr lang="ru-RU" sz="1200" b="1" i="0" u="none" strike="noStrike" kern="0" cap="none" spc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 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(директор </a:t>
            </a:r>
            <a:r>
              <a:rPr lang="ru-RU" sz="1200" b="1" kern="0" dirty="0" smtClean="0">
                <a:solidFill>
                  <a:srgbClr val="1D54A7"/>
                </a:solidFill>
                <a:ea typeface=""/>
                <a:cs typeface=""/>
              </a:rPr>
              <a:t>ГКУ РМ «ЦЗН Рузаевский»),</a:t>
            </a: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/>
            </a:r>
            <a:b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</a:b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+7 </a:t>
            </a:r>
            <a:r>
              <a:rPr lang="ru-RU" sz="1200" b="1" i="0" u="none" strike="noStrike" kern="0" cap="none" spc="0" baseline="0" dirty="0" smtClean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(83451) 6-67-45</a:t>
            </a:r>
            <a:r>
              <a:rPr lang="ru-RU" sz="1200" b="1" i="0" u="none" strike="noStrike" kern="0" cap="none" spc="0" baseline="0" dirty="0">
                <a:solidFill>
                  <a:srgbClr val="1D54A7"/>
                </a:solidFill>
                <a:uFillTx/>
                <a:latin typeface="Calibri"/>
                <a:ea typeface=""/>
                <a:cs typeface=""/>
              </a:rPr>
              <a:t>, </a:t>
            </a:r>
            <a:r>
              <a:rPr lang="en-US" sz="1200" b="1" u="sng" kern="0" dirty="0" smtClean="0">
                <a:solidFill>
                  <a:srgbClr val="1D54A7"/>
                </a:solidFill>
                <a:ea typeface=""/>
                <a:cs typeface=""/>
              </a:rPr>
              <a:t>ruzaevka@trudrm.ru</a:t>
            </a:r>
            <a:endParaRPr lang="ru-RU" sz="1200" b="1" i="0" u="sng" strike="noStrike" kern="0" cap="none" spc="0" baseline="0" dirty="0">
              <a:solidFill>
                <a:srgbClr val="1D54A7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267</TotalTime>
  <Words>173</Words>
  <Application>Microsoft Office PowerPoint</Application>
  <PresentationFormat>Произвольный</PresentationFormat>
  <Paragraphs>48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Default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Шмидт Дмитрий Александрович</dc:creator>
  <cp:lastModifiedBy>Гриб</cp:lastModifiedBy>
  <cp:revision>17</cp:revision>
  <dcterms:created xsi:type="dcterms:W3CDTF">2017-10-20T23:41:18Z</dcterms:created>
  <dcterms:modified xsi:type="dcterms:W3CDTF">2021-08-02T12:15:02Z</dcterms:modified>
</cp:coreProperties>
</file>