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65" r:id="rId6"/>
    <p:sldId id="264" r:id="rId7"/>
    <p:sldId id="266" r:id="rId8"/>
    <p:sldId id="271" r:id="rId9"/>
    <p:sldId id="267" r:id="rId10"/>
    <p:sldId id="269" r:id="rId11"/>
    <p:sldId id="272" r:id="rId12"/>
    <p:sldId id="273" r:id="rId13"/>
    <p:sldId id="274" r:id="rId14"/>
    <p:sldId id="275" r:id="rId15"/>
    <p:sldId id="276" r:id="rId16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18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D8563-FDB9-4225-8A31-14D2B402DE6E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BF653-ED36-41E1-BA1D-D9A8F07652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669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BF653-ED36-41E1-BA1D-D9A8F07652B5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080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06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816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564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465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793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792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020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298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319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53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48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24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45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255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49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39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66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7237846-7829-43FC-B524-6F40045CD73B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75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Бюджет для граждан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dirty="0"/>
              <a:t>Решение Совета депутатов Рузаевского муниципального района</a:t>
            </a:r>
          </a:p>
          <a:p>
            <a:pPr algn="ctr"/>
            <a:r>
              <a:rPr lang="ru-RU" dirty="0"/>
              <a:t>Республики Мордовия от </a:t>
            </a:r>
            <a:r>
              <a:rPr lang="ru-RU" dirty="0" smtClean="0"/>
              <a:t>05.05.2017 </a:t>
            </a:r>
            <a:r>
              <a:rPr lang="ru-RU" dirty="0"/>
              <a:t>г. </a:t>
            </a:r>
            <a:r>
              <a:rPr lang="ru-RU" dirty="0" smtClean="0"/>
              <a:t>№12/121 </a:t>
            </a:r>
            <a:r>
              <a:rPr lang="ru-RU" dirty="0"/>
              <a:t>«Об утверждении отчета об исполнении бюджета Рузаевского муниципального района за </a:t>
            </a:r>
            <a:r>
              <a:rPr lang="ru-RU" dirty="0" smtClean="0"/>
              <a:t>2016 </a:t>
            </a:r>
            <a:r>
              <a:rPr lang="ru-RU" dirty="0"/>
              <a:t>год»</a:t>
            </a: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395" y="202142"/>
            <a:ext cx="223837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2841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8624" y="81951"/>
            <a:ext cx="10446021" cy="1582947"/>
          </a:xfrm>
        </p:spPr>
        <p:txBody>
          <a:bodyPr>
            <a:normAutofit fontScale="90000"/>
          </a:bodyPr>
          <a:lstStyle/>
          <a:p>
            <a:r>
              <a:rPr lang="ru-RU" dirty="0"/>
              <a:t>Функциональная структура расходов</a:t>
            </a:r>
            <a:br>
              <a:rPr lang="ru-RU" dirty="0"/>
            </a:br>
            <a:r>
              <a:rPr lang="ru-RU" dirty="0"/>
              <a:t>бюджета Рузаевского муниципального района за </a:t>
            </a:r>
            <a:r>
              <a:rPr lang="ru-RU" dirty="0" smtClean="0"/>
              <a:t>201</a:t>
            </a:r>
            <a:r>
              <a:rPr lang="en-US" dirty="0" smtClean="0"/>
              <a:t>6</a:t>
            </a:r>
            <a:r>
              <a:rPr lang="ru-RU" dirty="0" smtClean="0"/>
              <a:t> </a:t>
            </a:r>
            <a:r>
              <a:rPr lang="ru-RU" dirty="0"/>
              <a:t>год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02584" y="1644134"/>
            <a:ext cx="1072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Тыс. руб.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12691"/>
              </p:ext>
            </p:extLst>
          </p:nvPr>
        </p:nvGraphicFramePr>
        <p:xfrm>
          <a:off x="2129589" y="2013468"/>
          <a:ext cx="9645467" cy="4411397"/>
        </p:xfrm>
        <a:graphic>
          <a:graphicData uri="http://schemas.openxmlformats.org/drawingml/2006/table">
            <a:tbl>
              <a:tblPr/>
              <a:tblGrid>
                <a:gridCol w="7548623"/>
                <a:gridCol w="1048422"/>
                <a:gridCol w="1048422"/>
              </a:tblGrid>
              <a:tr h="5919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показателя</a:t>
                      </a:r>
                    </a:p>
                  </a:txBody>
                  <a:tcPr marL="7909" marR="7909" marT="7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7909" marR="7909" marT="7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Доля,%</a:t>
                      </a:r>
                    </a:p>
                  </a:txBody>
                  <a:tcPr marL="7909" marR="7909" marT="7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Расходы бюджета - ИТОГО</a:t>
                      </a:r>
                    </a:p>
                  </a:txBody>
                  <a:tcPr marL="7909" marR="7909" marT="79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944 597</a:t>
                      </a:r>
                    </a:p>
                  </a:txBody>
                  <a:tcPr marL="7909" marR="7909" marT="79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7909" marR="7909" marT="79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3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ОБЩЕГОСУДАРСТВЕННЫЕ ВОПРОСЫ</a:t>
                      </a:r>
                    </a:p>
                  </a:txBody>
                  <a:tcPr marL="7909" marR="7909" marT="79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74 598</a:t>
                      </a:r>
                    </a:p>
                  </a:txBody>
                  <a:tcPr marL="7909" marR="7909" marT="79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7,9%</a:t>
                      </a:r>
                    </a:p>
                  </a:txBody>
                  <a:tcPr marL="7909" marR="7909" marT="79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3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НАЦИОНАЛЬНАЯ ОБОРОНА</a:t>
                      </a:r>
                    </a:p>
                  </a:txBody>
                  <a:tcPr marL="7909" marR="7909" marT="79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909" marR="7909" marT="79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7909" marR="7909" marT="79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088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НАЦИОНАЛЬНАЯ БЕЗОПАСНОСТЬ И ПРАВООХРАНИТЕЛЬНАЯ ДЕЯТЕЛЬНОСТЬ</a:t>
                      </a:r>
                    </a:p>
                  </a:txBody>
                  <a:tcPr marL="7909" marR="7909" marT="79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4 390</a:t>
                      </a:r>
                    </a:p>
                  </a:txBody>
                  <a:tcPr marL="7909" marR="7909" marT="79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0,5%</a:t>
                      </a:r>
                    </a:p>
                  </a:txBody>
                  <a:tcPr marL="7909" marR="7909" marT="79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3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НАЦИОНАЛЬНАЯ ЭКОНОМИКА</a:t>
                      </a:r>
                    </a:p>
                  </a:txBody>
                  <a:tcPr marL="7909" marR="7909" marT="79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30 798</a:t>
                      </a:r>
                    </a:p>
                  </a:txBody>
                  <a:tcPr marL="7909" marR="7909" marT="79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3,3%</a:t>
                      </a:r>
                    </a:p>
                  </a:txBody>
                  <a:tcPr marL="7909" marR="7909" marT="79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3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ЖИЛИЩНО-КОММУНАЛЬНОЕ ХОЗЯЙСТВО</a:t>
                      </a:r>
                    </a:p>
                  </a:txBody>
                  <a:tcPr marL="7909" marR="7909" marT="79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1 998</a:t>
                      </a:r>
                    </a:p>
                  </a:txBody>
                  <a:tcPr marL="7909" marR="7909" marT="79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0,2%</a:t>
                      </a:r>
                    </a:p>
                  </a:txBody>
                  <a:tcPr marL="7909" marR="7909" marT="79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3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ОБРАЗОВАНИЕ</a:t>
                      </a:r>
                    </a:p>
                  </a:txBody>
                  <a:tcPr marL="7909" marR="7909" marT="79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669 013</a:t>
                      </a:r>
                    </a:p>
                  </a:txBody>
                  <a:tcPr marL="7909" marR="7909" marT="79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70,8%</a:t>
                      </a:r>
                    </a:p>
                  </a:txBody>
                  <a:tcPr marL="7909" marR="7909" marT="79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3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КУЛЬТУРА, КИНЕМАТОГРАФИЯ</a:t>
                      </a:r>
                    </a:p>
                  </a:txBody>
                  <a:tcPr marL="7909" marR="7909" marT="79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39 767</a:t>
                      </a:r>
                    </a:p>
                  </a:txBody>
                  <a:tcPr marL="7909" marR="7909" marT="79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4,2%</a:t>
                      </a:r>
                    </a:p>
                  </a:txBody>
                  <a:tcPr marL="7909" marR="7909" marT="79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3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142369" marR="7909" marT="79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909" marR="7909" marT="79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7909" marR="7909" marT="79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3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СОЦИАЛЬНАЯ ПОЛИТИКА</a:t>
                      </a:r>
                    </a:p>
                  </a:txBody>
                  <a:tcPr marL="7909" marR="7909" marT="79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66 634</a:t>
                      </a:r>
                    </a:p>
                  </a:txBody>
                  <a:tcPr marL="7909" marR="7909" marT="79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7,1%</a:t>
                      </a:r>
                    </a:p>
                  </a:txBody>
                  <a:tcPr marL="7909" marR="7909" marT="79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3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ФИЗИЧЕСКАЯ КУЛЬТУРА И СПОРТ</a:t>
                      </a:r>
                    </a:p>
                  </a:txBody>
                  <a:tcPr marL="7909" marR="7909" marT="79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41 637</a:t>
                      </a:r>
                    </a:p>
                  </a:txBody>
                  <a:tcPr marL="7909" marR="7909" marT="79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4,4%</a:t>
                      </a:r>
                    </a:p>
                  </a:txBody>
                  <a:tcPr marL="7909" marR="7909" marT="79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3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СРЕДСТВА МАССОВОЙ ИНФОРМАЦИИ</a:t>
                      </a:r>
                    </a:p>
                  </a:txBody>
                  <a:tcPr marL="7909" marR="7909" marT="79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569</a:t>
                      </a:r>
                    </a:p>
                  </a:txBody>
                  <a:tcPr marL="7909" marR="7909" marT="79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0,1%</a:t>
                      </a:r>
                    </a:p>
                  </a:txBody>
                  <a:tcPr marL="7909" marR="7909" marT="79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088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ОБСЛУЖИВАНИЕ ГОСУДАРСТВЕННОГО И МУНИЦИПАЛЬНОГО ДОЛГА</a:t>
                      </a:r>
                    </a:p>
                  </a:txBody>
                  <a:tcPr marL="7909" marR="7909" marT="79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1 040</a:t>
                      </a:r>
                    </a:p>
                  </a:txBody>
                  <a:tcPr marL="7909" marR="7909" marT="79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0,1%</a:t>
                      </a:r>
                    </a:p>
                  </a:txBody>
                  <a:tcPr marL="7909" marR="7909" marT="79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074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МЕЖБЮДЖЕТНЫЕ ТРАНСФЕРТЫ ОБЩЕГО ХАРАКТЕРА БЮДЖЕТАМ СУБЪЕКТОВ РОССИЙСКОЙ ФЕДЕРАЦИИ И МУНИЦИПАЛЬНЫХ ОБРАЗОВАНИЙ</a:t>
                      </a:r>
                    </a:p>
                  </a:txBody>
                  <a:tcPr marL="7909" marR="7909" marT="79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14 721</a:t>
                      </a:r>
                    </a:p>
                  </a:txBody>
                  <a:tcPr marL="7909" marR="7909" marT="79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1,6%</a:t>
                      </a:r>
                    </a:p>
                  </a:txBody>
                  <a:tcPr marL="7909" marR="7909" marT="79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90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5466" y="176842"/>
            <a:ext cx="10411515" cy="1263769"/>
          </a:xfrm>
        </p:spPr>
        <p:txBody>
          <a:bodyPr>
            <a:normAutofit fontScale="90000"/>
          </a:bodyPr>
          <a:lstStyle/>
          <a:p>
            <a:r>
              <a:rPr lang="ru-RU" dirty="0"/>
              <a:t>Структура расходов бюджета Рузаевского муниципального района с </a:t>
            </a:r>
            <a:r>
              <a:rPr lang="ru-RU" dirty="0" smtClean="0"/>
              <a:t>2011-201</a:t>
            </a:r>
            <a:r>
              <a:rPr lang="en-US" dirty="0" smtClean="0"/>
              <a:t>6</a:t>
            </a:r>
            <a:r>
              <a:rPr lang="ru-RU" dirty="0" smtClean="0"/>
              <a:t> </a:t>
            </a:r>
            <a:r>
              <a:rPr lang="ru-RU" dirty="0"/>
              <a:t>гг.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28461" y="1363465"/>
            <a:ext cx="1072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Тыс. руб.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672658"/>
              </p:ext>
            </p:extLst>
          </p:nvPr>
        </p:nvGraphicFramePr>
        <p:xfrm>
          <a:off x="2286000" y="2014745"/>
          <a:ext cx="9360567" cy="4361996"/>
        </p:xfrm>
        <a:graphic>
          <a:graphicData uri="http://schemas.openxmlformats.org/drawingml/2006/table">
            <a:tbl>
              <a:tblPr/>
              <a:tblGrid>
                <a:gridCol w="4221778"/>
                <a:gridCol w="920538"/>
                <a:gridCol w="959335"/>
                <a:gridCol w="1005185"/>
                <a:gridCol w="793567"/>
                <a:gridCol w="793567"/>
                <a:gridCol w="666597"/>
              </a:tblGrid>
              <a:tr h="4375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показателя</a:t>
                      </a:r>
                    </a:p>
                  </a:txBody>
                  <a:tcPr marL="9082" marR="9082" marT="9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9082" marR="9082" marT="9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2012</a:t>
                      </a:r>
                    </a:p>
                  </a:txBody>
                  <a:tcPr marL="9082" marR="9082" marT="9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9082" marR="9082" marT="9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9082" marR="9082" marT="9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9082" marR="9082" marT="9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082" marR="9082" marT="9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1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Расходы бюджета - ИТОГО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762 360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735 732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876 466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929 811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918 273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944 597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1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ОБЩЕГОСУДАРСТВЕННЫЕ ВОПРОСЫ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48 355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53 944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58 133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71 028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69 522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74 598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1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НАЦИОНАЛЬНАЯ ОБОРОНА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1 044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1 008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08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НАЦИОНАЛЬНАЯ БЕЗОПАСНОСТЬ И ПРАВООХРАНИТЕЛЬНАЯ ДЕЯТЕЛЬНОСТЬ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1 227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2 799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3 278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3 821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3 821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4 390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1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НАЦИОНАЛЬНАЯ ЭКОНОМИКА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14 493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7 356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5 595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23 277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28 204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30 799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1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ЖИЛИЩНО-КОММУНАЛЬНОЕ ХОЗЯЙСТВО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29 978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490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7 089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4 000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8 157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1 998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1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ОБРАЗОВАНИЕ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440 556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471 860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601 430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645 386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654 869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669 013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1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КУЛЬТУРА, КИНЕМАТОГРАФИЯ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23 729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26 847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34 366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38 317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41 149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39 767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1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163476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78 527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1 893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1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СОЦИАЛЬНАЯ ПОЛИТИКА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49 178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96 944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65 695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99 122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61 872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66 634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1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ФИЗИЧЕСКАЯ КУЛЬТУРА И СПОРТ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16 489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22 816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37 704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33 894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38 851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41 637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1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СРЕДСТВА МАССОВОЙ ИНФОРМАЦИИ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559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587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824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727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569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08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ОБСЛУЖИВАНИЕ ГОСУДАРСТВЕННОГО И МУНИЦИПАЛЬНОГО ДОЛГА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776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796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945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1 176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1 894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1 040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1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МЕЖБЮДЖЕТНЫЕ ТРАНСФЕРТЫ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57 450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48 392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61 432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9 063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9 365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14 721</a:t>
                      </a:r>
                    </a:p>
                  </a:txBody>
                  <a:tcPr marL="9082" marR="9082" marT="9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806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2221" y="297385"/>
            <a:ext cx="10018713" cy="1203385"/>
          </a:xfrm>
        </p:spPr>
        <p:txBody>
          <a:bodyPr>
            <a:noAutofit/>
          </a:bodyPr>
          <a:lstStyle/>
          <a:p>
            <a:r>
              <a:rPr lang="ru-RU" sz="3200" dirty="0"/>
              <a:t>Реализация муниципальных программ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Рузаевского </a:t>
            </a:r>
            <a:r>
              <a:rPr lang="ru-RU" sz="3200" dirty="0"/>
              <a:t>муниципального района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28461" y="1363465"/>
            <a:ext cx="1072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Тыс. руб.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177032"/>
              </p:ext>
            </p:extLst>
          </p:nvPr>
        </p:nvGraphicFramePr>
        <p:xfrm>
          <a:off x="2683041" y="2057647"/>
          <a:ext cx="8795084" cy="4198776"/>
        </p:xfrm>
        <a:graphic>
          <a:graphicData uri="http://schemas.openxmlformats.org/drawingml/2006/table">
            <a:tbl>
              <a:tblPr/>
              <a:tblGrid>
                <a:gridCol w="598964"/>
                <a:gridCol w="5161662"/>
                <a:gridCol w="1286012"/>
                <a:gridCol w="1074612"/>
                <a:gridCol w="673834"/>
              </a:tblGrid>
              <a:tr h="699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программы 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Рузаевского муниципального района "Развитие муниципальной службы в Рузаевском муниципальном районе на 2015-2018 годы"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 программа "Развитие образования в Рузаевском муниципальном районе" на 2016-2020 годы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660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637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733,1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Рузаевского муниципального района "Социальная поддержка семьи и детей на 2016-2019годы"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185,7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Рузаевского муниципального района "Обеспечение жильем молодых семей на 2016-2020годы"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"Культура Рузаевского муниципального района" на 2016-2018 годы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629,4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0330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63464" y="1071280"/>
            <a:ext cx="1072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Тыс. руб.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84102" y="517282"/>
            <a:ext cx="1551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продолжение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270585"/>
              </p:ext>
            </p:extLst>
          </p:nvPr>
        </p:nvGraphicFramePr>
        <p:xfrm>
          <a:off x="2738967" y="1715854"/>
          <a:ext cx="8221052" cy="4692197"/>
        </p:xfrm>
        <a:graphic>
          <a:graphicData uri="http://schemas.openxmlformats.org/drawingml/2006/table">
            <a:tbl>
              <a:tblPr/>
              <a:tblGrid>
                <a:gridCol w="1185977"/>
                <a:gridCol w="3579012"/>
                <a:gridCol w="909580"/>
                <a:gridCol w="1303745"/>
                <a:gridCol w="1242738"/>
              </a:tblGrid>
              <a:tr h="342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программы 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физической культуры и спорта в Рузаевском муниципальном районе на 2016-2019 годы"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43 299,4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41 637,2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96,2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61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комплексного социально- экономического развития Рузаевского муниципального района Республики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Мордовия 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2015-2019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1 525,2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1 525,2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77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повышения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эффективности управления муниципальными финансами в Рузаевском муниципальном районе на 2015-2018 годы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7 954,0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7 835,3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98,5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21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Рузаевского муниципального района "Развитие информационных технологий и  формирование информационного общества в Рузаевском муниципальном  районе на 2016-2019 годы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40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Рузаевского муниципального района "Комплексная программа  по усилению борьбы с преступностью и профилактике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правонарушений 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2016-2019 годы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65,0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7,7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2195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63464" y="1071280"/>
            <a:ext cx="1072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Тыс. руб.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84102" y="517282"/>
            <a:ext cx="1551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продолжение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827124"/>
              </p:ext>
            </p:extLst>
          </p:nvPr>
        </p:nvGraphicFramePr>
        <p:xfrm>
          <a:off x="2514600" y="1900987"/>
          <a:ext cx="9221337" cy="4511844"/>
        </p:xfrm>
        <a:graphic>
          <a:graphicData uri="http://schemas.openxmlformats.org/drawingml/2006/table">
            <a:tbl>
              <a:tblPr/>
              <a:tblGrid>
                <a:gridCol w="627993"/>
                <a:gridCol w="5411822"/>
                <a:gridCol w="1348338"/>
                <a:gridCol w="1126692"/>
                <a:gridCol w="706492"/>
              </a:tblGrid>
              <a:tr h="704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программы 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8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Рузаевского муниципального района "Комплексные меры противодействия злоупотреблению наркотиками и их незаконному обороту "на 2016-2019 годы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6,0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12,0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0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Рузаевского муниципального района  "Доступная среда" на 2015-2018 годы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2 567,4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2 322,4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90,5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0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Рузаевского муниципального района "Устойчивое развитие сельских территорий на 2014-2017 годы"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1 715,6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1 715,6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86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"Гармонизация межнациональных и межконфессиональных отношений в Рузаевском муниципальном районе на 2014-2020 годы"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122,0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27,0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22,1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33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Рузаевского муниципального района "Молодежь Рузаевки" на 2016-2019 годы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16 524,2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15 549,1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94,1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005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63464" y="1071280"/>
            <a:ext cx="1072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Тыс. руб.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84102" y="517282"/>
            <a:ext cx="1551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продолжение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982122"/>
              </p:ext>
            </p:extLst>
          </p:nvPr>
        </p:nvGraphicFramePr>
        <p:xfrm>
          <a:off x="2935706" y="1625278"/>
          <a:ext cx="8060407" cy="4523874"/>
        </p:xfrm>
        <a:graphic>
          <a:graphicData uri="http://schemas.openxmlformats.org/drawingml/2006/table">
            <a:tbl>
              <a:tblPr/>
              <a:tblGrid>
                <a:gridCol w="548931"/>
                <a:gridCol w="4730495"/>
                <a:gridCol w="1178587"/>
                <a:gridCol w="984847"/>
                <a:gridCol w="617547"/>
              </a:tblGrid>
              <a:tr h="10493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7439" marR="7439" marT="7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программы </a:t>
                      </a:r>
                    </a:p>
                  </a:txBody>
                  <a:tcPr marL="7439" marR="7439" marT="7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7439" marR="7439" marT="7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7439" marR="7439" marT="7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7439" marR="7439" marT="7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40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7439" marR="7439" marT="7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 программа Рузаевского муниципального района  "Патриотическое  воспитание граждан, проживающих на территории Рузаевского муниципального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района« 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2016-2019г.</a:t>
                      </a:r>
                    </a:p>
                  </a:txBody>
                  <a:tcPr marL="7439" marR="7439" marT="7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325,0</a:t>
                      </a:r>
                    </a:p>
                  </a:txBody>
                  <a:tcPr marL="7439" marR="7439" marT="7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221,1</a:t>
                      </a:r>
                    </a:p>
                  </a:txBody>
                  <a:tcPr marL="7439" marR="7439" marT="7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68,0</a:t>
                      </a:r>
                    </a:p>
                  </a:txBody>
                  <a:tcPr marL="7439" marR="7439" marT="7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66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7439" marR="7439" marT="7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Рузаевского муниципального района "Развитие сельского туризма на территории Рузаевского муниципального района Республики Мордовия на 2015-2018 годы"</a:t>
                      </a:r>
                    </a:p>
                  </a:txBody>
                  <a:tcPr marL="7439" marR="7439" marT="7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70,0</a:t>
                      </a:r>
                    </a:p>
                  </a:txBody>
                  <a:tcPr marL="7439" marR="7439" marT="7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70,0</a:t>
                      </a:r>
                    </a:p>
                  </a:txBody>
                  <a:tcPr marL="7439" marR="7439" marT="7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7439" marR="7439" marT="7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23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7439" marR="7439" marT="7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Рузаевского муниципального района "Организация отдыха и оздоровления детей и подростков в каникулярное время" на 2016-2019 годы</a:t>
                      </a:r>
                    </a:p>
                  </a:txBody>
                  <a:tcPr marL="7439" marR="7439" marT="7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5 186,1</a:t>
                      </a:r>
                    </a:p>
                  </a:txBody>
                  <a:tcPr marL="7439" marR="7439" marT="7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5 186,1</a:t>
                      </a:r>
                    </a:p>
                  </a:txBody>
                  <a:tcPr marL="7439" marR="7439" marT="7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7439" marR="7439" marT="7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14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7439" marR="7439" marT="7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Рузаевского муниципального района "Старшее поколение" на 2015-2018 годы</a:t>
                      </a:r>
                    </a:p>
                  </a:txBody>
                  <a:tcPr marL="7439" marR="7439" marT="7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200,0</a:t>
                      </a:r>
                    </a:p>
                  </a:txBody>
                  <a:tcPr marL="7439" marR="7439" marT="7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146,3</a:t>
                      </a:r>
                    </a:p>
                  </a:txBody>
                  <a:tcPr marL="7439" marR="7439" marT="7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73,2</a:t>
                      </a:r>
                    </a:p>
                  </a:txBody>
                  <a:tcPr marL="7439" marR="7439" marT="7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904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3706" y="258793"/>
            <a:ext cx="10454649" cy="57365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Уважаемые граждане Рузаевского муниципального района</a:t>
            </a:r>
          </a:p>
          <a:p>
            <a:pPr marL="0" indent="0" algn="ctr">
              <a:buNone/>
            </a:pPr>
            <a:r>
              <a:rPr lang="ru-RU" dirty="0"/>
              <a:t> Республики Мордовия!</a:t>
            </a:r>
          </a:p>
          <a:p>
            <a:pPr marL="0" indent="0" algn="ctr">
              <a:buNone/>
            </a:pPr>
            <a:endParaRPr lang="ru-RU" dirty="0"/>
          </a:p>
          <a:p>
            <a:pPr marL="0" indent="449263">
              <a:buNone/>
            </a:pPr>
            <a:r>
              <a:rPr lang="ru-RU" dirty="0"/>
              <a:t>Перед вами брошюра «Бюджет для граждан», созданная для того, чтобы каждый гражданин Рузаевского муниципального района Республики Мордовия знал, как планируется и расходуется районный бюджет, сколько в бюджет поступает средств и на какие направления они расходуются.</a:t>
            </a:r>
          </a:p>
        </p:txBody>
      </p:sp>
    </p:spTree>
    <p:extLst>
      <p:ext uri="{BB962C8B-B14F-4D97-AF65-F5344CB8AC3E}">
        <p14:creationId xmlns:p14="http://schemas.microsoft.com/office/powerpoint/2010/main" val="2390380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3708" y="81951"/>
            <a:ext cx="10463273" cy="625415"/>
          </a:xfrm>
        </p:spPr>
        <p:txBody>
          <a:bodyPr>
            <a:normAutofit fontScale="90000"/>
          </a:bodyPr>
          <a:lstStyle/>
          <a:p>
            <a:r>
              <a:rPr lang="ru-RU" dirty="0"/>
              <a:t>Словарь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3708" y="707367"/>
            <a:ext cx="10402888" cy="58314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• Бюджет – план доходов и расходов государства на предстоящий</a:t>
            </a:r>
          </a:p>
          <a:p>
            <a:pPr marL="0" indent="0">
              <a:buNone/>
            </a:pPr>
            <a:r>
              <a:rPr lang="ru-RU" dirty="0"/>
              <a:t>финансовый год</a:t>
            </a:r>
          </a:p>
          <a:p>
            <a:pPr marL="0" indent="0">
              <a:buNone/>
            </a:pPr>
            <a:r>
              <a:rPr lang="ru-RU" dirty="0"/>
              <a:t>• Доходы – денежные средства, поступающие в бюджет</a:t>
            </a:r>
          </a:p>
          <a:p>
            <a:pPr marL="0" indent="0">
              <a:buNone/>
            </a:pPr>
            <a:r>
              <a:rPr lang="ru-RU" dirty="0"/>
              <a:t>• Расходы – денежные средства, выплачиваемые из бюджета</a:t>
            </a:r>
          </a:p>
          <a:p>
            <a:pPr marL="0" indent="0">
              <a:buNone/>
            </a:pPr>
            <a:r>
              <a:rPr lang="ru-RU" dirty="0"/>
              <a:t>• Бюджетная система – совокупность федерального бюджета, бюджетов</a:t>
            </a:r>
          </a:p>
          <a:p>
            <a:pPr marL="0" indent="0">
              <a:buNone/>
            </a:pPr>
            <a:r>
              <a:rPr lang="ru-RU" dirty="0"/>
              <a:t>субъектов РФ, местных бюджетов и бюджетов государственных</a:t>
            </a:r>
          </a:p>
          <a:p>
            <a:pPr marL="0" indent="0">
              <a:buNone/>
            </a:pPr>
            <a:r>
              <a:rPr lang="ru-RU" dirty="0"/>
              <a:t>внебюджетных фондов</a:t>
            </a:r>
          </a:p>
          <a:p>
            <a:pPr marL="0" indent="0">
              <a:buNone/>
            </a:pPr>
            <a:r>
              <a:rPr lang="ru-RU" dirty="0"/>
              <a:t>• Межбюджетные трансферты – средства, предоставляемые бюджетом</a:t>
            </a:r>
          </a:p>
          <a:p>
            <a:pPr marL="0" indent="0">
              <a:buNone/>
            </a:pPr>
            <a:r>
              <a:rPr lang="ru-RU" dirty="0"/>
              <a:t>вышестоящего уровня бюджетной системы бюджету нижестоящего уровня</a:t>
            </a:r>
          </a:p>
          <a:p>
            <a:pPr marL="0" indent="0">
              <a:buNone/>
            </a:pPr>
            <a:r>
              <a:rPr lang="ru-RU" dirty="0"/>
              <a:t>бюджетной системы</a:t>
            </a:r>
          </a:p>
          <a:p>
            <a:pPr marL="0" indent="0">
              <a:buNone/>
            </a:pPr>
            <a:r>
              <a:rPr lang="ru-RU" dirty="0"/>
              <a:t>• Консолидированный бюджет – свод республиканского и местных</a:t>
            </a:r>
          </a:p>
          <a:p>
            <a:pPr marL="0" indent="0">
              <a:buNone/>
            </a:pPr>
            <a:r>
              <a:rPr lang="ru-RU" dirty="0"/>
              <a:t>бюджетов</a:t>
            </a:r>
          </a:p>
          <a:p>
            <a:pPr marL="0" indent="0">
              <a:buNone/>
            </a:pPr>
            <a:r>
              <a:rPr lang="ru-RU" dirty="0"/>
              <a:t>• Дефицит бюджета – превышение расходов бюджета над его доходами</a:t>
            </a:r>
          </a:p>
          <a:p>
            <a:pPr marL="0" indent="0">
              <a:buNone/>
            </a:pPr>
            <a:r>
              <a:rPr lang="ru-RU" dirty="0"/>
              <a:t>• Профицит бюджета – превышение доходов бюджета над его расходами</a:t>
            </a:r>
          </a:p>
        </p:txBody>
      </p:sp>
    </p:spTree>
    <p:extLst>
      <p:ext uri="{BB962C8B-B14F-4D97-AF65-F5344CB8AC3E}">
        <p14:creationId xmlns:p14="http://schemas.microsoft.com/office/powerpoint/2010/main" val="2285390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261678" y="198727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dirty="0"/>
              <a:t>Основные понятия бюджетной системы РФ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8992679" y="1666080"/>
            <a:ext cx="1803400" cy="935037"/>
          </a:xfrm>
          <a:custGeom>
            <a:avLst/>
            <a:gdLst>
              <a:gd name="T0" fmla="*/ 1352550 w 21600"/>
              <a:gd name="T1" fmla="*/ 0 h 21600"/>
              <a:gd name="T2" fmla="*/ 0 w 21600"/>
              <a:gd name="T3" fmla="*/ 467519 h 21600"/>
              <a:gd name="T4" fmla="*/ 1352550 w 21600"/>
              <a:gd name="T5" fmla="*/ 935037 h 21600"/>
              <a:gd name="T6" fmla="*/ 1803400 w 21600"/>
              <a:gd name="T7" fmla="*/ 46751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179504" y="2349499"/>
            <a:ext cx="3384550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Бюджет субъекта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179504" y="3332273"/>
            <a:ext cx="3384550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Районный бюджет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179504" y="4050306"/>
            <a:ext cx="3384550" cy="503238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bg1"/>
                </a:solidFill>
              </a:rPr>
              <a:t>Бюджет сельских поселений</a:t>
            </a:r>
          </a:p>
        </p:txBody>
      </p:sp>
      <p:sp>
        <p:nvSpPr>
          <p:cNvPr id="7178" name="Freeform 28"/>
          <p:cNvSpPr>
            <a:spLocks/>
          </p:cNvSpPr>
          <p:nvPr/>
        </p:nvSpPr>
        <p:spPr bwMode="auto">
          <a:xfrm rot="5400000">
            <a:off x="4564349" y="3897311"/>
            <a:ext cx="863600" cy="144463"/>
          </a:xfrm>
          <a:custGeom>
            <a:avLst/>
            <a:gdLst>
              <a:gd name="T0" fmla="*/ 0 w 2132"/>
              <a:gd name="T1" fmla="*/ 0 h 181"/>
              <a:gd name="T2" fmla="*/ 0 w 2132"/>
              <a:gd name="T3" fmla="*/ 72631 h 181"/>
              <a:gd name="T4" fmla="*/ 18228 w 2132"/>
              <a:gd name="T5" fmla="*/ 108547 h 181"/>
              <a:gd name="T6" fmla="*/ 422483 w 2132"/>
              <a:gd name="T7" fmla="*/ 108547 h 181"/>
              <a:gd name="T8" fmla="*/ 440711 w 2132"/>
              <a:gd name="T9" fmla="*/ 144463 h 181"/>
              <a:gd name="T10" fmla="*/ 459344 w 2132"/>
              <a:gd name="T11" fmla="*/ 108547 h 181"/>
              <a:gd name="T12" fmla="*/ 844967 w 2132"/>
              <a:gd name="T13" fmla="*/ 108547 h 181"/>
              <a:gd name="T14" fmla="*/ 863600 w 2132"/>
              <a:gd name="T15" fmla="*/ 72631 h 181"/>
              <a:gd name="T16" fmla="*/ 863600 w 2132"/>
              <a:gd name="T17" fmla="*/ 0 h 181"/>
              <a:gd name="T18" fmla="*/ 0 w 2132"/>
              <a:gd name="T19" fmla="*/ 0 h 18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132" h="181">
                <a:moveTo>
                  <a:pt x="0" y="0"/>
                </a:moveTo>
                <a:lnTo>
                  <a:pt x="0" y="91"/>
                </a:lnTo>
                <a:lnTo>
                  <a:pt x="45" y="136"/>
                </a:lnTo>
                <a:lnTo>
                  <a:pt x="1043" y="136"/>
                </a:lnTo>
                <a:lnTo>
                  <a:pt x="1088" y="181"/>
                </a:lnTo>
                <a:lnTo>
                  <a:pt x="1134" y="136"/>
                </a:lnTo>
                <a:lnTo>
                  <a:pt x="2086" y="136"/>
                </a:lnTo>
                <a:lnTo>
                  <a:pt x="2132" y="91"/>
                </a:lnTo>
                <a:lnTo>
                  <a:pt x="2132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9" name="Rectangle 29"/>
          <p:cNvSpPr>
            <a:spLocks noChangeArrowheads="1"/>
          </p:cNvSpPr>
          <p:nvPr/>
        </p:nvSpPr>
        <p:spPr bwMode="auto">
          <a:xfrm>
            <a:off x="4493703" y="4724398"/>
            <a:ext cx="4465638" cy="503238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chemeClr val="bg1"/>
                </a:solidFill>
              </a:rPr>
              <a:t>Бюджетная система Российской Федерации</a:t>
            </a:r>
          </a:p>
        </p:txBody>
      </p:sp>
      <p:sp>
        <p:nvSpPr>
          <p:cNvPr id="7180" name="Rectangle 30"/>
          <p:cNvSpPr>
            <a:spLocks noChangeArrowheads="1"/>
          </p:cNvSpPr>
          <p:nvPr/>
        </p:nvSpPr>
        <p:spPr bwMode="auto">
          <a:xfrm>
            <a:off x="2982403" y="5445124"/>
            <a:ext cx="1728788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7181" name="Rectangle 31"/>
          <p:cNvSpPr>
            <a:spLocks noChangeArrowheads="1"/>
          </p:cNvSpPr>
          <p:nvPr/>
        </p:nvSpPr>
        <p:spPr bwMode="auto">
          <a:xfrm>
            <a:off x="7663942" y="5445124"/>
            <a:ext cx="2160587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7182" name="Rectangle 32"/>
          <p:cNvSpPr>
            <a:spLocks noChangeArrowheads="1"/>
          </p:cNvSpPr>
          <p:nvPr/>
        </p:nvSpPr>
        <p:spPr bwMode="auto">
          <a:xfrm>
            <a:off x="2982403" y="5805487"/>
            <a:ext cx="2089150" cy="2873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7183" name="Rectangle 33"/>
          <p:cNvSpPr>
            <a:spLocks noChangeArrowheads="1"/>
          </p:cNvSpPr>
          <p:nvPr/>
        </p:nvSpPr>
        <p:spPr bwMode="auto">
          <a:xfrm>
            <a:off x="7663942" y="5805487"/>
            <a:ext cx="1800225" cy="2873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7184" name="Rectangle 34"/>
          <p:cNvSpPr>
            <a:spLocks noChangeArrowheads="1"/>
          </p:cNvSpPr>
          <p:nvPr/>
        </p:nvSpPr>
        <p:spPr bwMode="auto">
          <a:xfrm>
            <a:off x="4711191" y="6165849"/>
            <a:ext cx="360362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>
              <a:solidFill>
                <a:schemeClr val="bg1"/>
              </a:solidFill>
            </a:endParaRPr>
          </a:p>
        </p:txBody>
      </p:sp>
      <p:sp>
        <p:nvSpPr>
          <p:cNvPr id="7185" name="Rectangle 35"/>
          <p:cNvSpPr>
            <a:spLocks noChangeArrowheads="1"/>
          </p:cNvSpPr>
          <p:nvPr/>
        </p:nvSpPr>
        <p:spPr bwMode="auto">
          <a:xfrm>
            <a:off x="9464166" y="5084762"/>
            <a:ext cx="360362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>
              <a:solidFill>
                <a:schemeClr val="bg1"/>
              </a:solidFill>
            </a:endParaRPr>
          </a:p>
        </p:txBody>
      </p:sp>
      <p:sp>
        <p:nvSpPr>
          <p:cNvPr id="7186" name="Line 36"/>
          <p:cNvSpPr>
            <a:spLocks noChangeShapeType="1"/>
          </p:cNvSpPr>
          <p:nvPr/>
        </p:nvSpPr>
        <p:spPr bwMode="auto">
          <a:xfrm flipV="1">
            <a:off x="4081463" y="6092826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7" name="Line 38"/>
          <p:cNvSpPr>
            <a:spLocks noChangeShapeType="1"/>
          </p:cNvSpPr>
          <p:nvPr/>
        </p:nvSpPr>
        <p:spPr bwMode="auto">
          <a:xfrm flipV="1">
            <a:off x="4441825" y="6092826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8" name="Line 40"/>
          <p:cNvSpPr>
            <a:spLocks noChangeShapeType="1"/>
          </p:cNvSpPr>
          <p:nvPr/>
        </p:nvSpPr>
        <p:spPr bwMode="auto">
          <a:xfrm>
            <a:off x="8834438" y="5373689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9" name="Line 43"/>
          <p:cNvSpPr>
            <a:spLocks noChangeShapeType="1"/>
          </p:cNvSpPr>
          <p:nvPr/>
        </p:nvSpPr>
        <p:spPr bwMode="auto">
          <a:xfrm>
            <a:off x="9194800" y="5373689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90" name="Rectangle 44"/>
          <p:cNvSpPr>
            <a:spLocks noChangeArrowheads="1"/>
          </p:cNvSpPr>
          <p:nvPr/>
        </p:nvSpPr>
        <p:spPr bwMode="auto">
          <a:xfrm>
            <a:off x="5142991" y="6092823"/>
            <a:ext cx="1223962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/>
              <a:t>Дефицит</a:t>
            </a:r>
          </a:p>
        </p:txBody>
      </p:sp>
      <p:sp>
        <p:nvSpPr>
          <p:cNvPr id="7191" name="Rectangle 45"/>
          <p:cNvSpPr>
            <a:spLocks noChangeArrowheads="1"/>
          </p:cNvSpPr>
          <p:nvPr/>
        </p:nvSpPr>
        <p:spPr bwMode="auto">
          <a:xfrm>
            <a:off x="9894379" y="5013323"/>
            <a:ext cx="12239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Профицит</a:t>
            </a:r>
          </a:p>
        </p:txBody>
      </p:sp>
      <p:sp>
        <p:nvSpPr>
          <p:cNvPr id="7193" name="AutoShape 48"/>
          <p:cNvSpPr>
            <a:spLocks noChangeArrowheads="1"/>
          </p:cNvSpPr>
          <p:nvPr/>
        </p:nvSpPr>
        <p:spPr bwMode="auto">
          <a:xfrm>
            <a:off x="4508786" y="2701811"/>
            <a:ext cx="288925" cy="1296988"/>
          </a:xfrm>
          <a:prstGeom prst="curvedRightArrow">
            <a:avLst>
              <a:gd name="adj1" fmla="val 89780"/>
              <a:gd name="adj2" fmla="val 179561"/>
              <a:gd name="adj3" fmla="val 33333"/>
            </a:avLst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FF6600"/>
              </a:solidFill>
            </a:endParaRPr>
          </a:p>
        </p:txBody>
      </p:sp>
      <p:sp>
        <p:nvSpPr>
          <p:cNvPr id="7194" name="AutoShape 49"/>
          <p:cNvSpPr>
            <a:spLocks noChangeArrowheads="1"/>
          </p:cNvSpPr>
          <p:nvPr/>
        </p:nvSpPr>
        <p:spPr bwMode="auto">
          <a:xfrm>
            <a:off x="6833678" y="1782594"/>
            <a:ext cx="215900" cy="4318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" name="AutoShape 3"/>
          <p:cNvSpPr>
            <a:spLocks noChangeArrowheads="1"/>
          </p:cNvSpPr>
          <p:nvPr/>
        </p:nvSpPr>
        <p:spPr bwMode="auto">
          <a:xfrm>
            <a:off x="2910966" y="1702351"/>
            <a:ext cx="1800225" cy="863600"/>
          </a:xfrm>
          <a:custGeom>
            <a:avLst/>
            <a:gdLst>
              <a:gd name="T0" fmla="*/ 1350169 w 21600"/>
              <a:gd name="T1" fmla="*/ 0 h 21600"/>
              <a:gd name="T2" fmla="*/ 0 w 21600"/>
              <a:gd name="T3" fmla="*/ 431800 h 21600"/>
              <a:gd name="T4" fmla="*/ 1350169 w 21600"/>
              <a:gd name="T5" fmla="*/ 863600 h 21600"/>
              <a:gd name="T6" fmla="*/ 1800225 w 21600"/>
              <a:gd name="T7" fmla="*/ 431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2941130" y="3066659"/>
            <a:ext cx="1441450" cy="503238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Межбюджетные</a:t>
            </a:r>
          </a:p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трансферты</a:t>
            </a:r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 rot="16200000">
            <a:off x="676955" y="2587921"/>
            <a:ext cx="3428009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Консолидированный</a:t>
            </a:r>
          </a:p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бюджет</a:t>
            </a:r>
          </a:p>
        </p:txBody>
      </p:sp>
      <p:sp>
        <p:nvSpPr>
          <p:cNvPr id="30" name="Rectangle 47"/>
          <p:cNvSpPr>
            <a:spLocks noChangeArrowheads="1"/>
          </p:cNvSpPr>
          <p:nvPr/>
        </p:nvSpPr>
        <p:spPr bwMode="auto">
          <a:xfrm>
            <a:off x="5179504" y="1125536"/>
            <a:ext cx="3384550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bg1"/>
                </a:solidFill>
              </a:rPr>
              <a:t>Федеральный бюджет </a:t>
            </a:r>
          </a:p>
        </p:txBody>
      </p:sp>
    </p:spTree>
    <p:extLst>
      <p:ext uri="{BB962C8B-B14F-4D97-AF65-F5344CB8AC3E}">
        <p14:creationId xmlns:p14="http://schemas.microsoft.com/office/powerpoint/2010/main" val="497626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1730" y="245854"/>
            <a:ext cx="10018713" cy="927340"/>
          </a:xfrm>
        </p:spPr>
        <p:txBody>
          <a:bodyPr>
            <a:normAutofit/>
          </a:bodyPr>
          <a:lstStyle/>
          <a:p>
            <a:r>
              <a:rPr lang="ru-RU" sz="2400" dirty="0"/>
              <a:t>Рузаевский муниципальный район в </a:t>
            </a:r>
            <a:r>
              <a:rPr lang="ru-RU" sz="2400" dirty="0" smtClean="0"/>
              <a:t>2016 </a:t>
            </a:r>
            <a:r>
              <a:rPr lang="ru-RU" sz="2400" dirty="0"/>
              <a:t>году</a:t>
            </a:r>
            <a:br>
              <a:rPr lang="ru-RU" sz="2400" dirty="0"/>
            </a:br>
            <a:r>
              <a:rPr lang="ru-RU" sz="2400" dirty="0"/>
              <a:t>(Основные показатели социально-экономического развития)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026873"/>
              </p:ext>
            </p:extLst>
          </p:nvPr>
        </p:nvGraphicFramePr>
        <p:xfrm>
          <a:off x="1751731" y="1457866"/>
          <a:ext cx="10018712" cy="52306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80781">
                  <a:extLst>
                    <a:ext uri="{9D8B030D-6E8A-4147-A177-3AD203B41FA5}">
                      <a16:colId xmlns:a16="http://schemas.microsoft.com/office/drawing/2014/main" xmlns="" val="863921016"/>
                    </a:ext>
                  </a:extLst>
                </a:gridCol>
                <a:gridCol w="992275">
                  <a:extLst>
                    <a:ext uri="{9D8B030D-6E8A-4147-A177-3AD203B41FA5}">
                      <a16:colId xmlns:a16="http://schemas.microsoft.com/office/drawing/2014/main" xmlns="" val="2059680153"/>
                    </a:ext>
                  </a:extLst>
                </a:gridCol>
                <a:gridCol w="1261414">
                  <a:extLst>
                    <a:ext uri="{9D8B030D-6E8A-4147-A177-3AD203B41FA5}">
                      <a16:colId xmlns:a16="http://schemas.microsoft.com/office/drawing/2014/main" xmlns="" val="1424831444"/>
                    </a:ext>
                  </a:extLst>
                </a:gridCol>
                <a:gridCol w="1261414">
                  <a:extLst>
                    <a:ext uri="{9D8B030D-6E8A-4147-A177-3AD203B41FA5}">
                      <a16:colId xmlns:a16="http://schemas.microsoft.com/office/drawing/2014/main" xmlns="" val="3016060231"/>
                    </a:ext>
                  </a:extLst>
                </a:gridCol>
                <a:gridCol w="1261414">
                  <a:extLst>
                    <a:ext uri="{9D8B030D-6E8A-4147-A177-3AD203B41FA5}">
                      <a16:colId xmlns:a16="http://schemas.microsoft.com/office/drawing/2014/main" xmlns="" val="1787539549"/>
                    </a:ext>
                  </a:extLst>
                </a:gridCol>
                <a:gridCol w="1261414"/>
              </a:tblGrid>
              <a:tr h="3756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 год (отчет)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 год (отчет)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год (отчет)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</a:t>
                      </a: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(отчет)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49067622"/>
                  </a:ext>
                </a:extLst>
              </a:tr>
              <a:tr h="11670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товаров собственного производства, выполненных работ и услуг собственными силами по видам экономической деятельности: «обрабатывающие производства», «производство и распределение электроэнергии, газа и воды»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16 709 861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11 839 206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7 686 536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en-U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en-U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en-U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en-U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287 063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05301753"/>
                  </a:ext>
                </a:extLst>
              </a:tr>
              <a:tr h="37566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закупок скота и птицы от сельхозтоваропроизводителей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2064,8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2136,5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1681,9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1546,3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58521405"/>
                  </a:ext>
                </a:extLst>
              </a:tr>
              <a:tr h="32676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закупок молока от сельхозтоваропроизводителей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28 280,40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29 453,50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31 792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32631,8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11899243"/>
                  </a:ext>
                </a:extLst>
              </a:tr>
              <a:tr h="32676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оборота розничной торговли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3 861 610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4 254 964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4 816 246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5 414 062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7557981"/>
                  </a:ext>
                </a:extLst>
              </a:tr>
              <a:tr h="46680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реализации водки и ликероводочных изделий производства Республики Мордовия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декалитр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41 149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41 811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39 374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26 288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72250424"/>
                  </a:ext>
                </a:extLst>
              </a:tr>
              <a:tr h="32676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 оплаты труда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4 763 989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5 021 370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4 808 370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4 912 424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4752439"/>
                  </a:ext>
                </a:extLst>
              </a:tr>
              <a:tr h="32676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Прибыль прибыльных предприятий - всего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409 265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854 504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1 292 371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01190342"/>
                  </a:ext>
                </a:extLst>
              </a:tr>
              <a:tr h="32676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в том числе прибыль прибыльных СПХ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84 783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203 436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393 441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416 319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7322850"/>
                  </a:ext>
                </a:extLst>
              </a:tr>
              <a:tr h="46680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площадь введенного жилья с учетом индивидуального строительства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кв.м.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18 027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24 630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20 679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19 821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37853619"/>
                  </a:ext>
                </a:extLst>
              </a:tr>
              <a:tr h="3967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ИПЦ (Индекс потребительских цен)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106,18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107,91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114,22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105,65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6472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82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8213" y="366624"/>
            <a:ext cx="10428769" cy="1220638"/>
          </a:xfrm>
        </p:spPr>
        <p:txBody>
          <a:bodyPr>
            <a:normAutofit fontScale="90000"/>
          </a:bodyPr>
          <a:lstStyle/>
          <a:p>
            <a:r>
              <a:rPr lang="ru-RU" dirty="0"/>
              <a:t>Исполнение бюджета Рузаевского муниципального района с </a:t>
            </a:r>
            <a:r>
              <a:rPr lang="ru-RU" dirty="0" smtClean="0"/>
              <a:t>2011-16 </a:t>
            </a:r>
            <a:r>
              <a:rPr lang="ru-RU" dirty="0"/>
              <a:t>гг.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734143"/>
              </p:ext>
            </p:extLst>
          </p:nvPr>
        </p:nvGraphicFramePr>
        <p:xfrm>
          <a:off x="3169488" y="7507705"/>
          <a:ext cx="7991695" cy="5654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75105">
                  <a:extLst>
                    <a:ext uri="{9D8B030D-6E8A-4147-A177-3AD203B41FA5}">
                      <a16:colId xmlns:a16="http://schemas.microsoft.com/office/drawing/2014/main" xmlns="" val="972667180"/>
                    </a:ext>
                  </a:extLst>
                </a:gridCol>
                <a:gridCol w="886704"/>
                <a:gridCol w="930572">
                  <a:extLst>
                    <a:ext uri="{9D8B030D-6E8A-4147-A177-3AD203B41FA5}">
                      <a16:colId xmlns:a16="http://schemas.microsoft.com/office/drawing/2014/main" xmlns="" val="536699496"/>
                    </a:ext>
                  </a:extLst>
                </a:gridCol>
                <a:gridCol w="1102901">
                  <a:extLst>
                    <a:ext uri="{9D8B030D-6E8A-4147-A177-3AD203B41FA5}">
                      <a16:colId xmlns:a16="http://schemas.microsoft.com/office/drawing/2014/main" xmlns="" val="2730291136"/>
                    </a:ext>
                  </a:extLst>
                </a:gridCol>
                <a:gridCol w="953550">
                  <a:extLst>
                    <a:ext uri="{9D8B030D-6E8A-4147-A177-3AD203B41FA5}">
                      <a16:colId xmlns:a16="http://schemas.microsoft.com/office/drawing/2014/main" xmlns="" val="604834025"/>
                    </a:ext>
                  </a:extLst>
                </a:gridCol>
                <a:gridCol w="953550">
                  <a:extLst>
                    <a:ext uri="{9D8B030D-6E8A-4147-A177-3AD203B41FA5}">
                      <a16:colId xmlns:a16="http://schemas.microsoft.com/office/drawing/2014/main" xmlns="" val="3888674980"/>
                    </a:ext>
                  </a:extLst>
                </a:gridCol>
                <a:gridCol w="689313">
                  <a:extLst>
                    <a:ext uri="{9D8B030D-6E8A-4147-A177-3AD203B41FA5}">
                      <a16:colId xmlns:a16="http://schemas.microsoft.com/office/drawing/2014/main" xmlns="" val="847676623"/>
                    </a:ext>
                  </a:extLst>
                </a:gridCol>
              </a:tblGrid>
              <a:tr h="5654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24947" y="1587262"/>
            <a:ext cx="1072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Тыс. руб.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9721"/>
              </p:ext>
            </p:extLst>
          </p:nvPr>
        </p:nvGraphicFramePr>
        <p:xfrm>
          <a:off x="1852863" y="2105528"/>
          <a:ext cx="10022305" cy="3910260"/>
        </p:xfrm>
        <a:graphic>
          <a:graphicData uri="http://schemas.openxmlformats.org/drawingml/2006/table">
            <a:tbl>
              <a:tblPr/>
              <a:tblGrid>
                <a:gridCol w="3963367"/>
                <a:gridCol w="1080917"/>
                <a:gridCol w="1126474"/>
                <a:gridCol w="1010514"/>
                <a:gridCol w="931825"/>
                <a:gridCol w="982777"/>
                <a:gridCol w="926431"/>
              </a:tblGrid>
              <a:tr h="868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</a:t>
                      </a:r>
                      <a:b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показателя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44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бюджета - ИТОГО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803 921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647 329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864 732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894 427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826 537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940 658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8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НАЛОГОВЫЕ И НЕНАЛОГОВЫЕ 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218 970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231 456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235 345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176 810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179 516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203 247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44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БЕЗВОЗМЕЗДНЫЕ ПОСТУПЛЕНИЯ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584 950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415 873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629 387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717 617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647 021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737411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44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Расходы бюджета - ИТОГО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762 360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735 732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876 466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929 811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918 273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944 597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8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Результат исполнения бюджета (дефицит / профицит)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41 561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-88 402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-11 734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-35 384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-91 736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-3938,9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7563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5850" y="116458"/>
            <a:ext cx="10273493" cy="772064"/>
          </a:xfrm>
        </p:spPr>
        <p:txBody>
          <a:bodyPr>
            <a:noAutofit/>
          </a:bodyPr>
          <a:lstStyle/>
          <a:p>
            <a:r>
              <a:rPr lang="ru-RU" sz="2400" dirty="0"/>
              <a:t>Структура доходов бюджета Рузаевского муниципального района Республики Мордовия </a:t>
            </a:r>
            <a:r>
              <a:rPr lang="ru-RU" sz="2400" dirty="0" smtClean="0"/>
              <a:t>201</a:t>
            </a:r>
            <a:r>
              <a:rPr lang="en-US" sz="2400" dirty="0" smtClean="0"/>
              <a:t>6</a:t>
            </a:r>
            <a:r>
              <a:rPr lang="ru-RU" sz="2400" dirty="0" smtClean="0"/>
              <a:t> </a:t>
            </a:r>
            <a:r>
              <a:rPr lang="ru-RU" sz="2400" dirty="0"/>
              <a:t>года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236757" y="971274"/>
            <a:ext cx="1072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Тыс. руб.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896812"/>
              </p:ext>
            </p:extLst>
          </p:nvPr>
        </p:nvGraphicFramePr>
        <p:xfrm>
          <a:off x="2273968" y="1636289"/>
          <a:ext cx="9035261" cy="4860762"/>
        </p:xfrm>
        <a:graphic>
          <a:graphicData uri="http://schemas.openxmlformats.org/drawingml/2006/table">
            <a:tbl>
              <a:tblPr/>
              <a:tblGrid>
                <a:gridCol w="5635858"/>
                <a:gridCol w="1280661"/>
                <a:gridCol w="1059371"/>
                <a:gridCol w="1059371"/>
              </a:tblGrid>
              <a:tr h="6541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</a:t>
                      </a:r>
                      <a:b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показателя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ВСЕГО,%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НН,%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бюджета - ИТОГО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940 658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45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НАЛОГОВЫЕ И НЕНАЛОГОВЫЕ ДОХОДЫ, в том числе: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203 247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11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Налог на доходы физических лиц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140 895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Акцизы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11 346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ЕНВД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24 970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Единый сельскохозяйственный налог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45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Налог, взимаемый в связи с применением патентной системы налогообложения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197 695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Государственная пошлина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7 564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Доходы от использования имущества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9 561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45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Доходы от продажи материальных и нематериальных активов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2 902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Штрафы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2 374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45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БЕЗВОЗМЕЗДНЫЕ ПОСТУПЛЕНИЯ, в том числе: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Субсидии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Субвенции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Иные межбюджетные трансферты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1389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25850" y="116458"/>
            <a:ext cx="10273493" cy="77206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dirty="0"/>
              <a:t>Структура доходов бюджета Рузаевского муниципального района Республики Мордовия, </a:t>
            </a:r>
            <a:r>
              <a:rPr lang="ru-RU" sz="2400" dirty="0" smtClean="0"/>
              <a:t>2011-201</a:t>
            </a:r>
            <a:r>
              <a:rPr lang="en-US" sz="2400" dirty="0" smtClean="0"/>
              <a:t>6</a:t>
            </a:r>
            <a:r>
              <a:rPr lang="ru-RU" sz="2400" dirty="0" smtClean="0"/>
              <a:t> </a:t>
            </a:r>
            <a:r>
              <a:rPr lang="ru-RU" sz="2400" dirty="0"/>
              <a:t>гг.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11202" y="798748"/>
            <a:ext cx="1072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Тыс. руб.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206777"/>
              </p:ext>
            </p:extLst>
          </p:nvPr>
        </p:nvGraphicFramePr>
        <p:xfrm>
          <a:off x="1725850" y="1443792"/>
          <a:ext cx="10273495" cy="4668246"/>
        </p:xfrm>
        <a:graphic>
          <a:graphicData uri="http://schemas.openxmlformats.org/drawingml/2006/table">
            <a:tbl>
              <a:tblPr/>
              <a:tblGrid>
                <a:gridCol w="4612667"/>
                <a:gridCol w="1005770"/>
                <a:gridCol w="1048158"/>
                <a:gridCol w="1098255"/>
                <a:gridCol w="867043"/>
                <a:gridCol w="867043"/>
                <a:gridCol w="774559"/>
              </a:tblGrid>
              <a:tr h="549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показателя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0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бюджета - ИТОГО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803 921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647 329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864 732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894 427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826 537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940 658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0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НАЛОГОВЫЕ И НЕНАЛОГОВЫЕ ДОХОДЫ, в том числе:</a:t>
                      </a:r>
                    </a:p>
                  </a:txBody>
                  <a:tcPr marL="17145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218 970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231 456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235 345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176 810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179 516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203 247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30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Налог на доходы физических лиц</a:t>
                      </a:r>
                    </a:p>
                  </a:txBody>
                  <a:tcPr marL="17145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157 654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162 100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180 385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123 725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114 917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140 895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0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Акцизы</a:t>
                      </a:r>
                    </a:p>
                  </a:txBody>
                  <a:tcPr marL="17145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7 349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11 346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0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ЕНВД</a:t>
                      </a:r>
                    </a:p>
                  </a:txBody>
                  <a:tcPr marL="17145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24 057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27 466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25 860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26 160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26 553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24 970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0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Единый сельскохозяйственный налог</a:t>
                      </a:r>
                    </a:p>
                  </a:txBody>
                  <a:tcPr marL="17145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35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Налог, взимаемый в связи с применением патентной системы налогообложения</a:t>
                      </a:r>
                    </a:p>
                  </a:txBody>
                  <a:tcPr marL="17145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197 695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0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Государственная пошлина</a:t>
                      </a:r>
                    </a:p>
                  </a:txBody>
                  <a:tcPr marL="17145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13 510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5 516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7 037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7 564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0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Доходы от использования имущества</a:t>
                      </a:r>
                    </a:p>
                  </a:txBody>
                  <a:tcPr marL="17145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10 276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7 746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6 926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6 352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9 261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9 561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0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Доходы от продажи материальных и нематериальных активов</a:t>
                      </a:r>
                    </a:p>
                  </a:txBody>
                  <a:tcPr marL="17145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25 067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10 524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9 268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6 227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0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Штрафы</a:t>
                      </a:r>
                    </a:p>
                  </a:txBody>
                  <a:tcPr marL="17145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7 655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3 145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0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БЕЗВОЗМЕЗДНЫЕ ПОСТУПЛЕНИЯ, в том числе:</a:t>
                      </a:r>
                    </a:p>
                  </a:txBody>
                  <a:tcPr marL="17145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584 950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415 873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629 387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717 617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647 021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737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411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611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345" y="194095"/>
            <a:ext cx="10018713" cy="1022230"/>
          </a:xfrm>
        </p:spPr>
        <p:txBody>
          <a:bodyPr>
            <a:normAutofit fontScale="90000"/>
          </a:bodyPr>
          <a:lstStyle/>
          <a:p>
            <a:r>
              <a:rPr lang="ru-RU" dirty="0"/>
              <a:t>Крупнейшие налогоплательщики</a:t>
            </a:r>
            <a:br>
              <a:rPr lang="ru-RU" dirty="0"/>
            </a:br>
            <a:r>
              <a:rPr lang="ru-RU" dirty="0"/>
              <a:t>Рузаевского муниципального района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939253"/>
              </p:ext>
            </p:extLst>
          </p:nvPr>
        </p:nvGraphicFramePr>
        <p:xfrm>
          <a:off x="1854678" y="1473799"/>
          <a:ext cx="9855379" cy="429718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9855379">
                  <a:extLst>
                    <a:ext uri="{9D8B030D-6E8A-4147-A177-3AD203B41FA5}">
                      <a16:colId xmlns:a16="http://schemas.microsoft.com/office/drawing/2014/main" xmlns="" val="3904245701"/>
                    </a:ext>
                  </a:extLst>
                </a:gridCol>
              </a:tblGrid>
              <a:tr h="440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78278664"/>
                  </a:ext>
                </a:extLst>
              </a:tr>
              <a:tr h="440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"РЖД"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65368727"/>
                  </a:ext>
                </a:extLst>
              </a:tr>
              <a:tr h="440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"</a:t>
                      </a:r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Рузхиммаш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68329396"/>
                  </a:ext>
                </a:extLst>
              </a:tr>
              <a:tr h="49308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ЗАКРЫТОЕ АКЦИОНЕРНОЕ ОБЩЕСТВО "РУЗАЕВСКИИ СТЕКОЛЬНЫЙ ЗАВОД"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36797391"/>
                  </a:ext>
                </a:extLst>
              </a:tr>
              <a:tr h="440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РМ "Рузаевская МБ"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44837919"/>
                  </a:ext>
                </a:extLst>
              </a:tr>
              <a:tr h="440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"Авангард"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59278817"/>
                  </a:ext>
                </a:extLst>
              </a:tr>
              <a:tr h="440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"Строительное предприятие "</a:t>
                      </a:r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Мордовстрой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15093813"/>
                  </a:ext>
                </a:extLst>
              </a:tr>
              <a:tr h="440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МБДОУ "Детский сад " Радуга" комбинированного вида"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083398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"</a:t>
                      </a:r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Агросоюз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8660266"/>
                  </a:ext>
                </a:extLst>
              </a:tr>
              <a:tr h="440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"</a:t>
                      </a:r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Мордовэлектротеплосеть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50687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2644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734</TotalTime>
  <Words>1754</Words>
  <Application>Microsoft Office PowerPoint</Application>
  <PresentationFormat>Широкоэкранный</PresentationFormat>
  <Paragraphs>605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Corbel</vt:lpstr>
      <vt:lpstr>Times New Roman</vt:lpstr>
      <vt:lpstr>Параллакс</vt:lpstr>
      <vt:lpstr>Бюджет для граждан</vt:lpstr>
      <vt:lpstr>Презентация PowerPoint</vt:lpstr>
      <vt:lpstr>Словарь</vt:lpstr>
      <vt:lpstr>Презентация PowerPoint</vt:lpstr>
      <vt:lpstr>Рузаевский муниципальный район в 2016 году (Основные показатели социально-экономического развития)</vt:lpstr>
      <vt:lpstr>Исполнение бюджета Рузаевского муниципального района с 2011-16 гг.</vt:lpstr>
      <vt:lpstr>Структура доходов бюджета Рузаевского муниципального района Республики Мордовия 2016 года</vt:lpstr>
      <vt:lpstr>Презентация PowerPoint</vt:lpstr>
      <vt:lpstr>Крупнейшие налогоплательщики Рузаевского муниципального района</vt:lpstr>
      <vt:lpstr>Функциональная структура расходов бюджета Рузаевского муниципального района за 2016 год</vt:lpstr>
      <vt:lpstr>Структура расходов бюджета Рузаевского муниципального района с 2011-2016 гг.</vt:lpstr>
      <vt:lpstr>Реализация муниципальных программ  Рузаевского муниципального района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Виталий Федорович Ерофеев</dc:creator>
  <cp:lastModifiedBy>Гусева Елена Кирилловна</cp:lastModifiedBy>
  <cp:revision>64</cp:revision>
  <cp:lastPrinted>2017-08-11T11:14:29Z</cp:lastPrinted>
  <dcterms:created xsi:type="dcterms:W3CDTF">2016-03-24T08:59:20Z</dcterms:created>
  <dcterms:modified xsi:type="dcterms:W3CDTF">2017-09-14T12:23:22Z</dcterms:modified>
</cp:coreProperties>
</file>